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3.xml" ContentType="application/vnd.openxmlformats-officedocument.themeOverr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theme/themeOverride5.xml" ContentType="application/vnd.openxmlformats-officedocument.themeOverride+xml"/>
  <Override PartName="/ppt/notesSlides/notesSlide23.xml" ContentType="application/vnd.openxmlformats-officedocument.presentationml.notesSlide+xml"/>
  <Override PartName="/ppt/theme/themeOverride6.xml" ContentType="application/vnd.openxmlformats-officedocument.themeOverride+xml"/>
  <Override PartName="/ppt/notesSlides/notesSlide24.xml" ContentType="application/vnd.openxmlformats-officedocument.presentationml.notesSlide+xml"/>
  <Override PartName="/ppt/theme/themeOverride7.xml" ContentType="application/vnd.openxmlformats-officedocument.themeOverride+xml"/>
  <Override PartName="/ppt/notesSlides/notesSlide25.xml" ContentType="application/vnd.openxmlformats-officedocument.presentationml.notesSlide+xml"/>
  <Override PartName="/ppt/theme/themeOverride8.xml" ContentType="application/vnd.openxmlformats-officedocument.themeOverride+xml"/>
  <Override PartName="/ppt/notesSlides/notesSlide26.xml" ContentType="application/vnd.openxmlformats-officedocument.presentationml.notesSlide+xml"/>
  <Override PartName="/ppt/theme/themeOverride9.xml" ContentType="application/vnd.openxmlformats-officedocument.themeOverride+xml"/>
  <Override PartName="/ppt/notesSlides/notesSlide27.xml" ContentType="application/vnd.openxmlformats-officedocument.presentationml.notesSlide+xml"/>
  <Override PartName="/ppt/theme/themeOverride10.xml" ContentType="application/vnd.openxmlformats-officedocument.themeOverride+xml"/>
  <Override PartName="/ppt/notesSlides/notesSlide28.xml" ContentType="application/vnd.openxmlformats-officedocument.presentationml.notesSlide+xml"/>
  <Override PartName="/ppt/theme/themeOverride11.xml" ContentType="application/vnd.openxmlformats-officedocument.themeOverride+xml"/>
  <Override PartName="/ppt/notesSlides/notesSlide29.xml" ContentType="application/vnd.openxmlformats-officedocument.presentationml.notesSlide+xml"/>
  <Override PartName="/ppt/theme/themeOverride12.xml" ContentType="application/vnd.openxmlformats-officedocument.themeOverride+xml"/>
  <Override PartName="/ppt/notesSlides/notesSlide30.xml" ContentType="application/vnd.openxmlformats-officedocument.presentationml.notesSlide+xml"/>
  <Override PartName="/ppt/theme/themeOverride13.xml" ContentType="application/vnd.openxmlformats-officedocument.themeOverride+xml"/>
  <Override PartName="/ppt/notesSlides/notesSlide31.xml" ContentType="application/vnd.openxmlformats-officedocument.presentationml.notesSlide+xml"/>
  <Override PartName="/ppt/theme/themeOverride14.xml" ContentType="application/vnd.openxmlformats-officedocument.themeOverride+xml"/>
  <Override PartName="/ppt/notesSlides/notesSlide32.xml" ContentType="application/vnd.openxmlformats-officedocument.presentationml.notesSlide+xml"/>
  <Override PartName="/ppt/theme/themeOverride15.xml" ContentType="application/vnd.openxmlformats-officedocument.themeOverride+xml"/>
  <Override PartName="/ppt/notesSlides/notesSlide33.xml" ContentType="application/vnd.openxmlformats-officedocument.presentationml.notesSlide+xml"/>
  <Override PartName="/ppt/theme/themeOverride16.xml" ContentType="application/vnd.openxmlformats-officedocument.themeOverride+xml"/>
  <Override PartName="/ppt/notesSlides/notesSlide34.xml" ContentType="application/vnd.openxmlformats-officedocument.presentationml.notesSlide+xml"/>
  <Override PartName="/ppt/theme/themeOverride17.xml" ContentType="application/vnd.openxmlformats-officedocument.themeOverride+xml"/>
  <Override PartName="/ppt/notesSlides/notesSlide35.xml" ContentType="application/vnd.openxmlformats-officedocument.presentationml.notesSlide+xml"/>
  <Override PartName="/ppt/theme/themeOverride18.xml" ContentType="application/vnd.openxmlformats-officedocument.themeOverride+xml"/>
  <Override PartName="/ppt/notesSlides/notesSlide36.xml" ContentType="application/vnd.openxmlformats-officedocument.presentationml.notesSlide+xml"/>
  <Override PartName="/ppt/theme/themeOverride19.xml" ContentType="application/vnd.openxmlformats-officedocument.themeOverride+xml"/>
  <Override PartName="/ppt/notesSlides/notesSlide37.xml" ContentType="application/vnd.openxmlformats-officedocument.presentationml.notesSlide+xml"/>
  <Override PartName="/ppt/theme/themeOverride20.xml" ContentType="application/vnd.openxmlformats-officedocument.themeOverride+xml"/>
  <Override PartName="/ppt/notesSlides/notesSlide38.xml" ContentType="application/vnd.openxmlformats-officedocument.presentationml.notesSlide+xml"/>
  <Override PartName="/ppt/theme/themeOverride21.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22.xml" ContentType="application/vnd.openxmlformats-officedocument.themeOverride+xml"/>
  <Override PartName="/ppt/notesSlides/notesSlide41.xml" ContentType="application/vnd.openxmlformats-officedocument.presentationml.notesSlide+xml"/>
  <Override PartName="/ppt/theme/themeOverride23.xml" ContentType="application/vnd.openxmlformats-officedocument.themeOverride+xml"/>
  <Override PartName="/ppt/notesSlides/notesSlide42.xml" ContentType="application/vnd.openxmlformats-officedocument.presentationml.notesSlide+xml"/>
  <Override PartName="/ppt/theme/themeOverride24.xml" ContentType="application/vnd.openxmlformats-officedocument.themeOverride+xml"/>
  <Override PartName="/ppt/notesSlides/notesSlide43.xml" ContentType="application/vnd.openxmlformats-officedocument.presentationml.notesSlide+xml"/>
  <Override PartName="/ppt/theme/themeOverride25.xml" ContentType="application/vnd.openxmlformats-officedocument.themeOverride+xml"/>
  <Override PartName="/ppt/notesSlides/notesSlide44.xml" ContentType="application/vnd.openxmlformats-officedocument.presentationml.notesSlide+xml"/>
  <Override PartName="/ppt/theme/themeOverride26.xml" ContentType="application/vnd.openxmlformats-officedocument.themeOverride+xml"/>
  <Override PartName="/ppt/notesSlides/notesSlide45.xml" ContentType="application/vnd.openxmlformats-officedocument.presentationml.notesSlide+xml"/>
  <Override PartName="/ppt/theme/themeOverride27.xml" ContentType="application/vnd.openxmlformats-officedocument.themeOverride+xml"/>
  <Override PartName="/ppt/notesSlides/notesSlide46.xml" ContentType="application/vnd.openxmlformats-officedocument.presentationml.notesSlide+xml"/>
  <Override PartName="/ppt/theme/themeOverride28.xml" ContentType="application/vnd.openxmlformats-officedocument.themeOverride+xml"/>
  <Override PartName="/ppt/notesSlides/notesSlide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29.xml" ContentType="application/vnd.openxmlformats-officedocument.themeOverride+xml"/>
  <Override PartName="/ppt/notesSlides/notesSlide51.xml" ContentType="application/vnd.openxmlformats-officedocument.presentationml.notesSlide+xml"/>
  <Override PartName="/ppt/theme/themeOverride30.xml" ContentType="application/vnd.openxmlformats-officedocument.themeOverride+xml"/>
  <Override PartName="/ppt/notesSlides/notesSlide52.xml" ContentType="application/vnd.openxmlformats-officedocument.presentationml.notesSlide+xml"/>
  <Override PartName="/ppt/theme/themeOverride31.xml" ContentType="application/vnd.openxmlformats-officedocument.themeOverride+xml"/>
  <Override PartName="/ppt/notesSlides/notesSlide53.xml" ContentType="application/vnd.openxmlformats-officedocument.presentationml.notesSlide+xml"/>
  <Override PartName="/ppt/theme/themeOverride32.xml" ContentType="application/vnd.openxmlformats-officedocument.themeOverride+xml"/>
  <Override PartName="/ppt/notesSlides/notesSlide54.xml" ContentType="application/vnd.openxmlformats-officedocument.presentationml.notesSlide+xml"/>
  <Override PartName="/ppt/theme/themeOverride33.xml" ContentType="application/vnd.openxmlformats-officedocument.themeOverride+xml"/>
  <Override PartName="/ppt/notesSlides/notesSlide55.xml" ContentType="application/vnd.openxmlformats-officedocument.presentationml.notesSlide+xml"/>
  <Override PartName="/ppt/theme/themeOverride34.xml" ContentType="application/vnd.openxmlformats-officedocument.themeOverride+xml"/>
  <Override PartName="/ppt/notesSlides/notesSlide56.xml" ContentType="application/vnd.openxmlformats-officedocument.presentationml.notesSlide+xml"/>
  <Override PartName="/ppt/theme/themeOverride35.xml" ContentType="application/vnd.openxmlformats-officedocument.themeOverride+xml"/>
  <Override PartName="/ppt/notesSlides/notesSlide57.xml" ContentType="application/vnd.openxmlformats-officedocument.presentationml.notesSlide+xml"/>
  <Override PartName="/ppt/theme/themeOverride36.xml" ContentType="application/vnd.openxmlformats-officedocument.themeOverride+xml"/>
  <Override PartName="/ppt/notesSlides/notesSlide58.xml" ContentType="application/vnd.openxmlformats-officedocument.presentationml.notesSlide+xml"/>
  <Override PartName="/ppt/theme/themeOverride37.xml" ContentType="application/vnd.openxmlformats-officedocument.themeOverride+xml"/>
  <Override PartName="/ppt/notesSlides/notesSlide59.xml" ContentType="application/vnd.openxmlformats-officedocument.presentationml.notesSlide+xml"/>
  <Override PartName="/ppt/theme/themeOverride38.xml" ContentType="application/vnd.openxmlformats-officedocument.themeOverride+xml"/>
  <Override PartName="/ppt/notesSlides/notesSlide60.xml" ContentType="application/vnd.openxmlformats-officedocument.presentationml.notesSlide+xml"/>
  <Override PartName="/ppt/theme/themeOverride39.xml" ContentType="application/vnd.openxmlformats-officedocument.themeOverride+xml"/>
  <Override PartName="/ppt/notesSlides/notesSlide61.xml" ContentType="application/vnd.openxmlformats-officedocument.presentationml.notesSlide+xml"/>
  <Override PartName="/ppt/theme/themeOverride40.xml" ContentType="application/vnd.openxmlformats-officedocument.themeOverride+xml"/>
  <Override PartName="/ppt/notesSlides/notesSlide62.xml" ContentType="application/vnd.openxmlformats-officedocument.presentationml.notesSlide+xml"/>
  <Override PartName="/ppt/theme/themeOverride41.xml" ContentType="application/vnd.openxmlformats-officedocument.themeOverride+xml"/>
  <Override PartName="/ppt/notesSlides/notesSlide63.xml" ContentType="application/vnd.openxmlformats-officedocument.presentationml.notesSlide+xml"/>
  <Override PartName="/ppt/theme/themeOverride42.xml" ContentType="application/vnd.openxmlformats-officedocument.themeOverride+xml"/>
  <Override PartName="/ppt/notesSlides/notesSlide64.xml" ContentType="application/vnd.openxmlformats-officedocument.presentationml.notesSlide+xml"/>
  <Override PartName="/ppt/theme/themeOverride43.xml" ContentType="application/vnd.openxmlformats-officedocument.themeOverride+xml"/>
  <Override PartName="/ppt/notesSlides/notesSlide65.xml" ContentType="application/vnd.openxmlformats-officedocument.presentationml.notesSlide+xml"/>
  <Override PartName="/ppt/theme/themeOverride44.xml" ContentType="application/vnd.openxmlformats-officedocument.themeOverride+xml"/>
  <Override PartName="/ppt/notesSlides/notesSlide66.xml" ContentType="application/vnd.openxmlformats-officedocument.presentationml.notesSlide+xml"/>
  <Override PartName="/ppt/theme/themeOverride45.xml" ContentType="application/vnd.openxmlformats-officedocument.themeOverride+xml"/>
  <Override PartName="/ppt/notesSlides/notesSlide67.xml" ContentType="application/vnd.openxmlformats-officedocument.presentationml.notesSlide+xml"/>
  <Override PartName="/ppt/theme/themeOverride46.xml" ContentType="application/vnd.openxmlformats-officedocument.themeOverride+xml"/>
  <Override PartName="/ppt/notesSlides/notesSlide68.xml" ContentType="application/vnd.openxmlformats-officedocument.presentationml.notesSlide+xml"/>
  <Override PartName="/ppt/theme/themeOverride47.xml" ContentType="application/vnd.openxmlformats-officedocument.themeOverride+xml"/>
  <Override PartName="/ppt/notesSlides/notesSlide69.xml" ContentType="application/vnd.openxmlformats-officedocument.presentationml.notesSlide+xml"/>
  <Override PartName="/ppt/theme/themeOverride48.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49.xml" ContentType="application/vnd.openxmlformats-officedocument.themeOverr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4"/>
  </p:notesMasterIdLst>
  <p:sldIdLst>
    <p:sldId id="256" r:id="rId2"/>
    <p:sldId id="373" r:id="rId3"/>
    <p:sldId id="276" r:id="rId4"/>
    <p:sldId id="257" r:id="rId5"/>
    <p:sldId id="316" r:id="rId6"/>
    <p:sldId id="539" r:id="rId7"/>
    <p:sldId id="555" r:id="rId8"/>
    <p:sldId id="540" r:id="rId9"/>
    <p:sldId id="541" r:id="rId10"/>
    <p:sldId id="542" r:id="rId11"/>
    <p:sldId id="543" r:id="rId12"/>
    <p:sldId id="563" r:id="rId13"/>
    <p:sldId id="560" r:id="rId14"/>
    <p:sldId id="561" r:id="rId15"/>
    <p:sldId id="562" r:id="rId16"/>
    <p:sldId id="385" r:id="rId17"/>
    <p:sldId id="567" r:id="rId18"/>
    <p:sldId id="325" r:id="rId19"/>
    <p:sldId id="566" r:id="rId20"/>
    <p:sldId id="258" r:id="rId21"/>
    <p:sldId id="549" r:id="rId22"/>
    <p:sldId id="309" r:id="rId23"/>
    <p:sldId id="595" r:id="rId24"/>
    <p:sldId id="574" r:id="rId25"/>
    <p:sldId id="576" r:id="rId26"/>
    <p:sldId id="585" r:id="rId27"/>
    <p:sldId id="565" r:id="rId28"/>
    <p:sldId id="572" r:id="rId29"/>
    <p:sldId id="569" r:id="rId30"/>
    <p:sldId id="570" r:id="rId31"/>
    <p:sldId id="279" r:id="rId32"/>
    <p:sldId id="587" r:id="rId33"/>
    <p:sldId id="588" r:id="rId34"/>
    <p:sldId id="589" r:id="rId35"/>
    <p:sldId id="590" r:id="rId36"/>
    <p:sldId id="582" r:id="rId37"/>
    <p:sldId id="271" r:id="rId38"/>
    <p:sldId id="609" r:id="rId39"/>
    <p:sldId id="593" r:id="rId40"/>
    <p:sldId id="362" r:id="rId41"/>
    <p:sldId id="364" r:id="rId42"/>
    <p:sldId id="547" r:id="rId43"/>
    <p:sldId id="363" r:id="rId44"/>
    <p:sldId id="594" r:id="rId45"/>
    <p:sldId id="552" r:id="rId46"/>
    <p:sldId id="583" r:id="rId47"/>
    <p:sldId id="554" r:id="rId48"/>
    <p:sldId id="374" r:id="rId49"/>
    <p:sldId id="302" r:id="rId50"/>
    <p:sldId id="303" r:id="rId51"/>
    <p:sldId id="377" r:id="rId52"/>
    <p:sldId id="304" r:id="rId53"/>
    <p:sldId id="305" r:id="rId54"/>
    <p:sldId id="306" r:id="rId55"/>
    <p:sldId id="392" r:id="rId56"/>
    <p:sldId id="313" r:id="rId57"/>
    <p:sldId id="307" r:id="rId58"/>
    <p:sldId id="308" r:id="rId59"/>
    <p:sldId id="610" r:id="rId60"/>
    <p:sldId id="612" r:id="rId61"/>
    <p:sldId id="310" r:id="rId62"/>
    <p:sldId id="311" r:id="rId63"/>
    <p:sldId id="393" r:id="rId64"/>
    <p:sldId id="314" r:id="rId65"/>
    <p:sldId id="315" r:id="rId66"/>
    <p:sldId id="611" r:id="rId67"/>
    <p:sldId id="317" r:id="rId68"/>
    <p:sldId id="318" r:id="rId69"/>
    <p:sldId id="353" r:id="rId70"/>
    <p:sldId id="355" r:id="rId71"/>
    <p:sldId id="568" r:id="rId72"/>
    <p:sldId id="359" r:id="rId7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00E7B6"/>
    <a:srgbClr val="7DD136"/>
    <a:srgbClr val="961AA0"/>
    <a:srgbClr val="86D111"/>
    <a:srgbClr val="B223BE"/>
    <a:srgbClr val="FF72F5"/>
    <a:srgbClr val="DF91FF"/>
    <a:srgbClr val="0045FF"/>
    <a:srgbClr val="579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24" autoAdjust="0"/>
    <p:restoredTop sz="82767" autoAdjust="0"/>
  </p:normalViewPr>
  <p:slideViewPr>
    <p:cSldViewPr snapToGrid="0">
      <p:cViewPr varScale="1">
        <p:scale>
          <a:sx n="86" d="100"/>
          <a:sy n="86" d="100"/>
        </p:scale>
        <p:origin x="68" y="22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1.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D17098-189D-4DE0-BA1A-4778482A465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148A520-7AC3-4D62-8172-A972FEB82995}">
      <dgm:prSet/>
      <dgm:spPr/>
      <dgm:t>
        <a:bodyPr/>
        <a:lstStyle/>
        <a:p>
          <a:pPr>
            <a:lnSpc>
              <a:spcPct val="100000"/>
            </a:lnSpc>
          </a:pPr>
          <a:r>
            <a:rPr lang="en-US" dirty="0"/>
            <a:t>Stanislaus Watershed Team meeting with SacPAS</a:t>
          </a:r>
        </a:p>
      </dgm:t>
    </dgm:pt>
    <dgm:pt modelId="{7C5167AC-6F38-4393-A87C-D3F6AD284029}" type="parTrans" cxnId="{BE3B4676-EE0C-4D32-9365-EFE2E8119074}">
      <dgm:prSet/>
      <dgm:spPr/>
      <dgm:t>
        <a:bodyPr/>
        <a:lstStyle/>
        <a:p>
          <a:endParaRPr lang="en-US"/>
        </a:p>
      </dgm:t>
    </dgm:pt>
    <dgm:pt modelId="{9D17651B-A41E-4701-8943-B15383268C0F}" type="sibTrans" cxnId="{BE3B4676-EE0C-4D32-9365-EFE2E8119074}">
      <dgm:prSet/>
      <dgm:spPr/>
      <dgm:t>
        <a:bodyPr/>
        <a:lstStyle/>
        <a:p>
          <a:endParaRPr lang="en-US"/>
        </a:p>
      </dgm:t>
    </dgm:pt>
    <dgm:pt modelId="{24CE8B12-0E6A-4F19-973D-18F1CA21DB3A}">
      <dgm:prSet/>
      <dgm:spPr/>
      <dgm:t>
        <a:bodyPr/>
        <a:lstStyle/>
        <a:p>
          <a:pPr>
            <a:lnSpc>
              <a:spcPct val="100000"/>
            </a:lnSpc>
          </a:pPr>
          <a:r>
            <a:rPr lang="en-US" dirty="0"/>
            <a:t>SacPAS reach out to PSMFC Caswell RST data contact</a:t>
          </a:r>
        </a:p>
      </dgm:t>
    </dgm:pt>
    <dgm:pt modelId="{0CEAFE73-54B8-4F9A-A666-3550A6241483}" type="parTrans" cxnId="{760A525D-B899-419A-9EFA-CA95213E9805}">
      <dgm:prSet/>
      <dgm:spPr/>
      <dgm:t>
        <a:bodyPr/>
        <a:lstStyle/>
        <a:p>
          <a:endParaRPr lang="en-US"/>
        </a:p>
      </dgm:t>
    </dgm:pt>
    <dgm:pt modelId="{EFE4B646-B005-49AD-B5EC-DB40E25ED79A}" type="sibTrans" cxnId="{760A525D-B899-419A-9EFA-CA95213E9805}">
      <dgm:prSet/>
      <dgm:spPr/>
      <dgm:t>
        <a:bodyPr/>
        <a:lstStyle/>
        <a:p>
          <a:endParaRPr lang="en-US"/>
        </a:p>
      </dgm:t>
    </dgm:pt>
    <dgm:pt modelId="{EC403983-5000-4BF0-83F2-1F80470F7FE8}">
      <dgm:prSet/>
      <dgm:spPr/>
      <dgm:t>
        <a:bodyPr/>
        <a:lstStyle/>
        <a:p>
          <a:pPr>
            <a:lnSpc>
              <a:spcPct val="100000"/>
            </a:lnSpc>
          </a:pPr>
          <a:r>
            <a:rPr lang="en-US" dirty="0"/>
            <a:t>Possible to provide data publicly?</a:t>
          </a:r>
        </a:p>
      </dgm:t>
    </dgm:pt>
    <dgm:pt modelId="{A7B9AE59-D5F2-40AA-AAD3-57C664B449D4}" type="parTrans" cxnId="{E6C24D5B-CE9F-4292-88C9-09795B2FAFDA}">
      <dgm:prSet/>
      <dgm:spPr/>
      <dgm:t>
        <a:bodyPr/>
        <a:lstStyle/>
        <a:p>
          <a:endParaRPr lang="en-US"/>
        </a:p>
      </dgm:t>
    </dgm:pt>
    <dgm:pt modelId="{3C2C3045-8629-4881-8D4D-104613BD9E6E}" type="sibTrans" cxnId="{E6C24D5B-CE9F-4292-88C9-09795B2FAFDA}">
      <dgm:prSet/>
      <dgm:spPr/>
      <dgm:t>
        <a:bodyPr/>
        <a:lstStyle/>
        <a:p>
          <a:endParaRPr lang="en-US"/>
        </a:p>
      </dgm:t>
    </dgm:pt>
    <dgm:pt modelId="{EE9AF901-29E9-4117-AD1D-2436EDBFAD4E}">
      <dgm:prSet/>
      <dgm:spPr/>
      <dgm:t>
        <a:bodyPr/>
        <a:lstStyle/>
        <a:p>
          <a:pPr>
            <a:lnSpc>
              <a:spcPct val="100000"/>
            </a:lnSpc>
          </a:pPr>
          <a:r>
            <a:rPr lang="en-US" dirty="0"/>
            <a:t>Any data publishing requirements or concerns?</a:t>
          </a:r>
        </a:p>
      </dgm:t>
    </dgm:pt>
    <dgm:pt modelId="{669E03C8-4F82-4D16-9962-FA903D0F4990}" type="parTrans" cxnId="{AE3CDB19-7F62-4CBC-85A7-C219B5E53E71}">
      <dgm:prSet/>
      <dgm:spPr/>
      <dgm:t>
        <a:bodyPr/>
        <a:lstStyle/>
        <a:p>
          <a:endParaRPr lang="en-US"/>
        </a:p>
      </dgm:t>
    </dgm:pt>
    <dgm:pt modelId="{B2D4DF0B-76F5-4369-91C5-A1AF4CBE81B1}" type="sibTrans" cxnId="{AE3CDB19-7F62-4CBC-85A7-C219B5E53E71}">
      <dgm:prSet/>
      <dgm:spPr/>
      <dgm:t>
        <a:bodyPr/>
        <a:lstStyle/>
        <a:p>
          <a:endParaRPr lang="en-US"/>
        </a:p>
      </dgm:t>
    </dgm:pt>
    <dgm:pt modelId="{CEABD8FC-FAB6-4A34-9ADE-4D6AB06653C6}">
      <dgm:prSet/>
      <dgm:spPr/>
      <dgm:t>
        <a:bodyPr/>
        <a:lstStyle/>
        <a:p>
          <a:pPr>
            <a:lnSpc>
              <a:spcPct val="100000"/>
            </a:lnSpc>
          </a:pPr>
          <a:r>
            <a:rPr lang="en-US" dirty="0"/>
            <a:t>SacPAS reach out to CalFish</a:t>
          </a:r>
        </a:p>
      </dgm:t>
    </dgm:pt>
    <dgm:pt modelId="{74DA98DD-885E-4952-9330-DA2050720A87}" type="parTrans" cxnId="{607A5095-2E2A-4D07-A248-6069EF8BD583}">
      <dgm:prSet/>
      <dgm:spPr/>
      <dgm:t>
        <a:bodyPr/>
        <a:lstStyle/>
        <a:p>
          <a:endParaRPr lang="en-US"/>
        </a:p>
      </dgm:t>
    </dgm:pt>
    <dgm:pt modelId="{385C1B0D-8400-4A23-A081-BA71E6BA8367}" type="sibTrans" cxnId="{607A5095-2E2A-4D07-A248-6069EF8BD583}">
      <dgm:prSet/>
      <dgm:spPr/>
      <dgm:t>
        <a:bodyPr/>
        <a:lstStyle/>
        <a:p>
          <a:endParaRPr lang="en-US"/>
        </a:p>
      </dgm:t>
    </dgm:pt>
    <dgm:pt modelId="{0C213134-4E66-4598-8784-B3B5D9F31EF4}">
      <dgm:prSet/>
      <dgm:spPr/>
      <dgm:t>
        <a:bodyPr/>
        <a:lstStyle/>
        <a:p>
          <a:pPr>
            <a:lnSpc>
              <a:spcPct val="100000"/>
            </a:lnSpc>
          </a:pPr>
          <a:r>
            <a:rPr lang="en-US"/>
            <a:t>SacPAS Database</a:t>
          </a:r>
        </a:p>
      </dgm:t>
    </dgm:pt>
    <dgm:pt modelId="{E894A569-729B-4926-B80F-D5D1C2316490}" type="parTrans" cxnId="{DA8C47D1-1BDD-4857-8153-37939776D02E}">
      <dgm:prSet/>
      <dgm:spPr/>
      <dgm:t>
        <a:bodyPr/>
        <a:lstStyle/>
        <a:p>
          <a:endParaRPr lang="en-US"/>
        </a:p>
      </dgm:t>
    </dgm:pt>
    <dgm:pt modelId="{C6A5F0EA-AC12-4F9E-897D-6CC78771ED5B}" type="sibTrans" cxnId="{DA8C47D1-1BDD-4857-8153-37939776D02E}">
      <dgm:prSet/>
      <dgm:spPr/>
      <dgm:t>
        <a:bodyPr/>
        <a:lstStyle/>
        <a:p>
          <a:endParaRPr lang="en-US"/>
        </a:p>
      </dgm:t>
    </dgm:pt>
    <dgm:pt modelId="{5A21288C-4905-41D2-B683-446C127D14C6}">
      <dgm:prSet custT="1"/>
      <dgm:spPr/>
      <dgm:t>
        <a:bodyPr/>
        <a:lstStyle/>
        <a:p>
          <a:pPr>
            <a:lnSpc>
              <a:spcPct val="100000"/>
            </a:lnSpc>
          </a:pPr>
          <a:r>
            <a:rPr lang="en-US" sz="1050" dirty="0"/>
            <a:t>Design table structures for data.</a:t>
          </a:r>
        </a:p>
      </dgm:t>
    </dgm:pt>
    <dgm:pt modelId="{D32E4362-DD13-4F87-8BA0-486CB4BB3DF9}" type="parTrans" cxnId="{2B1C5F53-4F3A-4B5A-83D1-E0C3397B6D4E}">
      <dgm:prSet/>
      <dgm:spPr/>
      <dgm:t>
        <a:bodyPr/>
        <a:lstStyle/>
        <a:p>
          <a:endParaRPr lang="en-US"/>
        </a:p>
      </dgm:t>
    </dgm:pt>
    <dgm:pt modelId="{5F6BCAF6-05A4-4081-8679-5C4E3A7C18A0}" type="sibTrans" cxnId="{2B1C5F53-4F3A-4B5A-83D1-E0C3397B6D4E}">
      <dgm:prSet/>
      <dgm:spPr/>
      <dgm:t>
        <a:bodyPr/>
        <a:lstStyle/>
        <a:p>
          <a:endParaRPr lang="en-US"/>
        </a:p>
      </dgm:t>
    </dgm:pt>
    <dgm:pt modelId="{56F042FB-F292-4D0F-88F1-67F0FA41508C}">
      <dgm:prSet custT="1"/>
      <dgm:spPr/>
      <dgm:t>
        <a:bodyPr/>
        <a:lstStyle/>
        <a:p>
          <a:pPr>
            <a:lnSpc>
              <a:spcPct val="100000"/>
            </a:lnSpc>
          </a:pPr>
          <a:r>
            <a:rPr lang="en-US" sz="1050" dirty="0"/>
            <a:t>Develop retrieval, processing, and loading data procedures.</a:t>
          </a:r>
        </a:p>
        <a:p>
          <a:pPr>
            <a:lnSpc>
              <a:spcPct val="100000"/>
            </a:lnSpc>
          </a:pPr>
          <a:r>
            <a:rPr lang="en-US" sz="1050" dirty="0"/>
            <a:t>Verify with primary source.</a:t>
          </a:r>
        </a:p>
        <a:p>
          <a:pPr>
            <a:lnSpc>
              <a:spcPct val="100000"/>
            </a:lnSpc>
          </a:pPr>
          <a:r>
            <a:rPr lang="en-US" sz="1050" dirty="0"/>
            <a:t>Implement and update daily.</a:t>
          </a:r>
        </a:p>
      </dgm:t>
    </dgm:pt>
    <dgm:pt modelId="{293959E5-EE40-466F-968D-24ED30061425}" type="parTrans" cxnId="{4E0607BF-3194-412E-A9C3-DC084E6A870E}">
      <dgm:prSet/>
      <dgm:spPr/>
      <dgm:t>
        <a:bodyPr/>
        <a:lstStyle/>
        <a:p>
          <a:endParaRPr lang="en-US"/>
        </a:p>
      </dgm:t>
    </dgm:pt>
    <dgm:pt modelId="{7DD0E853-701D-4542-B364-8D5041F0C608}" type="sibTrans" cxnId="{4E0607BF-3194-412E-A9C3-DC084E6A870E}">
      <dgm:prSet/>
      <dgm:spPr/>
      <dgm:t>
        <a:bodyPr/>
        <a:lstStyle/>
        <a:p>
          <a:endParaRPr lang="en-US"/>
        </a:p>
      </dgm:t>
    </dgm:pt>
    <dgm:pt modelId="{4CAA28F5-9D1E-47DD-8464-10BB4DA687F9}">
      <dgm:prSet/>
      <dgm:spPr/>
      <dgm:t>
        <a:bodyPr/>
        <a:lstStyle/>
        <a:p>
          <a:pPr>
            <a:lnSpc>
              <a:spcPct val="100000"/>
            </a:lnSpc>
          </a:pPr>
          <a:r>
            <a:rPr lang="en-US" dirty="0"/>
            <a:t>SacPAS Website</a:t>
          </a:r>
        </a:p>
      </dgm:t>
    </dgm:pt>
    <dgm:pt modelId="{E8AC4615-887C-478C-A563-A94545FC8F41}" type="parTrans" cxnId="{D65B7290-FD7E-48FC-A9E8-FF3FC61CE9ED}">
      <dgm:prSet/>
      <dgm:spPr/>
      <dgm:t>
        <a:bodyPr/>
        <a:lstStyle/>
        <a:p>
          <a:endParaRPr lang="en-US"/>
        </a:p>
      </dgm:t>
    </dgm:pt>
    <dgm:pt modelId="{8D9CAF23-3813-4A9B-9C47-1F1420963209}" type="sibTrans" cxnId="{D65B7290-FD7E-48FC-A9E8-FF3FC61CE9ED}">
      <dgm:prSet/>
      <dgm:spPr/>
      <dgm:t>
        <a:bodyPr/>
        <a:lstStyle/>
        <a:p>
          <a:endParaRPr lang="en-US"/>
        </a:p>
      </dgm:t>
    </dgm:pt>
    <dgm:pt modelId="{5E6AF6C1-F91B-4341-8F14-CA2073004523}">
      <dgm:prSet custT="1"/>
      <dgm:spPr/>
      <dgm:t>
        <a:bodyPr/>
        <a:lstStyle/>
        <a:p>
          <a:pPr>
            <a:lnSpc>
              <a:spcPct val="150000"/>
            </a:lnSpc>
          </a:pPr>
          <a:r>
            <a:rPr lang="en-US" sz="1100" dirty="0"/>
            <a:t>Design visualization based on existing figures.</a:t>
          </a:r>
        </a:p>
      </dgm:t>
    </dgm:pt>
    <dgm:pt modelId="{E406C0B0-E21E-4A83-B000-BB8525EA2283}" type="parTrans" cxnId="{7276D1A7-35E9-4BD4-AFB8-6650A0ACD0EE}">
      <dgm:prSet/>
      <dgm:spPr/>
      <dgm:t>
        <a:bodyPr/>
        <a:lstStyle/>
        <a:p>
          <a:endParaRPr lang="en-US"/>
        </a:p>
      </dgm:t>
    </dgm:pt>
    <dgm:pt modelId="{7C12C14B-B565-401D-B811-E4060D563B60}" type="sibTrans" cxnId="{7276D1A7-35E9-4BD4-AFB8-6650A0ACD0EE}">
      <dgm:prSet/>
      <dgm:spPr/>
      <dgm:t>
        <a:bodyPr/>
        <a:lstStyle/>
        <a:p>
          <a:endParaRPr lang="en-US"/>
        </a:p>
      </dgm:t>
    </dgm:pt>
    <dgm:pt modelId="{A0C2F60B-B229-4DE5-9C14-26BB5F7C88B1}">
      <dgm:prSet custT="1"/>
      <dgm:spPr/>
      <dgm:t>
        <a:bodyPr/>
        <a:lstStyle/>
        <a:p>
          <a:pPr>
            <a:lnSpc>
              <a:spcPct val="150000"/>
            </a:lnSpc>
          </a:pPr>
          <a:r>
            <a:rPr lang="en-US" sz="1100" dirty="0"/>
            <a:t>Develop query and visualization code.</a:t>
          </a:r>
        </a:p>
      </dgm:t>
    </dgm:pt>
    <dgm:pt modelId="{2FEAF24B-3754-4F38-843C-F6F790A99F0C}" type="parTrans" cxnId="{C9A3DB04-7BEB-475E-BF29-84CA1E300523}">
      <dgm:prSet/>
      <dgm:spPr/>
      <dgm:t>
        <a:bodyPr/>
        <a:lstStyle/>
        <a:p>
          <a:endParaRPr lang="en-US"/>
        </a:p>
      </dgm:t>
    </dgm:pt>
    <dgm:pt modelId="{3CA76020-6BF1-4534-92A1-707B3DB24E9F}" type="sibTrans" cxnId="{C9A3DB04-7BEB-475E-BF29-84CA1E300523}">
      <dgm:prSet/>
      <dgm:spPr/>
      <dgm:t>
        <a:bodyPr/>
        <a:lstStyle/>
        <a:p>
          <a:endParaRPr lang="en-US"/>
        </a:p>
      </dgm:t>
    </dgm:pt>
    <dgm:pt modelId="{E6056CC2-BDD0-44DB-83BB-8830CD69866B}">
      <dgm:prSet custT="1"/>
      <dgm:spPr/>
      <dgm:t>
        <a:bodyPr/>
        <a:lstStyle/>
        <a:p>
          <a:pPr>
            <a:lnSpc>
              <a:spcPct val="150000"/>
            </a:lnSpc>
          </a:pPr>
          <a:r>
            <a:rPr lang="en-US" sz="1100" dirty="0"/>
            <a:t>Implement publicly and update daily.</a:t>
          </a:r>
        </a:p>
      </dgm:t>
    </dgm:pt>
    <dgm:pt modelId="{3B8B507B-E7C0-48B2-9EC2-C048E119FB76}" type="parTrans" cxnId="{59200EAB-1A38-43CB-BFF9-DC92418BA17C}">
      <dgm:prSet/>
      <dgm:spPr/>
      <dgm:t>
        <a:bodyPr/>
        <a:lstStyle/>
        <a:p>
          <a:endParaRPr lang="en-US"/>
        </a:p>
      </dgm:t>
    </dgm:pt>
    <dgm:pt modelId="{388766AF-8F37-4F11-9E56-8AB0E3CF87B2}" type="sibTrans" cxnId="{59200EAB-1A38-43CB-BFF9-DC92418BA17C}">
      <dgm:prSet/>
      <dgm:spPr/>
      <dgm:t>
        <a:bodyPr/>
        <a:lstStyle/>
        <a:p>
          <a:endParaRPr lang="en-US"/>
        </a:p>
      </dgm:t>
    </dgm:pt>
    <dgm:pt modelId="{7F2E60DA-3321-4403-9E8C-7E5BFBBD6C3E}">
      <dgm:prSet/>
      <dgm:spPr/>
      <dgm:t>
        <a:bodyPr/>
        <a:lstStyle/>
        <a:p>
          <a:pPr>
            <a:lnSpc>
              <a:spcPct val="100000"/>
            </a:lnSpc>
          </a:pPr>
          <a:r>
            <a:rPr lang="en-US" dirty="0"/>
            <a:t>Initial team needs discussion.</a:t>
          </a:r>
        </a:p>
        <a:p>
          <a:pPr>
            <a:lnSpc>
              <a:spcPct val="100000"/>
            </a:lnSpc>
          </a:pPr>
          <a:r>
            <a:rPr lang="en-US" dirty="0"/>
            <a:t>Additional needs and content discussions.</a:t>
          </a:r>
        </a:p>
      </dgm:t>
    </dgm:pt>
    <dgm:pt modelId="{6EDFF8FE-2C9C-42FE-AE29-77516A65B502}" type="parTrans" cxnId="{ACA43B5D-4944-4EF5-A77A-68B708107EEB}">
      <dgm:prSet/>
      <dgm:spPr/>
      <dgm:t>
        <a:bodyPr/>
        <a:lstStyle/>
        <a:p>
          <a:endParaRPr lang="en-US"/>
        </a:p>
      </dgm:t>
    </dgm:pt>
    <dgm:pt modelId="{E795D2E7-9C67-4619-A763-1764B7B5EE95}" type="sibTrans" cxnId="{ACA43B5D-4944-4EF5-A77A-68B708107EEB}">
      <dgm:prSet/>
      <dgm:spPr/>
      <dgm:t>
        <a:bodyPr/>
        <a:lstStyle/>
        <a:p>
          <a:endParaRPr lang="en-US"/>
        </a:p>
      </dgm:t>
    </dgm:pt>
    <dgm:pt modelId="{505CA6E5-C2F6-4B59-A646-99B0B2FC5AE1}">
      <dgm:prSet/>
      <dgm:spPr/>
      <dgm:t>
        <a:bodyPr/>
        <a:lstStyle/>
        <a:p>
          <a:pPr>
            <a:lnSpc>
              <a:spcPct val="100000"/>
            </a:lnSpc>
          </a:pPr>
          <a:r>
            <a:rPr lang="en-US" dirty="0"/>
            <a:t>Request to coordinate with Caswell RST data contact to establish data upload process.</a:t>
          </a:r>
        </a:p>
      </dgm:t>
    </dgm:pt>
    <dgm:pt modelId="{A47E34BB-0942-4812-8CB5-36ABDD02AB29}" type="parTrans" cxnId="{0899D802-B730-459C-AB70-4AFC530F9D10}">
      <dgm:prSet/>
      <dgm:spPr/>
      <dgm:t>
        <a:bodyPr/>
        <a:lstStyle/>
        <a:p>
          <a:endParaRPr lang="en-US"/>
        </a:p>
      </dgm:t>
    </dgm:pt>
    <dgm:pt modelId="{8C12EE57-E02A-4472-A257-00E04066F6A3}" type="sibTrans" cxnId="{0899D802-B730-459C-AB70-4AFC530F9D10}">
      <dgm:prSet/>
      <dgm:spPr/>
      <dgm:t>
        <a:bodyPr/>
        <a:lstStyle/>
        <a:p>
          <a:endParaRPr lang="en-US"/>
        </a:p>
      </dgm:t>
    </dgm:pt>
    <dgm:pt modelId="{7AD815C2-15D7-456C-9D4C-FDCFEC4B1CFD}" type="pres">
      <dgm:prSet presAssocID="{B4D17098-189D-4DE0-BA1A-4778482A4656}" presName="root" presStyleCnt="0">
        <dgm:presLayoutVars>
          <dgm:dir/>
          <dgm:resizeHandles val="exact"/>
        </dgm:presLayoutVars>
      </dgm:prSet>
      <dgm:spPr/>
    </dgm:pt>
    <dgm:pt modelId="{BBB65179-B07B-4129-AD75-DDED64397BDA}" type="pres">
      <dgm:prSet presAssocID="{9148A520-7AC3-4D62-8172-A972FEB82995}" presName="compNode" presStyleCnt="0"/>
      <dgm:spPr/>
    </dgm:pt>
    <dgm:pt modelId="{A2EC5F20-5003-4F0E-A8E8-18E8A9E7AAD0}" type="pres">
      <dgm:prSet presAssocID="{9148A520-7AC3-4D62-8172-A972FEB82995}" presName="bgRect" presStyleLbl="bgShp" presStyleIdx="0" presStyleCnt="5"/>
      <dgm:spPr/>
    </dgm:pt>
    <dgm:pt modelId="{B9F83FC7-801A-4039-8704-DCD2BC88FDCE}" type="pres">
      <dgm:prSet presAssocID="{9148A520-7AC3-4D62-8172-A972FEB8299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4E218D9F-7CE3-4589-949F-873994EFF480}" type="pres">
      <dgm:prSet presAssocID="{9148A520-7AC3-4D62-8172-A972FEB82995}" presName="spaceRect" presStyleCnt="0"/>
      <dgm:spPr/>
    </dgm:pt>
    <dgm:pt modelId="{9450F651-AA12-4A37-99A4-B9BEF94B92C9}" type="pres">
      <dgm:prSet presAssocID="{9148A520-7AC3-4D62-8172-A972FEB82995}" presName="parTx" presStyleLbl="revTx" presStyleIdx="0" presStyleCnt="10">
        <dgm:presLayoutVars>
          <dgm:chMax val="0"/>
          <dgm:chPref val="0"/>
        </dgm:presLayoutVars>
      </dgm:prSet>
      <dgm:spPr/>
    </dgm:pt>
    <dgm:pt modelId="{CF071544-023E-4B87-9026-BB8E0082DA9F}" type="pres">
      <dgm:prSet presAssocID="{9148A520-7AC3-4D62-8172-A972FEB82995}" presName="desTx" presStyleLbl="revTx" presStyleIdx="1" presStyleCnt="10">
        <dgm:presLayoutVars/>
      </dgm:prSet>
      <dgm:spPr/>
    </dgm:pt>
    <dgm:pt modelId="{86677E32-A604-49D6-BC3A-58116A5DDAB3}" type="pres">
      <dgm:prSet presAssocID="{9D17651B-A41E-4701-8943-B15383268C0F}" presName="sibTrans" presStyleCnt="0"/>
      <dgm:spPr/>
    </dgm:pt>
    <dgm:pt modelId="{A77B666B-424D-4DA5-B7DB-E1F538AC623D}" type="pres">
      <dgm:prSet presAssocID="{24CE8B12-0E6A-4F19-973D-18F1CA21DB3A}" presName="compNode" presStyleCnt="0"/>
      <dgm:spPr/>
    </dgm:pt>
    <dgm:pt modelId="{541E7160-7B50-41B2-A044-877679B188D9}" type="pres">
      <dgm:prSet presAssocID="{24CE8B12-0E6A-4F19-973D-18F1CA21DB3A}" presName="bgRect" presStyleLbl="bgShp" presStyleIdx="1" presStyleCnt="5"/>
      <dgm:spPr/>
    </dgm:pt>
    <dgm:pt modelId="{D75FA2A0-63FB-4025-9A0A-B0EBA7CAD5D1}" type="pres">
      <dgm:prSet presAssocID="{24CE8B12-0E6A-4F19-973D-18F1CA21DB3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nvelope"/>
        </a:ext>
      </dgm:extLst>
    </dgm:pt>
    <dgm:pt modelId="{A1964782-20B6-4387-BD1C-368900405BD5}" type="pres">
      <dgm:prSet presAssocID="{24CE8B12-0E6A-4F19-973D-18F1CA21DB3A}" presName="spaceRect" presStyleCnt="0"/>
      <dgm:spPr/>
    </dgm:pt>
    <dgm:pt modelId="{773B296A-BFA6-4D17-BFA2-D8CE50828E94}" type="pres">
      <dgm:prSet presAssocID="{24CE8B12-0E6A-4F19-973D-18F1CA21DB3A}" presName="parTx" presStyleLbl="revTx" presStyleIdx="2" presStyleCnt="10">
        <dgm:presLayoutVars>
          <dgm:chMax val="0"/>
          <dgm:chPref val="0"/>
        </dgm:presLayoutVars>
      </dgm:prSet>
      <dgm:spPr/>
    </dgm:pt>
    <dgm:pt modelId="{CED9640A-2A91-4834-B461-AF922EEF4A11}" type="pres">
      <dgm:prSet presAssocID="{24CE8B12-0E6A-4F19-973D-18F1CA21DB3A}" presName="desTx" presStyleLbl="revTx" presStyleIdx="3" presStyleCnt="10">
        <dgm:presLayoutVars/>
      </dgm:prSet>
      <dgm:spPr/>
    </dgm:pt>
    <dgm:pt modelId="{C2B3952C-80AF-4E31-84B0-2ACBCC85C01E}" type="pres">
      <dgm:prSet presAssocID="{EFE4B646-B005-49AD-B5EC-DB40E25ED79A}" presName="sibTrans" presStyleCnt="0"/>
      <dgm:spPr/>
    </dgm:pt>
    <dgm:pt modelId="{28F38024-678C-4D3E-BF68-C2F53D202EA2}" type="pres">
      <dgm:prSet presAssocID="{CEABD8FC-FAB6-4A34-9ADE-4D6AB06653C6}" presName="compNode" presStyleCnt="0"/>
      <dgm:spPr/>
    </dgm:pt>
    <dgm:pt modelId="{5960B7ED-A4A6-4048-B279-9B492D52D022}" type="pres">
      <dgm:prSet presAssocID="{CEABD8FC-FAB6-4A34-9ADE-4D6AB06653C6}" presName="bgRect" presStyleLbl="bgShp" presStyleIdx="2" presStyleCnt="5"/>
      <dgm:spPr/>
    </dgm:pt>
    <dgm:pt modelId="{F5778C7B-F727-4FDE-8C35-C7518CAFC073}" type="pres">
      <dgm:prSet presAssocID="{CEABD8FC-FAB6-4A34-9ADE-4D6AB06653C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mail"/>
        </a:ext>
      </dgm:extLst>
    </dgm:pt>
    <dgm:pt modelId="{447E6497-4AD8-4A9B-8490-2DF8F457041E}" type="pres">
      <dgm:prSet presAssocID="{CEABD8FC-FAB6-4A34-9ADE-4D6AB06653C6}" presName="spaceRect" presStyleCnt="0"/>
      <dgm:spPr/>
    </dgm:pt>
    <dgm:pt modelId="{7E74883C-B49C-4C66-A2D7-54CD4A3F84A7}" type="pres">
      <dgm:prSet presAssocID="{CEABD8FC-FAB6-4A34-9ADE-4D6AB06653C6}" presName="parTx" presStyleLbl="revTx" presStyleIdx="4" presStyleCnt="10">
        <dgm:presLayoutVars>
          <dgm:chMax val="0"/>
          <dgm:chPref val="0"/>
        </dgm:presLayoutVars>
      </dgm:prSet>
      <dgm:spPr/>
    </dgm:pt>
    <dgm:pt modelId="{75C79C21-1E9C-412F-A94F-8D0646AAF0E3}" type="pres">
      <dgm:prSet presAssocID="{CEABD8FC-FAB6-4A34-9ADE-4D6AB06653C6}" presName="desTx" presStyleLbl="revTx" presStyleIdx="5" presStyleCnt="10">
        <dgm:presLayoutVars/>
      </dgm:prSet>
      <dgm:spPr/>
    </dgm:pt>
    <dgm:pt modelId="{71B4ACBB-FBD8-44D6-8C81-DCB311377D68}" type="pres">
      <dgm:prSet presAssocID="{385C1B0D-8400-4A23-A081-BA71E6BA8367}" presName="sibTrans" presStyleCnt="0"/>
      <dgm:spPr/>
    </dgm:pt>
    <dgm:pt modelId="{705BB875-85C6-445F-A6AF-9EF208B3A36E}" type="pres">
      <dgm:prSet presAssocID="{0C213134-4E66-4598-8784-B3B5D9F31EF4}" presName="compNode" presStyleCnt="0"/>
      <dgm:spPr/>
    </dgm:pt>
    <dgm:pt modelId="{B6224B4E-C8E9-4820-9595-ABC8290A49CE}" type="pres">
      <dgm:prSet presAssocID="{0C213134-4E66-4598-8784-B3B5D9F31EF4}" presName="bgRect" presStyleLbl="bgShp" presStyleIdx="3" presStyleCnt="5" custScaleY="154940"/>
      <dgm:spPr/>
    </dgm:pt>
    <dgm:pt modelId="{45734EC3-221D-4C87-8C19-CCA921FAF221}" type="pres">
      <dgm:prSet presAssocID="{0C213134-4E66-4598-8784-B3B5D9F31EF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atabase"/>
        </a:ext>
      </dgm:extLst>
    </dgm:pt>
    <dgm:pt modelId="{B9BDCB4A-7AAC-473D-ACA3-1DB2AF87A1A9}" type="pres">
      <dgm:prSet presAssocID="{0C213134-4E66-4598-8784-B3B5D9F31EF4}" presName="spaceRect" presStyleCnt="0"/>
      <dgm:spPr/>
    </dgm:pt>
    <dgm:pt modelId="{9B7AAC6B-63EA-44AA-B8AE-3447EF918FAA}" type="pres">
      <dgm:prSet presAssocID="{0C213134-4E66-4598-8784-B3B5D9F31EF4}" presName="parTx" presStyleLbl="revTx" presStyleIdx="6" presStyleCnt="10">
        <dgm:presLayoutVars>
          <dgm:chMax val="0"/>
          <dgm:chPref val="0"/>
        </dgm:presLayoutVars>
      </dgm:prSet>
      <dgm:spPr/>
    </dgm:pt>
    <dgm:pt modelId="{F92CE005-78A4-44E7-A2B7-625D0B3E8951}" type="pres">
      <dgm:prSet presAssocID="{0C213134-4E66-4598-8784-B3B5D9F31EF4}" presName="desTx" presStyleLbl="revTx" presStyleIdx="7" presStyleCnt="10" custScaleX="143009" custLinFactNeighborX="-15254">
        <dgm:presLayoutVars/>
      </dgm:prSet>
      <dgm:spPr/>
    </dgm:pt>
    <dgm:pt modelId="{099D3040-4631-4029-88FD-32A5568776F4}" type="pres">
      <dgm:prSet presAssocID="{C6A5F0EA-AC12-4F9E-897D-6CC78771ED5B}" presName="sibTrans" presStyleCnt="0"/>
      <dgm:spPr/>
    </dgm:pt>
    <dgm:pt modelId="{42A789B9-7D2A-4EB5-9602-EA07DDCA7FAF}" type="pres">
      <dgm:prSet presAssocID="{4CAA28F5-9D1E-47DD-8464-10BB4DA687F9}" presName="compNode" presStyleCnt="0"/>
      <dgm:spPr/>
    </dgm:pt>
    <dgm:pt modelId="{47D020D4-56E1-4FEB-8462-831CC331AB3B}" type="pres">
      <dgm:prSet presAssocID="{4CAA28F5-9D1E-47DD-8464-10BB4DA687F9}" presName="bgRect" presStyleLbl="bgShp" presStyleIdx="4" presStyleCnt="5" custScaleY="159480"/>
      <dgm:spPr/>
    </dgm:pt>
    <dgm:pt modelId="{9EBDC88C-C698-45C6-9C3C-F89AA21AED99}" type="pres">
      <dgm:prSet presAssocID="{4CAA28F5-9D1E-47DD-8464-10BB4DA687F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onitor"/>
        </a:ext>
      </dgm:extLst>
    </dgm:pt>
    <dgm:pt modelId="{D2BB7BA0-1C36-4BC4-B09C-ED997808C61D}" type="pres">
      <dgm:prSet presAssocID="{4CAA28F5-9D1E-47DD-8464-10BB4DA687F9}" presName="spaceRect" presStyleCnt="0"/>
      <dgm:spPr/>
    </dgm:pt>
    <dgm:pt modelId="{487D1650-A519-44E1-8E58-2CCE38A57520}" type="pres">
      <dgm:prSet presAssocID="{4CAA28F5-9D1E-47DD-8464-10BB4DA687F9}" presName="parTx" presStyleLbl="revTx" presStyleIdx="8" presStyleCnt="10">
        <dgm:presLayoutVars>
          <dgm:chMax val="0"/>
          <dgm:chPref val="0"/>
        </dgm:presLayoutVars>
      </dgm:prSet>
      <dgm:spPr/>
    </dgm:pt>
    <dgm:pt modelId="{C920F6F5-ED7E-4C82-89F2-7D552628F53F}" type="pres">
      <dgm:prSet presAssocID="{4CAA28F5-9D1E-47DD-8464-10BB4DA687F9}" presName="desTx" presStyleLbl="revTx" presStyleIdx="9" presStyleCnt="10" custScaleX="144505" custScaleY="142212" custLinFactNeighborX="-14820" custLinFactNeighborY="-959">
        <dgm:presLayoutVars/>
      </dgm:prSet>
      <dgm:spPr/>
    </dgm:pt>
  </dgm:ptLst>
  <dgm:cxnLst>
    <dgm:cxn modelId="{0899D802-B730-459C-AB70-4AFC530F9D10}" srcId="{CEABD8FC-FAB6-4A34-9ADE-4D6AB06653C6}" destId="{505CA6E5-C2F6-4B59-A646-99B0B2FC5AE1}" srcOrd="0" destOrd="0" parTransId="{A47E34BB-0942-4812-8CB5-36ABDD02AB29}" sibTransId="{8C12EE57-E02A-4472-A257-00E04066F6A3}"/>
    <dgm:cxn modelId="{C9A3DB04-7BEB-475E-BF29-84CA1E300523}" srcId="{4CAA28F5-9D1E-47DD-8464-10BB4DA687F9}" destId="{A0C2F60B-B229-4DE5-9C14-26BB5F7C88B1}" srcOrd="1" destOrd="0" parTransId="{2FEAF24B-3754-4F38-843C-F6F790A99F0C}" sibTransId="{3CA76020-6BF1-4534-92A1-707B3DB24E9F}"/>
    <dgm:cxn modelId="{AE3CDB19-7F62-4CBC-85A7-C219B5E53E71}" srcId="{24CE8B12-0E6A-4F19-973D-18F1CA21DB3A}" destId="{EE9AF901-29E9-4117-AD1D-2436EDBFAD4E}" srcOrd="1" destOrd="0" parTransId="{669E03C8-4F82-4D16-9962-FA903D0F4990}" sibTransId="{B2D4DF0B-76F5-4369-91C5-A1AF4CBE81B1}"/>
    <dgm:cxn modelId="{6CCD7935-01F8-4AC6-9269-F7F1A0FEA472}" type="presOf" srcId="{505CA6E5-C2F6-4B59-A646-99B0B2FC5AE1}" destId="{75C79C21-1E9C-412F-A94F-8D0646AAF0E3}" srcOrd="0" destOrd="0" presId="urn:microsoft.com/office/officeart/2018/2/layout/IconVerticalSolidList"/>
    <dgm:cxn modelId="{E6C24D5B-CE9F-4292-88C9-09795B2FAFDA}" srcId="{24CE8B12-0E6A-4F19-973D-18F1CA21DB3A}" destId="{EC403983-5000-4BF0-83F2-1F80470F7FE8}" srcOrd="0" destOrd="0" parTransId="{A7B9AE59-D5F2-40AA-AAD3-57C664B449D4}" sibTransId="{3C2C3045-8629-4881-8D4D-104613BD9E6E}"/>
    <dgm:cxn modelId="{ACA43B5D-4944-4EF5-A77A-68B708107EEB}" srcId="{9148A520-7AC3-4D62-8172-A972FEB82995}" destId="{7F2E60DA-3321-4403-9E8C-7E5BFBBD6C3E}" srcOrd="0" destOrd="0" parTransId="{6EDFF8FE-2C9C-42FE-AE29-77516A65B502}" sibTransId="{E795D2E7-9C67-4619-A763-1764B7B5EE95}"/>
    <dgm:cxn modelId="{760A525D-B899-419A-9EFA-CA95213E9805}" srcId="{B4D17098-189D-4DE0-BA1A-4778482A4656}" destId="{24CE8B12-0E6A-4F19-973D-18F1CA21DB3A}" srcOrd="1" destOrd="0" parTransId="{0CEAFE73-54B8-4F9A-A666-3550A6241483}" sibTransId="{EFE4B646-B005-49AD-B5EC-DB40E25ED79A}"/>
    <dgm:cxn modelId="{5101DA5D-EC7F-4284-B8A0-03266847685C}" type="presOf" srcId="{24CE8B12-0E6A-4F19-973D-18F1CA21DB3A}" destId="{773B296A-BFA6-4D17-BFA2-D8CE50828E94}" srcOrd="0" destOrd="0" presId="urn:microsoft.com/office/officeart/2018/2/layout/IconVerticalSolidList"/>
    <dgm:cxn modelId="{61015A65-8139-4992-973F-8EB5C0B0BC03}" type="presOf" srcId="{B4D17098-189D-4DE0-BA1A-4778482A4656}" destId="{7AD815C2-15D7-456C-9D4C-FDCFEC4B1CFD}" srcOrd="0" destOrd="0" presId="urn:microsoft.com/office/officeart/2018/2/layout/IconVerticalSolidList"/>
    <dgm:cxn modelId="{2DC33348-4E8D-4A18-B8CC-C71C96FEC444}" type="presOf" srcId="{5A21288C-4905-41D2-B683-446C127D14C6}" destId="{F92CE005-78A4-44E7-A2B7-625D0B3E8951}" srcOrd="0" destOrd="0" presId="urn:microsoft.com/office/officeart/2018/2/layout/IconVerticalSolidList"/>
    <dgm:cxn modelId="{03720D6A-5750-4E9D-B02F-4836372E70CB}" type="presOf" srcId="{9148A520-7AC3-4D62-8172-A972FEB82995}" destId="{9450F651-AA12-4A37-99A4-B9BEF94B92C9}" srcOrd="0" destOrd="0" presId="urn:microsoft.com/office/officeart/2018/2/layout/IconVerticalSolidList"/>
    <dgm:cxn modelId="{44A1F36A-7A25-4767-A1F0-9C5CCA930157}" type="presOf" srcId="{56F042FB-F292-4D0F-88F1-67F0FA41508C}" destId="{F92CE005-78A4-44E7-A2B7-625D0B3E8951}" srcOrd="0" destOrd="1" presId="urn:microsoft.com/office/officeart/2018/2/layout/IconVerticalSolidList"/>
    <dgm:cxn modelId="{2B1C5F53-4F3A-4B5A-83D1-E0C3397B6D4E}" srcId="{0C213134-4E66-4598-8784-B3B5D9F31EF4}" destId="{5A21288C-4905-41D2-B683-446C127D14C6}" srcOrd="0" destOrd="0" parTransId="{D32E4362-DD13-4F87-8BA0-486CB4BB3DF9}" sibTransId="{5F6BCAF6-05A4-4081-8679-5C4E3A7C18A0}"/>
    <dgm:cxn modelId="{BE3B4676-EE0C-4D32-9365-EFE2E8119074}" srcId="{B4D17098-189D-4DE0-BA1A-4778482A4656}" destId="{9148A520-7AC3-4D62-8172-A972FEB82995}" srcOrd="0" destOrd="0" parTransId="{7C5167AC-6F38-4393-A87C-D3F6AD284029}" sibTransId="{9D17651B-A41E-4701-8943-B15383268C0F}"/>
    <dgm:cxn modelId="{6C44FB7B-D62A-4DAA-AA5A-73D926A3B0ED}" type="presOf" srcId="{CEABD8FC-FAB6-4A34-9ADE-4D6AB06653C6}" destId="{7E74883C-B49C-4C66-A2D7-54CD4A3F84A7}" srcOrd="0" destOrd="0" presId="urn:microsoft.com/office/officeart/2018/2/layout/IconVerticalSolidList"/>
    <dgm:cxn modelId="{D65B7290-FD7E-48FC-A9E8-FF3FC61CE9ED}" srcId="{B4D17098-189D-4DE0-BA1A-4778482A4656}" destId="{4CAA28F5-9D1E-47DD-8464-10BB4DA687F9}" srcOrd="4" destOrd="0" parTransId="{E8AC4615-887C-478C-A563-A94545FC8F41}" sibTransId="{8D9CAF23-3813-4A9B-9C47-1F1420963209}"/>
    <dgm:cxn modelId="{607A5095-2E2A-4D07-A248-6069EF8BD583}" srcId="{B4D17098-189D-4DE0-BA1A-4778482A4656}" destId="{CEABD8FC-FAB6-4A34-9ADE-4D6AB06653C6}" srcOrd="2" destOrd="0" parTransId="{74DA98DD-885E-4952-9330-DA2050720A87}" sibTransId="{385C1B0D-8400-4A23-A081-BA71E6BA8367}"/>
    <dgm:cxn modelId="{74DDB496-F424-497F-8927-B1A186B38E79}" type="presOf" srcId="{E6056CC2-BDD0-44DB-83BB-8830CD69866B}" destId="{C920F6F5-ED7E-4C82-89F2-7D552628F53F}" srcOrd="0" destOrd="2" presId="urn:microsoft.com/office/officeart/2018/2/layout/IconVerticalSolidList"/>
    <dgm:cxn modelId="{D1EC8697-5E7F-48BF-A0D8-5B59C593D5F2}" type="presOf" srcId="{4CAA28F5-9D1E-47DD-8464-10BB4DA687F9}" destId="{487D1650-A519-44E1-8E58-2CCE38A57520}" srcOrd="0" destOrd="0" presId="urn:microsoft.com/office/officeart/2018/2/layout/IconVerticalSolidList"/>
    <dgm:cxn modelId="{3EA895A2-78F6-4D60-9007-0FCEA00E3BB1}" type="presOf" srcId="{A0C2F60B-B229-4DE5-9C14-26BB5F7C88B1}" destId="{C920F6F5-ED7E-4C82-89F2-7D552628F53F}" srcOrd="0" destOrd="1" presId="urn:microsoft.com/office/officeart/2018/2/layout/IconVerticalSolidList"/>
    <dgm:cxn modelId="{7276D1A7-35E9-4BD4-AFB8-6650A0ACD0EE}" srcId="{4CAA28F5-9D1E-47DD-8464-10BB4DA687F9}" destId="{5E6AF6C1-F91B-4341-8F14-CA2073004523}" srcOrd="0" destOrd="0" parTransId="{E406C0B0-E21E-4A83-B000-BB8525EA2283}" sibTransId="{7C12C14B-B565-401D-B811-E4060D563B60}"/>
    <dgm:cxn modelId="{59200EAB-1A38-43CB-BFF9-DC92418BA17C}" srcId="{4CAA28F5-9D1E-47DD-8464-10BB4DA687F9}" destId="{E6056CC2-BDD0-44DB-83BB-8830CD69866B}" srcOrd="2" destOrd="0" parTransId="{3B8B507B-E7C0-48B2-9EC2-C048E119FB76}" sibTransId="{388766AF-8F37-4F11-9E56-8AB0E3CF87B2}"/>
    <dgm:cxn modelId="{DAAAB1B1-F740-4EB5-9365-F815D36BF5A2}" type="presOf" srcId="{0C213134-4E66-4598-8784-B3B5D9F31EF4}" destId="{9B7AAC6B-63EA-44AA-B8AE-3447EF918FAA}" srcOrd="0" destOrd="0" presId="urn:microsoft.com/office/officeart/2018/2/layout/IconVerticalSolidList"/>
    <dgm:cxn modelId="{11060DBC-3F9E-449C-945F-A7F3E589489D}" type="presOf" srcId="{EC403983-5000-4BF0-83F2-1F80470F7FE8}" destId="{CED9640A-2A91-4834-B461-AF922EEF4A11}" srcOrd="0" destOrd="0" presId="urn:microsoft.com/office/officeart/2018/2/layout/IconVerticalSolidList"/>
    <dgm:cxn modelId="{4E0607BF-3194-412E-A9C3-DC084E6A870E}" srcId="{0C213134-4E66-4598-8784-B3B5D9F31EF4}" destId="{56F042FB-F292-4D0F-88F1-67F0FA41508C}" srcOrd="1" destOrd="0" parTransId="{293959E5-EE40-466F-968D-24ED30061425}" sibTransId="{7DD0E853-701D-4542-B364-8D5041F0C608}"/>
    <dgm:cxn modelId="{DA8C47D1-1BDD-4857-8153-37939776D02E}" srcId="{B4D17098-189D-4DE0-BA1A-4778482A4656}" destId="{0C213134-4E66-4598-8784-B3B5D9F31EF4}" srcOrd="3" destOrd="0" parTransId="{E894A569-729B-4926-B80F-D5D1C2316490}" sibTransId="{C6A5F0EA-AC12-4F9E-897D-6CC78771ED5B}"/>
    <dgm:cxn modelId="{EBC19DD8-88B5-4296-B9E1-6CE9C741E77F}" type="presOf" srcId="{7F2E60DA-3321-4403-9E8C-7E5BFBBD6C3E}" destId="{CF071544-023E-4B87-9026-BB8E0082DA9F}" srcOrd="0" destOrd="0" presId="urn:microsoft.com/office/officeart/2018/2/layout/IconVerticalSolidList"/>
    <dgm:cxn modelId="{0646E6DF-6FEB-405D-ADF5-86B34F049D2C}" type="presOf" srcId="{5E6AF6C1-F91B-4341-8F14-CA2073004523}" destId="{C920F6F5-ED7E-4C82-89F2-7D552628F53F}" srcOrd="0" destOrd="0" presId="urn:microsoft.com/office/officeart/2018/2/layout/IconVerticalSolidList"/>
    <dgm:cxn modelId="{872DBDFD-C36D-4C87-B17A-704710BF398A}" type="presOf" srcId="{EE9AF901-29E9-4117-AD1D-2436EDBFAD4E}" destId="{CED9640A-2A91-4834-B461-AF922EEF4A11}" srcOrd="0" destOrd="1" presId="urn:microsoft.com/office/officeart/2018/2/layout/IconVerticalSolidList"/>
    <dgm:cxn modelId="{067158AB-52AF-43A6-AE03-52468D2F6225}" type="presParOf" srcId="{7AD815C2-15D7-456C-9D4C-FDCFEC4B1CFD}" destId="{BBB65179-B07B-4129-AD75-DDED64397BDA}" srcOrd="0" destOrd="0" presId="urn:microsoft.com/office/officeart/2018/2/layout/IconVerticalSolidList"/>
    <dgm:cxn modelId="{EC454E11-6B4A-464D-B8A5-4F7A6FA37718}" type="presParOf" srcId="{BBB65179-B07B-4129-AD75-DDED64397BDA}" destId="{A2EC5F20-5003-4F0E-A8E8-18E8A9E7AAD0}" srcOrd="0" destOrd="0" presId="urn:microsoft.com/office/officeart/2018/2/layout/IconVerticalSolidList"/>
    <dgm:cxn modelId="{F5782EA4-C087-4B71-B7B8-613641D52BEF}" type="presParOf" srcId="{BBB65179-B07B-4129-AD75-DDED64397BDA}" destId="{B9F83FC7-801A-4039-8704-DCD2BC88FDCE}" srcOrd="1" destOrd="0" presId="urn:microsoft.com/office/officeart/2018/2/layout/IconVerticalSolidList"/>
    <dgm:cxn modelId="{F658899C-99BA-4D2B-A90C-F65FBF724C75}" type="presParOf" srcId="{BBB65179-B07B-4129-AD75-DDED64397BDA}" destId="{4E218D9F-7CE3-4589-949F-873994EFF480}" srcOrd="2" destOrd="0" presId="urn:microsoft.com/office/officeart/2018/2/layout/IconVerticalSolidList"/>
    <dgm:cxn modelId="{2E8CB0CE-E0FE-4B7A-B185-1FE747E88BEC}" type="presParOf" srcId="{BBB65179-B07B-4129-AD75-DDED64397BDA}" destId="{9450F651-AA12-4A37-99A4-B9BEF94B92C9}" srcOrd="3" destOrd="0" presId="urn:microsoft.com/office/officeart/2018/2/layout/IconVerticalSolidList"/>
    <dgm:cxn modelId="{D0EB222A-92A4-4EB8-B2B7-F7E5A842F673}" type="presParOf" srcId="{BBB65179-B07B-4129-AD75-DDED64397BDA}" destId="{CF071544-023E-4B87-9026-BB8E0082DA9F}" srcOrd="4" destOrd="0" presId="urn:microsoft.com/office/officeart/2018/2/layout/IconVerticalSolidList"/>
    <dgm:cxn modelId="{AC407F40-6737-48F8-8924-20151586D61F}" type="presParOf" srcId="{7AD815C2-15D7-456C-9D4C-FDCFEC4B1CFD}" destId="{86677E32-A604-49D6-BC3A-58116A5DDAB3}" srcOrd="1" destOrd="0" presId="urn:microsoft.com/office/officeart/2018/2/layout/IconVerticalSolidList"/>
    <dgm:cxn modelId="{5494E677-2B91-4717-8D85-E3269C7D2B35}" type="presParOf" srcId="{7AD815C2-15D7-456C-9D4C-FDCFEC4B1CFD}" destId="{A77B666B-424D-4DA5-B7DB-E1F538AC623D}" srcOrd="2" destOrd="0" presId="urn:microsoft.com/office/officeart/2018/2/layout/IconVerticalSolidList"/>
    <dgm:cxn modelId="{80F2A355-9C58-4E70-85A2-BABD5BE0BD7B}" type="presParOf" srcId="{A77B666B-424D-4DA5-B7DB-E1F538AC623D}" destId="{541E7160-7B50-41B2-A044-877679B188D9}" srcOrd="0" destOrd="0" presId="urn:microsoft.com/office/officeart/2018/2/layout/IconVerticalSolidList"/>
    <dgm:cxn modelId="{F20790F1-03A2-4E03-9E7E-770EE7F766D7}" type="presParOf" srcId="{A77B666B-424D-4DA5-B7DB-E1F538AC623D}" destId="{D75FA2A0-63FB-4025-9A0A-B0EBA7CAD5D1}" srcOrd="1" destOrd="0" presId="urn:microsoft.com/office/officeart/2018/2/layout/IconVerticalSolidList"/>
    <dgm:cxn modelId="{BC783361-F41D-4994-B3A8-23F18BE65EE9}" type="presParOf" srcId="{A77B666B-424D-4DA5-B7DB-E1F538AC623D}" destId="{A1964782-20B6-4387-BD1C-368900405BD5}" srcOrd="2" destOrd="0" presId="urn:microsoft.com/office/officeart/2018/2/layout/IconVerticalSolidList"/>
    <dgm:cxn modelId="{0A6C8F26-7DF0-447B-B208-280DDE266879}" type="presParOf" srcId="{A77B666B-424D-4DA5-B7DB-E1F538AC623D}" destId="{773B296A-BFA6-4D17-BFA2-D8CE50828E94}" srcOrd="3" destOrd="0" presId="urn:microsoft.com/office/officeart/2018/2/layout/IconVerticalSolidList"/>
    <dgm:cxn modelId="{C5F0F730-CD17-4163-852D-88A88F97EAD1}" type="presParOf" srcId="{A77B666B-424D-4DA5-B7DB-E1F538AC623D}" destId="{CED9640A-2A91-4834-B461-AF922EEF4A11}" srcOrd="4" destOrd="0" presId="urn:microsoft.com/office/officeart/2018/2/layout/IconVerticalSolidList"/>
    <dgm:cxn modelId="{1DD77073-FC04-409D-910E-87E23A118ADD}" type="presParOf" srcId="{7AD815C2-15D7-456C-9D4C-FDCFEC4B1CFD}" destId="{C2B3952C-80AF-4E31-84B0-2ACBCC85C01E}" srcOrd="3" destOrd="0" presId="urn:microsoft.com/office/officeart/2018/2/layout/IconVerticalSolidList"/>
    <dgm:cxn modelId="{F25D0132-B4DF-4A63-8306-27D62BC60DD3}" type="presParOf" srcId="{7AD815C2-15D7-456C-9D4C-FDCFEC4B1CFD}" destId="{28F38024-678C-4D3E-BF68-C2F53D202EA2}" srcOrd="4" destOrd="0" presId="urn:microsoft.com/office/officeart/2018/2/layout/IconVerticalSolidList"/>
    <dgm:cxn modelId="{CDF1DDB9-4ADB-4A3E-997B-9647438DE3C9}" type="presParOf" srcId="{28F38024-678C-4D3E-BF68-C2F53D202EA2}" destId="{5960B7ED-A4A6-4048-B279-9B492D52D022}" srcOrd="0" destOrd="0" presId="urn:microsoft.com/office/officeart/2018/2/layout/IconVerticalSolidList"/>
    <dgm:cxn modelId="{56FCB586-2063-4DD5-BFF2-1B7F1A1D2926}" type="presParOf" srcId="{28F38024-678C-4D3E-BF68-C2F53D202EA2}" destId="{F5778C7B-F727-4FDE-8C35-C7518CAFC073}" srcOrd="1" destOrd="0" presId="urn:microsoft.com/office/officeart/2018/2/layout/IconVerticalSolidList"/>
    <dgm:cxn modelId="{AE83EF81-2B1F-4EBB-8BC1-26EE125E5775}" type="presParOf" srcId="{28F38024-678C-4D3E-BF68-C2F53D202EA2}" destId="{447E6497-4AD8-4A9B-8490-2DF8F457041E}" srcOrd="2" destOrd="0" presId="urn:microsoft.com/office/officeart/2018/2/layout/IconVerticalSolidList"/>
    <dgm:cxn modelId="{4848A8C4-C793-4FE7-BFD6-2CF01CA0A9FC}" type="presParOf" srcId="{28F38024-678C-4D3E-BF68-C2F53D202EA2}" destId="{7E74883C-B49C-4C66-A2D7-54CD4A3F84A7}" srcOrd="3" destOrd="0" presId="urn:microsoft.com/office/officeart/2018/2/layout/IconVerticalSolidList"/>
    <dgm:cxn modelId="{0B010287-9DF1-46F6-A86C-202D3D9424A6}" type="presParOf" srcId="{28F38024-678C-4D3E-BF68-C2F53D202EA2}" destId="{75C79C21-1E9C-412F-A94F-8D0646AAF0E3}" srcOrd="4" destOrd="0" presId="urn:microsoft.com/office/officeart/2018/2/layout/IconVerticalSolidList"/>
    <dgm:cxn modelId="{7EFDAC71-AAA6-48C5-8021-3DE3A6DFBEBE}" type="presParOf" srcId="{7AD815C2-15D7-456C-9D4C-FDCFEC4B1CFD}" destId="{71B4ACBB-FBD8-44D6-8C81-DCB311377D68}" srcOrd="5" destOrd="0" presId="urn:microsoft.com/office/officeart/2018/2/layout/IconVerticalSolidList"/>
    <dgm:cxn modelId="{3518B302-67FF-49EB-8C54-D99A12DB3964}" type="presParOf" srcId="{7AD815C2-15D7-456C-9D4C-FDCFEC4B1CFD}" destId="{705BB875-85C6-445F-A6AF-9EF208B3A36E}" srcOrd="6" destOrd="0" presId="urn:microsoft.com/office/officeart/2018/2/layout/IconVerticalSolidList"/>
    <dgm:cxn modelId="{E7062F36-FF11-43A3-B518-65EDB6074789}" type="presParOf" srcId="{705BB875-85C6-445F-A6AF-9EF208B3A36E}" destId="{B6224B4E-C8E9-4820-9595-ABC8290A49CE}" srcOrd="0" destOrd="0" presId="urn:microsoft.com/office/officeart/2018/2/layout/IconVerticalSolidList"/>
    <dgm:cxn modelId="{953F9E82-AF87-4B9D-84D3-828909E5891F}" type="presParOf" srcId="{705BB875-85C6-445F-A6AF-9EF208B3A36E}" destId="{45734EC3-221D-4C87-8C19-CCA921FAF221}" srcOrd="1" destOrd="0" presId="urn:microsoft.com/office/officeart/2018/2/layout/IconVerticalSolidList"/>
    <dgm:cxn modelId="{ADB5BE28-C2B6-4347-8EBA-D40B4BC579E0}" type="presParOf" srcId="{705BB875-85C6-445F-A6AF-9EF208B3A36E}" destId="{B9BDCB4A-7AAC-473D-ACA3-1DB2AF87A1A9}" srcOrd="2" destOrd="0" presId="urn:microsoft.com/office/officeart/2018/2/layout/IconVerticalSolidList"/>
    <dgm:cxn modelId="{980BBE0F-A936-4FCE-86A3-824588962851}" type="presParOf" srcId="{705BB875-85C6-445F-A6AF-9EF208B3A36E}" destId="{9B7AAC6B-63EA-44AA-B8AE-3447EF918FAA}" srcOrd="3" destOrd="0" presId="urn:microsoft.com/office/officeart/2018/2/layout/IconVerticalSolidList"/>
    <dgm:cxn modelId="{E423FF07-FAC8-4471-B624-36DFE9A819D6}" type="presParOf" srcId="{705BB875-85C6-445F-A6AF-9EF208B3A36E}" destId="{F92CE005-78A4-44E7-A2B7-625D0B3E8951}" srcOrd="4" destOrd="0" presId="urn:microsoft.com/office/officeart/2018/2/layout/IconVerticalSolidList"/>
    <dgm:cxn modelId="{1FA02A02-D883-4256-9A6D-5965E69B1AE0}" type="presParOf" srcId="{7AD815C2-15D7-456C-9D4C-FDCFEC4B1CFD}" destId="{099D3040-4631-4029-88FD-32A5568776F4}" srcOrd="7" destOrd="0" presId="urn:microsoft.com/office/officeart/2018/2/layout/IconVerticalSolidList"/>
    <dgm:cxn modelId="{A2091F3D-5E53-4985-B4D2-57526F44B3F1}" type="presParOf" srcId="{7AD815C2-15D7-456C-9D4C-FDCFEC4B1CFD}" destId="{42A789B9-7D2A-4EB5-9602-EA07DDCA7FAF}" srcOrd="8" destOrd="0" presId="urn:microsoft.com/office/officeart/2018/2/layout/IconVerticalSolidList"/>
    <dgm:cxn modelId="{771F569C-9A2E-4381-A920-8F8172A5599E}" type="presParOf" srcId="{42A789B9-7D2A-4EB5-9602-EA07DDCA7FAF}" destId="{47D020D4-56E1-4FEB-8462-831CC331AB3B}" srcOrd="0" destOrd="0" presId="urn:microsoft.com/office/officeart/2018/2/layout/IconVerticalSolidList"/>
    <dgm:cxn modelId="{DEF3B08D-ECFE-4D73-B77E-C805FC169121}" type="presParOf" srcId="{42A789B9-7D2A-4EB5-9602-EA07DDCA7FAF}" destId="{9EBDC88C-C698-45C6-9C3C-F89AA21AED99}" srcOrd="1" destOrd="0" presId="urn:microsoft.com/office/officeart/2018/2/layout/IconVerticalSolidList"/>
    <dgm:cxn modelId="{DB82099C-5040-406F-9953-2713944CA2E2}" type="presParOf" srcId="{42A789B9-7D2A-4EB5-9602-EA07DDCA7FAF}" destId="{D2BB7BA0-1C36-4BC4-B09C-ED997808C61D}" srcOrd="2" destOrd="0" presId="urn:microsoft.com/office/officeart/2018/2/layout/IconVerticalSolidList"/>
    <dgm:cxn modelId="{1EB2B76F-586A-44A4-952F-54CCA2DBB1B3}" type="presParOf" srcId="{42A789B9-7D2A-4EB5-9602-EA07DDCA7FAF}" destId="{487D1650-A519-44E1-8E58-2CCE38A57520}" srcOrd="3" destOrd="0" presId="urn:microsoft.com/office/officeart/2018/2/layout/IconVerticalSolidList"/>
    <dgm:cxn modelId="{C2DFF3AC-DB33-449B-AE8D-2C4ADF0DDF68}" type="presParOf" srcId="{42A789B9-7D2A-4EB5-9602-EA07DDCA7FAF}" destId="{C920F6F5-ED7E-4C82-89F2-7D552628F53F}" srcOrd="4"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C5F20-5003-4F0E-A8E8-18E8A9E7AAD0}">
      <dsp:nvSpPr>
        <dsp:cNvPr id="0" name=""/>
        <dsp:cNvSpPr/>
      </dsp:nvSpPr>
      <dsp:spPr>
        <a:xfrm>
          <a:off x="-234145" y="7880"/>
          <a:ext cx="5157787" cy="6273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F83FC7-801A-4039-8704-DCD2BC88FDCE}">
      <dsp:nvSpPr>
        <dsp:cNvPr id="0" name=""/>
        <dsp:cNvSpPr/>
      </dsp:nvSpPr>
      <dsp:spPr>
        <a:xfrm>
          <a:off x="-44380" y="149028"/>
          <a:ext cx="345026" cy="3450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50F651-AA12-4A37-99A4-B9BEF94B92C9}">
      <dsp:nvSpPr>
        <dsp:cNvPr id="0" name=""/>
        <dsp:cNvSpPr/>
      </dsp:nvSpPr>
      <dsp:spPr>
        <a:xfrm>
          <a:off x="490410" y="7880"/>
          <a:ext cx="2321004" cy="627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392" tIns="66392" rIns="66392" bIns="66392" numCol="1" spcCol="1270" anchor="ctr" anchorCtr="0">
          <a:noAutofit/>
        </a:bodyPr>
        <a:lstStyle/>
        <a:p>
          <a:pPr marL="0" lvl="0" indent="0" algn="l" defTabSz="666750">
            <a:lnSpc>
              <a:spcPct val="100000"/>
            </a:lnSpc>
            <a:spcBef>
              <a:spcPct val="0"/>
            </a:spcBef>
            <a:spcAft>
              <a:spcPct val="35000"/>
            </a:spcAft>
            <a:buNone/>
          </a:pPr>
          <a:r>
            <a:rPr lang="en-US" sz="1500" kern="1200" dirty="0"/>
            <a:t>Stanislaus Watershed Team meeting with SacPAS</a:t>
          </a:r>
        </a:p>
      </dsp:txBody>
      <dsp:txXfrm>
        <a:off x="490410" y="7880"/>
        <a:ext cx="2321004" cy="627321"/>
      </dsp:txXfrm>
    </dsp:sp>
    <dsp:sp modelId="{CF071544-023E-4B87-9026-BB8E0082DA9F}">
      <dsp:nvSpPr>
        <dsp:cNvPr id="0" name=""/>
        <dsp:cNvSpPr/>
      </dsp:nvSpPr>
      <dsp:spPr>
        <a:xfrm>
          <a:off x="2811414" y="7880"/>
          <a:ext cx="2110809" cy="627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392" tIns="66392" rIns="66392" bIns="66392" numCol="1" spcCol="1270" anchor="ctr" anchorCtr="0">
          <a:noAutofit/>
        </a:bodyPr>
        <a:lstStyle/>
        <a:p>
          <a:pPr marL="0" lvl="0" indent="0" algn="l" defTabSz="488950">
            <a:lnSpc>
              <a:spcPct val="100000"/>
            </a:lnSpc>
            <a:spcBef>
              <a:spcPct val="0"/>
            </a:spcBef>
            <a:spcAft>
              <a:spcPct val="35000"/>
            </a:spcAft>
            <a:buNone/>
          </a:pPr>
          <a:r>
            <a:rPr lang="en-US" sz="1100" kern="1200" dirty="0"/>
            <a:t>Initial team needs discussion.</a:t>
          </a:r>
        </a:p>
        <a:p>
          <a:pPr marL="0" lvl="0" indent="0" algn="l" defTabSz="488950">
            <a:lnSpc>
              <a:spcPct val="100000"/>
            </a:lnSpc>
            <a:spcBef>
              <a:spcPct val="0"/>
            </a:spcBef>
            <a:spcAft>
              <a:spcPct val="35000"/>
            </a:spcAft>
            <a:buNone/>
          </a:pPr>
          <a:r>
            <a:rPr lang="en-US" sz="1100" kern="1200" dirty="0"/>
            <a:t>Additional needs and content discussions.</a:t>
          </a:r>
        </a:p>
      </dsp:txBody>
      <dsp:txXfrm>
        <a:off x="2811414" y="7880"/>
        <a:ext cx="2110809" cy="627321"/>
      </dsp:txXfrm>
    </dsp:sp>
    <dsp:sp modelId="{541E7160-7B50-41B2-A044-877679B188D9}">
      <dsp:nvSpPr>
        <dsp:cNvPr id="0" name=""/>
        <dsp:cNvSpPr/>
      </dsp:nvSpPr>
      <dsp:spPr>
        <a:xfrm>
          <a:off x="-234145" y="792032"/>
          <a:ext cx="5157787" cy="6273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5FA2A0-63FB-4025-9A0A-B0EBA7CAD5D1}">
      <dsp:nvSpPr>
        <dsp:cNvPr id="0" name=""/>
        <dsp:cNvSpPr/>
      </dsp:nvSpPr>
      <dsp:spPr>
        <a:xfrm>
          <a:off x="-44380" y="933179"/>
          <a:ext cx="345026" cy="3450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3B296A-BFA6-4D17-BFA2-D8CE50828E94}">
      <dsp:nvSpPr>
        <dsp:cNvPr id="0" name=""/>
        <dsp:cNvSpPr/>
      </dsp:nvSpPr>
      <dsp:spPr>
        <a:xfrm>
          <a:off x="490410" y="792032"/>
          <a:ext cx="2321004" cy="627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392" tIns="66392" rIns="66392" bIns="66392" numCol="1" spcCol="1270" anchor="ctr" anchorCtr="0">
          <a:noAutofit/>
        </a:bodyPr>
        <a:lstStyle/>
        <a:p>
          <a:pPr marL="0" lvl="0" indent="0" algn="l" defTabSz="666750">
            <a:lnSpc>
              <a:spcPct val="100000"/>
            </a:lnSpc>
            <a:spcBef>
              <a:spcPct val="0"/>
            </a:spcBef>
            <a:spcAft>
              <a:spcPct val="35000"/>
            </a:spcAft>
            <a:buNone/>
          </a:pPr>
          <a:r>
            <a:rPr lang="en-US" sz="1500" kern="1200" dirty="0"/>
            <a:t>SacPAS reach out to PSMFC Caswell RST data contact</a:t>
          </a:r>
        </a:p>
      </dsp:txBody>
      <dsp:txXfrm>
        <a:off x="490410" y="792032"/>
        <a:ext cx="2321004" cy="627321"/>
      </dsp:txXfrm>
    </dsp:sp>
    <dsp:sp modelId="{CED9640A-2A91-4834-B461-AF922EEF4A11}">
      <dsp:nvSpPr>
        <dsp:cNvPr id="0" name=""/>
        <dsp:cNvSpPr/>
      </dsp:nvSpPr>
      <dsp:spPr>
        <a:xfrm>
          <a:off x="2811414" y="792032"/>
          <a:ext cx="2110809" cy="627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392" tIns="66392" rIns="66392" bIns="66392" numCol="1" spcCol="1270" anchor="ctr" anchorCtr="0">
          <a:noAutofit/>
        </a:bodyPr>
        <a:lstStyle/>
        <a:p>
          <a:pPr marL="0" lvl="0" indent="0" algn="l" defTabSz="488950">
            <a:lnSpc>
              <a:spcPct val="100000"/>
            </a:lnSpc>
            <a:spcBef>
              <a:spcPct val="0"/>
            </a:spcBef>
            <a:spcAft>
              <a:spcPct val="35000"/>
            </a:spcAft>
            <a:buNone/>
          </a:pPr>
          <a:r>
            <a:rPr lang="en-US" sz="1100" kern="1200" dirty="0"/>
            <a:t>Possible to provide data publicly?</a:t>
          </a:r>
        </a:p>
        <a:p>
          <a:pPr marL="0" lvl="0" indent="0" algn="l" defTabSz="488950">
            <a:lnSpc>
              <a:spcPct val="100000"/>
            </a:lnSpc>
            <a:spcBef>
              <a:spcPct val="0"/>
            </a:spcBef>
            <a:spcAft>
              <a:spcPct val="35000"/>
            </a:spcAft>
            <a:buNone/>
          </a:pPr>
          <a:r>
            <a:rPr lang="en-US" sz="1100" kern="1200" dirty="0"/>
            <a:t>Any data publishing requirements or concerns?</a:t>
          </a:r>
        </a:p>
      </dsp:txBody>
      <dsp:txXfrm>
        <a:off x="2811414" y="792032"/>
        <a:ext cx="2110809" cy="627321"/>
      </dsp:txXfrm>
    </dsp:sp>
    <dsp:sp modelId="{5960B7ED-A4A6-4048-B279-9B492D52D022}">
      <dsp:nvSpPr>
        <dsp:cNvPr id="0" name=""/>
        <dsp:cNvSpPr/>
      </dsp:nvSpPr>
      <dsp:spPr>
        <a:xfrm>
          <a:off x="-234145" y="1576184"/>
          <a:ext cx="5157787" cy="6273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778C7B-F727-4FDE-8C35-C7518CAFC073}">
      <dsp:nvSpPr>
        <dsp:cNvPr id="0" name=""/>
        <dsp:cNvSpPr/>
      </dsp:nvSpPr>
      <dsp:spPr>
        <a:xfrm>
          <a:off x="-44380" y="1717331"/>
          <a:ext cx="345026" cy="3450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74883C-B49C-4C66-A2D7-54CD4A3F84A7}">
      <dsp:nvSpPr>
        <dsp:cNvPr id="0" name=""/>
        <dsp:cNvSpPr/>
      </dsp:nvSpPr>
      <dsp:spPr>
        <a:xfrm>
          <a:off x="490410" y="1576184"/>
          <a:ext cx="2321004" cy="627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392" tIns="66392" rIns="66392" bIns="66392" numCol="1" spcCol="1270" anchor="ctr" anchorCtr="0">
          <a:noAutofit/>
        </a:bodyPr>
        <a:lstStyle/>
        <a:p>
          <a:pPr marL="0" lvl="0" indent="0" algn="l" defTabSz="666750">
            <a:lnSpc>
              <a:spcPct val="100000"/>
            </a:lnSpc>
            <a:spcBef>
              <a:spcPct val="0"/>
            </a:spcBef>
            <a:spcAft>
              <a:spcPct val="35000"/>
            </a:spcAft>
            <a:buNone/>
          </a:pPr>
          <a:r>
            <a:rPr lang="en-US" sz="1500" kern="1200" dirty="0"/>
            <a:t>SacPAS reach out to CalFish</a:t>
          </a:r>
        </a:p>
      </dsp:txBody>
      <dsp:txXfrm>
        <a:off x="490410" y="1576184"/>
        <a:ext cx="2321004" cy="627321"/>
      </dsp:txXfrm>
    </dsp:sp>
    <dsp:sp modelId="{75C79C21-1E9C-412F-A94F-8D0646AAF0E3}">
      <dsp:nvSpPr>
        <dsp:cNvPr id="0" name=""/>
        <dsp:cNvSpPr/>
      </dsp:nvSpPr>
      <dsp:spPr>
        <a:xfrm>
          <a:off x="2811414" y="1576184"/>
          <a:ext cx="2110809" cy="627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392" tIns="66392" rIns="66392" bIns="66392" numCol="1" spcCol="1270" anchor="ctr" anchorCtr="0">
          <a:noAutofit/>
        </a:bodyPr>
        <a:lstStyle/>
        <a:p>
          <a:pPr marL="0" lvl="0" indent="0" algn="l" defTabSz="488950">
            <a:lnSpc>
              <a:spcPct val="100000"/>
            </a:lnSpc>
            <a:spcBef>
              <a:spcPct val="0"/>
            </a:spcBef>
            <a:spcAft>
              <a:spcPct val="35000"/>
            </a:spcAft>
            <a:buNone/>
          </a:pPr>
          <a:r>
            <a:rPr lang="en-US" sz="1100" kern="1200" dirty="0"/>
            <a:t>Request to coordinate with Caswell RST data contact to establish data upload process.</a:t>
          </a:r>
        </a:p>
      </dsp:txBody>
      <dsp:txXfrm>
        <a:off x="2811414" y="1576184"/>
        <a:ext cx="2110809" cy="627321"/>
      </dsp:txXfrm>
    </dsp:sp>
    <dsp:sp modelId="{B6224B4E-C8E9-4820-9595-ABC8290A49CE}">
      <dsp:nvSpPr>
        <dsp:cNvPr id="0" name=""/>
        <dsp:cNvSpPr/>
      </dsp:nvSpPr>
      <dsp:spPr>
        <a:xfrm>
          <a:off x="-234145" y="2360335"/>
          <a:ext cx="5157787" cy="9719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734EC3-221D-4C87-8C19-CCA921FAF221}">
      <dsp:nvSpPr>
        <dsp:cNvPr id="0" name=""/>
        <dsp:cNvSpPr/>
      </dsp:nvSpPr>
      <dsp:spPr>
        <a:xfrm>
          <a:off x="-44380" y="2673808"/>
          <a:ext cx="345026" cy="3450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7AAC6B-63EA-44AA-B8AE-3447EF918FAA}">
      <dsp:nvSpPr>
        <dsp:cNvPr id="0" name=""/>
        <dsp:cNvSpPr/>
      </dsp:nvSpPr>
      <dsp:spPr>
        <a:xfrm>
          <a:off x="490410" y="2532661"/>
          <a:ext cx="2321004" cy="627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392" tIns="66392" rIns="66392" bIns="66392" numCol="1" spcCol="1270" anchor="ctr" anchorCtr="0">
          <a:noAutofit/>
        </a:bodyPr>
        <a:lstStyle/>
        <a:p>
          <a:pPr marL="0" lvl="0" indent="0" algn="l" defTabSz="666750">
            <a:lnSpc>
              <a:spcPct val="100000"/>
            </a:lnSpc>
            <a:spcBef>
              <a:spcPct val="0"/>
            </a:spcBef>
            <a:spcAft>
              <a:spcPct val="35000"/>
            </a:spcAft>
            <a:buNone/>
          </a:pPr>
          <a:r>
            <a:rPr lang="en-US" sz="1500" kern="1200"/>
            <a:t>SacPAS Database</a:t>
          </a:r>
        </a:p>
      </dsp:txBody>
      <dsp:txXfrm>
        <a:off x="490410" y="2532661"/>
        <a:ext cx="2321004" cy="627321"/>
      </dsp:txXfrm>
    </dsp:sp>
    <dsp:sp modelId="{F92CE005-78A4-44E7-A2B7-625D0B3E8951}">
      <dsp:nvSpPr>
        <dsp:cNvPr id="0" name=""/>
        <dsp:cNvSpPr/>
      </dsp:nvSpPr>
      <dsp:spPr>
        <a:xfrm>
          <a:off x="2035513" y="2532661"/>
          <a:ext cx="3018647" cy="627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392" tIns="66392" rIns="66392" bIns="66392" numCol="1" spcCol="1270" anchor="ctr" anchorCtr="0">
          <a:noAutofit/>
        </a:bodyPr>
        <a:lstStyle/>
        <a:p>
          <a:pPr marL="0" lvl="0" indent="0" algn="l" defTabSz="466725">
            <a:lnSpc>
              <a:spcPct val="100000"/>
            </a:lnSpc>
            <a:spcBef>
              <a:spcPct val="0"/>
            </a:spcBef>
            <a:spcAft>
              <a:spcPct val="35000"/>
            </a:spcAft>
            <a:buNone/>
          </a:pPr>
          <a:r>
            <a:rPr lang="en-US" sz="1050" kern="1200" dirty="0"/>
            <a:t>Design table structures for data.</a:t>
          </a:r>
        </a:p>
        <a:p>
          <a:pPr marL="0" lvl="0" indent="0" algn="l" defTabSz="466725">
            <a:lnSpc>
              <a:spcPct val="100000"/>
            </a:lnSpc>
            <a:spcBef>
              <a:spcPct val="0"/>
            </a:spcBef>
            <a:spcAft>
              <a:spcPct val="35000"/>
            </a:spcAft>
            <a:buNone/>
          </a:pPr>
          <a:r>
            <a:rPr lang="en-US" sz="1050" kern="1200" dirty="0"/>
            <a:t>Develop retrieval, processing, and loading data procedures.</a:t>
          </a:r>
        </a:p>
        <a:p>
          <a:pPr marL="0" lvl="0" indent="0" algn="l" defTabSz="466725">
            <a:lnSpc>
              <a:spcPct val="100000"/>
            </a:lnSpc>
            <a:spcBef>
              <a:spcPct val="0"/>
            </a:spcBef>
            <a:spcAft>
              <a:spcPct val="35000"/>
            </a:spcAft>
            <a:buNone/>
          </a:pPr>
          <a:r>
            <a:rPr lang="en-US" sz="1050" kern="1200" dirty="0"/>
            <a:t>Verify with primary source.</a:t>
          </a:r>
        </a:p>
        <a:p>
          <a:pPr marL="0" lvl="0" indent="0" algn="l" defTabSz="466725">
            <a:lnSpc>
              <a:spcPct val="100000"/>
            </a:lnSpc>
            <a:spcBef>
              <a:spcPct val="0"/>
            </a:spcBef>
            <a:spcAft>
              <a:spcPct val="35000"/>
            </a:spcAft>
            <a:buNone/>
          </a:pPr>
          <a:r>
            <a:rPr lang="en-US" sz="1050" kern="1200" dirty="0"/>
            <a:t>Implement and update daily.</a:t>
          </a:r>
        </a:p>
      </dsp:txBody>
      <dsp:txXfrm>
        <a:off x="2035513" y="2532661"/>
        <a:ext cx="3018647" cy="627321"/>
      </dsp:txXfrm>
    </dsp:sp>
    <dsp:sp modelId="{47D020D4-56E1-4FEB-8462-831CC331AB3B}">
      <dsp:nvSpPr>
        <dsp:cNvPr id="0" name=""/>
        <dsp:cNvSpPr/>
      </dsp:nvSpPr>
      <dsp:spPr>
        <a:xfrm>
          <a:off x="-234145" y="3489138"/>
          <a:ext cx="5157787" cy="10004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BDC88C-C698-45C6-9C3C-F89AA21AED99}">
      <dsp:nvSpPr>
        <dsp:cNvPr id="0" name=""/>
        <dsp:cNvSpPr/>
      </dsp:nvSpPr>
      <dsp:spPr>
        <a:xfrm>
          <a:off x="-44380" y="3816850"/>
          <a:ext cx="345026" cy="34502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7D1650-A519-44E1-8E58-2CCE38A57520}">
      <dsp:nvSpPr>
        <dsp:cNvPr id="0" name=""/>
        <dsp:cNvSpPr/>
      </dsp:nvSpPr>
      <dsp:spPr>
        <a:xfrm>
          <a:off x="490410" y="3675703"/>
          <a:ext cx="2321004" cy="627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392" tIns="66392" rIns="66392" bIns="66392" numCol="1" spcCol="1270" anchor="ctr" anchorCtr="0">
          <a:noAutofit/>
        </a:bodyPr>
        <a:lstStyle/>
        <a:p>
          <a:pPr marL="0" lvl="0" indent="0" algn="l" defTabSz="666750">
            <a:lnSpc>
              <a:spcPct val="100000"/>
            </a:lnSpc>
            <a:spcBef>
              <a:spcPct val="0"/>
            </a:spcBef>
            <a:spcAft>
              <a:spcPct val="35000"/>
            </a:spcAft>
            <a:buNone/>
          </a:pPr>
          <a:r>
            <a:rPr lang="en-US" sz="1500" kern="1200" dirty="0"/>
            <a:t>SacPAS Website</a:t>
          </a:r>
        </a:p>
      </dsp:txBody>
      <dsp:txXfrm>
        <a:off x="490410" y="3675703"/>
        <a:ext cx="2321004" cy="627321"/>
      </dsp:txXfrm>
    </dsp:sp>
    <dsp:sp modelId="{C920F6F5-ED7E-4C82-89F2-7D552628F53F}">
      <dsp:nvSpPr>
        <dsp:cNvPr id="0" name=""/>
        <dsp:cNvSpPr/>
      </dsp:nvSpPr>
      <dsp:spPr>
        <a:xfrm>
          <a:off x="2028885" y="3537284"/>
          <a:ext cx="3050225" cy="892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392" tIns="66392" rIns="66392" bIns="66392" numCol="1" spcCol="1270" anchor="ctr" anchorCtr="0">
          <a:noAutofit/>
        </a:bodyPr>
        <a:lstStyle/>
        <a:p>
          <a:pPr marL="0" lvl="0" indent="0" algn="l" defTabSz="488950">
            <a:lnSpc>
              <a:spcPct val="150000"/>
            </a:lnSpc>
            <a:spcBef>
              <a:spcPct val="0"/>
            </a:spcBef>
            <a:spcAft>
              <a:spcPct val="35000"/>
            </a:spcAft>
            <a:buNone/>
          </a:pPr>
          <a:r>
            <a:rPr lang="en-US" sz="1100" kern="1200" dirty="0"/>
            <a:t>Design visualization based on existing figures.</a:t>
          </a:r>
        </a:p>
        <a:p>
          <a:pPr marL="0" lvl="0" indent="0" algn="l" defTabSz="488950">
            <a:lnSpc>
              <a:spcPct val="150000"/>
            </a:lnSpc>
            <a:spcBef>
              <a:spcPct val="0"/>
            </a:spcBef>
            <a:spcAft>
              <a:spcPct val="35000"/>
            </a:spcAft>
            <a:buNone/>
          </a:pPr>
          <a:r>
            <a:rPr lang="en-US" sz="1100" kern="1200" dirty="0"/>
            <a:t>Develop query and visualization code.</a:t>
          </a:r>
        </a:p>
        <a:p>
          <a:pPr marL="0" lvl="0" indent="0" algn="l" defTabSz="488950">
            <a:lnSpc>
              <a:spcPct val="150000"/>
            </a:lnSpc>
            <a:spcBef>
              <a:spcPct val="0"/>
            </a:spcBef>
            <a:spcAft>
              <a:spcPct val="35000"/>
            </a:spcAft>
            <a:buNone/>
          </a:pPr>
          <a:r>
            <a:rPr lang="en-US" sz="1100" kern="1200" dirty="0"/>
            <a:t>Implement publicly and update daily.</a:t>
          </a:r>
        </a:p>
      </dsp:txBody>
      <dsp:txXfrm>
        <a:off x="2028885" y="3537284"/>
        <a:ext cx="3050225" cy="89212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526C33E-3BC1-1D44-BDC1-FBA6A84837A9}" type="datetimeFigureOut">
              <a:rPr lang="en-US" smtClean="0"/>
              <a:t>12/12/2023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33A4A7A-F21E-F148-B3EC-F45C494DA31D}" type="slidenum">
              <a:rPr lang="en-US" smtClean="0"/>
              <a:t>‹#›</a:t>
            </a:fld>
            <a:endParaRPr lang="en-US"/>
          </a:p>
        </p:txBody>
      </p:sp>
    </p:spTree>
    <p:extLst>
      <p:ext uri="{BB962C8B-B14F-4D97-AF65-F5344CB8AC3E}">
        <p14:creationId xmlns:p14="http://schemas.microsoft.com/office/powerpoint/2010/main" val="3276612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isheries.noaa.gov/resource/document/recovery-plan-evolutionarily-significant-units-sacramento-river-winter-ru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doi.org/10.15447/sfews.2007v5iss1art4"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We'd like to provide an Overview of </a:t>
            </a:r>
            <a:r>
              <a:rPr lang="en-US" dirty="0" err="1"/>
              <a:t>SacPAS</a:t>
            </a:r>
            <a:r>
              <a:rPr lang="en-US" dirty="0"/>
              <a:t> to help bring everyone on the same page. Many folks here have not visited the </a:t>
            </a:r>
            <a:r>
              <a:rPr lang="en-US" dirty="0" err="1"/>
              <a:t>SacPAS</a:t>
            </a:r>
            <a:r>
              <a:rPr lang="en-US" dirty="0"/>
              <a:t> website before, many other folks here are seasoned users and co-developer of tools with us. We hope that you will learn something new in terms of specific tools available and in our process. </a:t>
            </a:r>
          </a:p>
          <a:p>
            <a:endParaRPr lang="en-US" dirty="0"/>
          </a:p>
          <a:p>
            <a:r>
              <a:rPr lang="en-US" dirty="0"/>
              <a:t>My co-presenters are Susannah </a:t>
            </a:r>
            <a:r>
              <a:rPr lang="en-US" dirty="0" err="1"/>
              <a:t>Iltis</a:t>
            </a:r>
            <a:r>
              <a:rPr lang="en-US" dirty="0"/>
              <a:t>, our Web Computing Specialist, and Nick Beer, one of the researchers at Columbia Basin Research. </a:t>
            </a:r>
          </a:p>
        </p:txBody>
      </p:sp>
      <p:sp>
        <p:nvSpPr>
          <p:cNvPr id="4" name="Slide Number Placeholder 3"/>
          <p:cNvSpPr>
            <a:spLocks noGrp="1"/>
          </p:cNvSpPr>
          <p:nvPr>
            <p:ph type="sldNum" sz="quarter" idx="5"/>
          </p:nvPr>
        </p:nvSpPr>
        <p:spPr/>
        <p:txBody>
          <a:bodyPr/>
          <a:lstStyle/>
          <a:p>
            <a:fld id="{833A4A7A-F21E-F148-B3EC-F45C494DA31D}" type="slidenum">
              <a:rPr lang="en-US" smtClean="0"/>
              <a:t>1</a:t>
            </a:fld>
            <a:endParaRPr lang="en-US"/>
          </a:p>
        </p:txBody>
      </p:sp>
    </p:spTree>
    <p:extLst>
      <p:ext uri="{BB962C8B-B14F-4D97-AF65-F5344CB8AC3E}">
        <p14:creationId xmlns:p14="http://schemas.microsoft.com/office/powerpoint/2010/main" val="3801197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work groups and teams</a:t>
            </a:r>
          </a:p>
        </p:txBody>
      </p:sp>
      <p:sp>
        <p:nvSpPr>
          <p:cNvPr id="4" name="Slide Number Placeholder 3"/>
          <p:cNvSpPr>
            <a:spLocks noGrp="1"/>
          </p:cNvSpPr>
          <p:nvPr>
            <p:ph type="sldNum" sz="quarter" idx="5"/>
          </p:nvPr>
        </p:nvSpPr>
        <p:spPr/>
        <p:txBody>
          <a:bodyPr/>
          <a:lstStyle/>
          <a:p>
            <a:fld id="{833A4A7A-F21E-F148-B3EC-F45C494DA31D}" type="slidenum">
              <a:rPr lang="en-US" smtClean="0"/>
              <a:t>10</a:t>
            </a:fld>
            <a:endParaRPr lang="en-US"/>
          </a:p>
        </p:txBody>
      </p:sp>
    </p:spTree>
    <p:extLst>
      <p:ext uri="{BB962C8B-B14F-4D97-AF65-F5344CB8AC3E}">
        <p14:creationId xmlns:p14="http://schemas.microsoft.com/office/powerpoint/2010/main" val="1415505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for for tools and models</a:t>
            </a:r>
          </a:p>
        </p:txBody>
      </p:sp>
      <p:sp>
        <p:nvSpPr>
          <p:cNvPr id="4" name="Slide Number Placeholder 3"/>
          <p:cNvSpPr>
            <a:spLocks noGrp="1"/>
          </p:cNvSpPr>
          <p:nvPr>
            <p:ph type="sldNum" sz="quarter" idx="5"/>
          </p:nvPr>
        </p:nvSpPr>
        <p:spPr/>
        <p:txBody>
          <a:bodyPr/>
          <a:lstStyle/>
          <a:p>
            <a:fld id="{833A4A7A-F21E-F148-B3EC-F45C494DA31D}" type="slidenum">
              <a:rPr lang="en-US" smtClean="0"/>
              <a:t>11</a:t>
            </a:fld>
            <a:endParaRPr lang="en-US"/>
          </a:p>
        </p:txBody>
      </p:sp>
    </p:spTree>
    <p:extLst>
      <p:ext uri="{BB962C8B-B14F-4D97-AF65-F5344CB8AC3E}">
        <p14:creationId xmlns:p14="http://schemas.microsoft.com/office/powerpoint/2010/main" val="1389247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a mobile version in development</a:t>
            </a:r>
          </a:p>
        </p:txBody>
      </p:sp>
      <p:sp>
        <p:nvSpPr>
          <p:cNvPr id="4" name="Slide Number Placeholder 3"/>
          <p:cNvSpPr>
            <a:spLocks noGrp="1"/>
          </p:cNvSpPr>
          <p:nvPr>
            <p:ph type="sldNum" sz="quarter" idx="5"/>
          </p:nvPr>
        </p:nvSpPr>
        <p:spPr/>
        <p:txBody>
          <a:bodyPr/>
          <a:lstStyle/>
          <a:p>
            <a:fld id="{833A4A7A-F21E-F148-B3EC-F45C494DA31D}" type="slidenum">
              <a:rPr lang="en-US" smtClean="0"/>
              <a:t>12</a:t>
            </a:fld>
            <a:endParaRPr lang="en-US"/>
          </a:p>
        </p:txBody>
      </p:sp>
    </p:spTree>
    <p:extLst>
      <p:ext uri="{BB962C8B-B14F-4D97-AF65-F5344CB8AC3E}">
        <p14:creationId xmlns:p14="http://schemas.microsoft.com/office/powerpoint/2010/main" val="3957532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will provide an accordion style menu</a:t>
            </a:r>
          </a:p>
        </p:txBody>
      </p:sp>
      <p:sp>
        <p:nvSpPr>
          <p:cNvPr id="4" name="Slide Number Placeholder 3"/>
          <p:cNvSpPr>
            <a:spLocks noGrp="1"/>
          </p:cNvSpPr>
          <p:nvPr>
            <p:ph type="sldNum" sz="quarter" idx="5"/>
          </p:nvPr>
        </p:nvSpPr>
        <p:spPr/>
        <p:txBody>
          <a:bodyPr/>
          <a:lstStyle/>
          <a:p>
            <a:fld id="{833A4A7A-F21E-F148-B3EC-F45C494DA31D}" type="slidenum">
              <a:rPr lang="en-US" smtClean="0"/>
              <a:t>13</a:t>
            </a:fld>
            <a:endParaRPr lang="en-US"/>
          </a:p>
        </p:txBody>
      </p:sp>
    </p:spTree>
    <p:extLst>
      <p:ext uri="{BB962C8B-B14F-4D97-AF65-F5344CB8AC3E}">
        <p14:creationId xmlns:p14="http://schemas.microsoft.com/office/powerpoint/2010/main" val="3096720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you can see the subcategories under Data &amp; Alerts</a:t>
            </a:r>
          </a:p>
        </p:txBody>
      </p:sp>
      <p:sp>
        <p:nvSpPr>
          <p:cNvPr id="4" name="Slide Number Placeholder 3"/>
          <p:cNvSpPr>
            <a:spLocks noGrp="1"/>
          </p:cNvSpPr>
          <p:nvPr>
            <p:ph type="sldNum" sz="quarter" idx="5"/>
          </p:nvPr>
        </p:nvSpPr>
        <p:spPr/>
        <p:txBody>
          <a:bodyPr/>
          <a:lstStyle/>
          <a:p>
            <a:fld id="{833A4A7A-F21E-F148-B3EC-F45C494DA31D}" type="slidenum">
              <a:rPr lang="en-US" smtClean="0"/>
              <a:t>14</a:t>
            </a:fld>
            <a:endParaRPr lang="en-US"/>
          </a:p>
        </p:txBody>
      </p:sp>
    </p:spTree>
    <p:extLst>
      <p:ext uri="{BB962C8B-B14F-4D97-AF65-F5344CB8AC3E}">
        <p14:creationId xmlns:p14="http://schemas.microsoft.com/office/powerpoint/2010/main" val="51274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Workgroups &amp; Teams, for example. </a:t>
            </a:r>
          </a:p>
          <a:p>
            <a:endParaRPr lang="en-US" dirty="0"/>
          </a:p>
          <a:p>
            <a:r>
              <a:rPr lang="en-US" dirty="0"/>
              <a:t>Before I pass the presentation on to Susannah to go over some online tools…</a:t>
            </a:r>
          </a:p>
        </p:txBody>
      </p:sp>
      <p:sp>
        <p:nvSpPr>
          <p:cNvPr id="4" name="Slide Number Placeholder 3"/>
          <p:cNvSpPr>
            <a:spLocks noGrp="1"/>
          </p:cNvSpPr>
          <p:nvPr>
            <p:ph type="sldNum" sz="quarter" idx="5"/>
          </p:nvPr>
        </p:nvSpPr>
        <p:spPr/>
        <p:txBody>
          <a:bodyPr/>
          <a:lstStyle/>
          <a:p>
            <a:fld id="{833A4A7A-F21E-F148-B3EC-F45C494DA31D}" type="slidenum">
              <a:rPr lang="en-US" smtClean="0"/>
              <a:t>15</a:t>
            </a:fld>
            <a:endParaRPr lang="en-US"/>
          </a:p>
        </p:txBody>
      </p:sp>
    </p:spTree>
    <p:extLst>
      <p:ext uri="{BB962C8B-B14F-4D97-AF65-F5344CB8AC3E}">
        <p14:creationId xmlns:p14="http://schemas.microsoft.com/office/powerpoint/2010/main" val="1097250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describe a bit more in general terms what </a:t>
            </a:r>
            <a:r>
              <a:rPr lang="en-US" dirty="0" err="1"/>
              <a:t>SacPAS</a:t>
            </a:r>
            <a:r>
              <a:rPr lang="en-US" dirty="0"/>
              <a:t> offers. </a:t>
            </a:r>
          </a:p>
          <a:p>
            <a:endParaRPr lang="en-US" dirty="0"/>
          </a:p>
          <a:p>
            <a:r>
              <a:rPr lang="en-US" dirty="0"/>
              <a:t>On this spectrum from data collection to actions and goals, we, the </a:t>
            </a:r>
            <a:r>
              <a:rPr lang="en-US" dirty="0" err="1"/>
              <a:t>SacPAS</a:t>
            </a:r>
            <a:r>
              <a:rPr lang="en-US" dirty="0"/>
              <a:t> team, try our best to keep a perspective of the big picture [CLICK] as we work in this space [CLICK], which helps link Data Collection to Data Access to Knowledge. We can most directly assist in the work that takes place in this space, as well as provide products and services that help with the work involved with decision making on actions, here in this space [CLICK].</a:t>
            </a:r>
          </a:p>
          <a:p>
            <a:endParaRPr lang="en-US" dirty="0"/>
          </a:p>
          <a:p>
            <a:r>
              <a:rPr lang="en-US" dirty="0"/>
              <a:t>We understand that the work involved with access to data and knowledge is not a simple, straightforward process as symbolized by these two straight arrows, but is [CLICK] an interconnected, complex, rich network of processes on many different dimensions. Therefore, we aim to provide not just access to raw data, but value-added products that are customized and thus useful and relevant to users and practitioners.</a:t>
            </a:r>
          </a:p>
          <a:p>
            <a:endParaRPr lang="en-US" dirty="0"/>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833A4A7A-F21E-F148-B3EC-F45C494DA31D}" type="slidenum">
              <a:rPr lang="en-US" smtClean="0"/>
              <a:t>16</a:t>
            </a:fld>
            <a:endParaRPr lang="en-US"/>
          </a:p>
        </p:txBody>
      </p:sp>
    </p:spTree>
    <p:extLst>
      <p:ext uri="{BB962C8B-B14F-4D97-AF65-F5344CB8AC3E}">
        <p14:creationId xmlns:p14="http://schemas.microsoft.com/office/powerpoint/2010/main" val="1134697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I’ve mentioned, CBR has been working on co-creation of tools for decades, but we are deepening our understanding of our process with Design Thinking and Human-Centered Design in mind. </a:t>
            </a:r>
          </a:p>
          <a:p>
            <a:endParaRPr lang="en-US" dirty="0"/>
          </a:p>
          <a:p>
            <a:r>
              <a:rPr lang="en-US" dirty="0"/>
              <a:t>The three main phases are:</a:t>
            </a:r>
          </a:p>
          <a:p>
            <a:pPr marL="241653" indent="-241653">
              <a:buAutoNum type="arabicPeriod"/>
            </a:pPr>
            <a:r>
              <a:rPr lang="en-US" dirty="0"/>
              <a:t>Understanding and empathizing with our users: in terms of Values, Context, Culture and Worldviews that lead to specific goals and objectives. </a:t>
            </a:r>
          </a:p>
          <a:p>
            <a:pPr marL="241653" indent="-241653">
              <a:buAutoNum type="arabicPeriod"/>
            </a:pPr>
            <a:r>
              <a:rPr lang="en-US" dirty="0"/>
              <a:t>Exploring and Ideating in ways that lead to conceptual prototypes,  and</a:t>
            </a:r>
          </a:p>
          <a:p>
            <a:pPr marL="241653" indent="-241653">
              <a:buAutoNum type="arabicPeriod"/>
            </a:pPr>
            <a:r>
              <a:rPr lang="en-US" dirty="0"/>
              <a:t>Testing and Implementing. Starting out with functional prototypes on our development server, getting feedback from co-creators, collaborators and users, and then implementing the online tool on our live website. </a:t>
            </a:r>
          </a:p>
          <a:p>
            <a:pPr marL="241653" indent="-241653">
              <a:buAutoNum type="arabicPeriod"/>
            </a:pPr>
            <a:endParaRPr lang="en-US" dirty="0"/>
          </a:p>
          <a:p>
            <a:r>
              <a:rPr lang="en-US" dirty="0"/>
              <a:t>Even when tools are implemented, live on our website, over time, the needs may evolve or new epiphanies arise, and we can [CLICK] revisit any of these phases to update the online tools.</a:t>
            </a:r>
          </a:p>
          <a:p>
            <a:endParaRPr lang="en-US" dirty="0"/>
          </a:p>
          <a:p>
            <a:r>
              <a:rPr lang="en-US" dirty="0"/>
              <a:t>***Broad concepts &amp; detailed examples***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17</a:t>
            </a:fld>
            <a:endParaRPr lang="en-US"/>
          </a:p>
        </p:txBody>
      </p:sp>
    </p:spTree>
    <p:extLst>
      <p:ext uri="{BB962C8B-B14F-4D97-AF65-F5344CB8AC3E}">
        <p14:creationId xmlns:p14="http://schemas.microsoft.com/office/powerpoint/2010/main" val="1707338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JENN: … Susannah Iltis, will be presenting part 1 and part 2 of SacPAS tools.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JENN: Susannah is joining us from Seattle WA today. There may be some offset between audio and visual.</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SUSANNAH: Hello, this is Susannah.</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In part 1 of SacPAS tools, I’ll be covering the Data Queries &amp; Alerts section of the website. I would like to note that I will be showing many visualizations. In my slides, the concept of the visualizations is more important than specific data points.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3A4A7A-F21E-F148-B3EC-F45C494DA31D}" type="slidenum">
              <a:rPr lang="en-US" smtClean="0"/>
              <a:t>18</a:t>
            </a:fld>
            <a:endParaRPr lang="en-US"/>
          </a:p>
        </p:txBody>
      </p:sp>
    </p:spTree>
    <p:extLst>
      <p:ext uri="{BB962C8B-B14F-4D97-AF65-F5344CB8AC3E}">
        <p14:creationId xmlns:p14="http://schemas.microsoft.com/office/powerpoint/2010/main" val="2785012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The SacPAS Data Queries and Alerts tools provide users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spcAft>
                <a:spcPts val="846"/>
              </a:spcAft>
              <a:buFont typeface="+mj-lt"/>
              <a:buAutoNum type="arabicPeriod"/>
              <a:tabLst>
                <a:tab pos="966612" algn="l"/>
              </a:tabLst>
            </a:pPr>
            <a:r>
              <a:rPr lang="en-US" sz="1100" kern="100" dirty="0">
                <a:latin typeface="Calibri" panose="020F0502020204030204" pitchFamily="34" charset="0"/>
                <a:ea typeface="Calibri" panose="020F0502020204030204" pitchFamily="34" charset="0"/>
                <a:cs typeface="Calibri" panose="020F0502020204030204" pitchFamily="34" charset="0"/>
              </a:rPr>
              <a:t>Access to data and visualizations: updated daily or on-demand</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spcAft>
                <a:spcPts val="846"/>
              </a:spcAft>
              <a:buFont typeface="+mj-lt"/>
              <a:buAutoNum type="arabicPeriod"/>
              <a:tabLst>
                <a:tab pos="966612" algn="l"/>
              </a:tabLst>
            </a:pPr>
            <a:r>
              <a:rPr lang="en-US" sz="1100" kern="100" dirty="0">
                <a:latin typeface="Calibri" panose="020F0502020204030204" pitchFamily="34" charset="0"/>
                <a:ea typeface="Calibri" panose="020F0502020204030204" pitchFamily="34" charset="0"/>
                <a:cs typeface="Calibri" panose="020F0502020204030204" pitchFamily="34" charset="0"/>
              </a:rPr>
              <a:t>Data downloads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spcAft>
                <a:spcPts val="846"/>
              </a:spcAft>
              <a:buFont typeface="+mj-lt"/>
              <a:buAutoNum type="arabicPeriod"/>
              <a:tabLst>
                <a:tab pos="966612" algn="l"/>
              </a:tabLst>
            </a:pPr>
            <a:r>
              <a:rPr lang="en-US" sz="1100" kern="100" dirty="0">
                <a:latin typeface="Calibri" panose="020F0502020204030204" pitchFamily="34" charset="0"/>
                <a:ea typeface="Calibri" panose="020F0502020204030204" pitchFamily="34" charset="0"/>
                <a:cs typeface="Calibri" panose="020F0502020204030204" pitchFamily="34" charset="0"/>
              </a:rPr>
              <a:t>Summaries of relevant metrics: as guided by the region</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spcAft>
                <a:spcPts val="846"/>
              </a:spcAft>
              <a:buFont typeface="+mj-lt"/>
              <a:buAutoNum type="arabicPeriod"/>
              <a:tabLst>
                <a:tab pos="966612" algn="l"/>
              </a:tabLst>
            </a:pPr>
            <a:r>
              <a:rPr lang="en-US" sz="1100" kern="100" dirty="0">
                <a:latin typeface="Calibri" panose="020F0502020204030204" pitchFamily="34" charset="0"/>
                <a:ea typeface="Calibri" panose="020F0502020204030204" pitchFamily="34" charset="0"/>
                <a:cs typeface="Calibri" panose="020F0502020204030204" pitchFamily="34" charset="0"/>
              </a:rPr>
              <a:t>Customized query interfaces &amp; user-centered tools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It is important to the SacPAS Team to provide these tools with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spcAft>
                <a:spcPts val="846"/>
              </a:spcAft>
              <a:buFont typeface="+mj-lt"/>
              <a:buAutoNum type="arabicPeriod"/>
              <a:tabLst>
                <a:tab pos="966612" algn="l"/>
              </a:tabLst>
            </a:pPr>
            <a:r>
              <a:rPr lang="en-US" sz="1100" kern="100" dirty="0">
                <a:latin typeface="Calibri" panose="020F0502020204030204" pitchFamily="34" charset="0"/>
                <a:ea typeface="Calibri" panose="020F0502020204030204" pitchFamily="34" charset="0"/>
                <a:cs typeface="Calibri" panose="020F0502020204030204" pitchFamily="34" charset="0"/>
              </a:rPr>
              <a:t>Attribution to the data owners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spcAft>
                <a:spcPts val="846"/>
              </a:spcAft>
              <a:buFont typeface="+mj-lt"/>
              <a:buAutoNum type="arabicPeriod"/>
              <a:tabLst>
                <a:tab pos="966612" algn="l"/>
              </a:tabLst>
            </a:pPr>
            <a:r>
              <a:rPr lang="en-US" sz="1100" kern="100" dirty="0">
                <a:latin typeface="Calibri" panose="020F0502020204030204" pitchFamily="34" charset="0"/>
                <a:ea typeface="Calibri" panose="020F0502020204030204" pitchFamily="34" charset="0"/>
                <a:cs typeface="Calibri" panose="020F0502020204030204" pitchFamily="34" charset="0"/>
              </a:rPr>
              <a:t>Transparency of methods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spcAft>
                <a:spcPts val="846"/>
              </a:spcAft>
              <a:buFont typeface="+mj-lt"/>
              <a:buAutoNum type="arabicPeriod"/>
              <a:tabLst>
                <a:tab pos="966612" algn="l"/>
              </a:tabLst>
            </a:pPr>
            <a:r>
              <a:rPr lang="en-US" sz="1100" kern="100" dirty="0">
                <a:latin typeface="Calibri" panose="020F0502020204030204" pitchFamily="34" charset="0"/>
                <a:ea typeface="Calibri" panose="020F0502020204030204" pitchFamily="34" charset="0"/>
                <a:cs typeface="Calibri" panose="020F0502020204030204" pitchFamily="34" charset="0"/>
              </a:rPr>
              <a:t>Value-added services to further elucidate hydrologic and fish conditions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spcAft>
                <a:spcPts val="846"/>
              </a:spcAft>
              <a:buFont typeface="+mj-lt"/>
              <a:buAutoNum type="arabicPeriod"/>
              <a:tabLst>
                <a:tab pos="966612" algn="l"/>
              </a:tabLst>
            </a:pPr>
            <a:r>
              <a:rPr lang="en-US" sz="1100" kern="100" dirty="0">
                <a:latin typeface="Calibri" panose="020F0502020204030204" pitchFamily="34" charset="0"/>
                <a:ea typeface="Calibri" panose="020F0502020204030204" pitchFamily="34" charset="0"/>
                <a:cs typeface="Calibri" panose="020F0502020204030204" pitchFamily="34" charset="0"/>
              </a:rPr>
              <a:t>Human centered design for enhanced usability</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3A4A7A-F21E-F148-B3EC-F45C494DA31D}" type="slidenum">
              <a:rPr lang="en-US" smtClean="0"/>
              <a:t>19</a:t>
            </a:fld>
            <a:endParaRPr lang="en-US"/>
          </a:p>
        </p:txBody>
      </p:sp>
    </p:spTree>
    <p:extLst>
      <p:ext uri="{BB962C8B-B14F-4D97-AF65-F5344CB8AC3E}">
        <p14:creationId xmlns:p14="http://schemas.microsoft.com/office/powerpoint/2010/main" val="310533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presentation goals, we hope that by the end of this presentation, you would have gained:</a:t>
            </a:r>
          </a:p>
          <a:p>
            <a:r>
              <a:rPr lang="en-US" dirty="0"/>
              <a:t>- increased awareness of </a:t>
            </a:r>
            <a:r>
              <a:rPr lang="en-US" dirty="0" err="1"/>
              <a:t>SacPAS</a:t>
            </a:r>
            <a:r>
              <a:rPr lang="en-US" dirty="0"/>
              <a:t> tools available,</a:t>
            </a:r>
          </a:p>
          <a:p>
            <a:r>
              <a:rPr lang="en-US" dirty="0"/>
              <a:t>- a better understanding of how we approach the work that we do, and</a:t>
            </a:r>
          </a:p>
          <a:p>
            <a:r>
              <a:rPr lang="en-US" dirty="0"/>
              <a:t>- concepts and specific examples that will help kickstart this workshop for lively discussions, feedback and collaboration later today and into the future. </a:t>
            </a:r>
          </a:p>
        </p:txBody>
      </p:sp>
      <p:sp>
        <p:nvSpPr>
          <p:cNvPr id="4" name="Slide Number Placeholder 3"/>
          <p:cNvSpPr>
            <a:spLocks noGrp="1"/>
          </p:cNvSpPr>
          <p:nvPr>
            <p:ph type="sldNum" sz="quarter" idx="5"/>
          </p:nvPr>
        </p:nvSpPr>
        <p:spPr/>
        <p:txBody>
          <a:bodyPr/>
          <a:lstStyle/>
          <a:p>
            <a:fld id="{833A4A7A-F21E-F148-B3EC-F45C494DA31D}" type="slidenum">
              <a:rPr lang="en-US" smtClean="0"/>
              <a:t>2</a:t>
            </a:fld>
            <a:endParaRPr lang="en-US"/>
          </a:p>
        </p:txBody>
      </p:sp>
    </p:spTree>
    <p:extLst>
      <p:ext uri="{BB962C8B-B14F-4D97-AF65-F5344CB8AC3E}">
        <p14:creationId xmlns:p14="http://schemas.microsoft.com/office/powerpoint/2010/main" val="3013306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On the website, the Data Queries &amp; Alerts section is organized into 6 topic areas.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For fish we have: Juvenile Monitoring and Sampling, Juvenile Salvage and Loss, and Adult Escapement.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For water we have: Temperature Thresholds, River Conditions, and Exposure Index.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3A4A7A-F21E-F148-B3EC-F45C494DA31D}" type="slidenum">
              <a:rPr lang="en-US" smtClean="0"/>
              <a:t>20</a:t>
            </a:fld>
            <a:endParaRPr lang="en-US"/>
          </a:p>
        </p:txBody>
      </p:sp>
    </p:spTree>
    <p:extLst>
      <p:ext uri="{BB962C8B-B14F-4D97-AF65-F5344CB8AC3E}">
        <p14:creationId xmlns:p14="http://schemas.microsoft.com/office/powerpoint/2010/main" val="3246509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Before talking about individual tools, I would like to cover common elements that many SacPAS data query interfaces share:</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Query Title / Type</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Primary data source attributions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Available Topic area queries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Available output formats for viewing online and downloading</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Selections customized to the data and query</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Submit Query button</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To the right of the submit button, a checkbox to generate a re-usable query URL for automated retrieval based on current selections.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Query Notes and Resources relevant to the query</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Next, I will cover products and tools from 3 of the 6 topic areas.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21</a:t>
            </a:fld>
            <a:endParaRPr lang="en-US"/>
          </a:p>
        </p:txBody>
      </p:sp>
    </p:spTree>
    <p:extLst>
      <p:ext uri="{BB962C8B-B14F-4D97-AF65-F5344CB8AC3E}">
        <p14:creationId xmlns:p14="http://schemas.microsoft.com/office/powerpoint/2010/main" val="4038035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In the Juvenile Monitoring &amp; Sampling category, we provide access to current and historical data collected by multiple agencies at multiple locations. Visualizations and data reports are customized for multiple purposes. In the next 4 slides, I will touch on the connection between 3 of  the data products: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Cohort Juvenile Monitoring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Migration Timing and Conditions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Current Catch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22</a:t>
            </a:fld>
            <a:endParaRPr lang="en-US"/>
          </a:p>
        </p:txBody>
      </p:sp>
    </p:spTree>
    <p:extLst>
      <p:ext uri="{BB962C8B-B14F-4D97-AF65-F5344CB8AC3E}">
        <p14:creationId xmlns:p14="http://schemas.microsoft.com/office/powerpoint/2010/main" val="2471279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The Cohort Juvenile Monitoring product provides single point access to Rotary Screw Traps, Beach Seines, Trawls, and Red Bluff Diversion Dam data collected by multiple agencies.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The tool is designed to view a single Brood Year cohort at Multiple Locations.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SacPAS creates the Brood Year cohorts based on Red Bluff Diversion Dam and Length-at-Date model run assignment for tracking the migration downstream.</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The figure shows fish presence, cumulative catch, and timing at multiple locations.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23</a:t>
            </a:fld>
            <a:endParaRPr lang="en-US"/>
          </a:p>
        </p:txBody>
      </p:sp>
    </p:spTree>
    <p:extLst>
      <p:ext uri="{BB962C8B-B14F-4D97-AF65-F5344CB8AC3E}">
        <p14:creationId xmlns:p14="http://schemas.microsoft.com/office/powerpoint/2010/main" val="2006400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The Migration Timing and Conditions product uses the same Brood Year cohorts to calculate cumulative percent of catch or passage estimate, over the cohort date period, to compare an estimate of migration timing across historical years.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The visualization is a combination of 2 plots. The main plot on the left shows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For each brood year, the cumulative percent, represented by the horizontal bars and a vertical bar on the 50% day</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For the cohort date range period.</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The plot on the right shows the total catch or passage estimates for the period.</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24</a:t>
            </a:fld>
            <a:endParaRPr lang="en-US"/>
          </a:p>
        </p:txBody>
      </p:sp>
    </p:spTree>
    <p:extLst>
      <p:ext uri="{BB962C8B-B14F-4D97-AF65-F5344CB8AC3E}">
        <p14:creationId xmlns:p14="http://schemas.microsoft.com/office/powerpoint/2010/main" val="2253627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The Current Catch visualization combines historical catch and timing with current year catch at multiple locations.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For tracking the downstream migration of the cohort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from Red Bluff Diversion Dam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to Knights Landing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to Sacramento Trawls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to </a:t>
            </a:r>
            <a:r>
              <a:rPr lang="en-US" sz="1100" kern="100" dirty="0" err="1">
                <a:latin typeface="Calibri" panose="020F0502020204030204" pitchFamily="34" charset="0"/>
                <a:ea typeface="Calibri" panose="020F0502020204030204" pitchFamily="34" charset="0"/>
                <a:cs typeface="Calibri" panose="020F0502020204030204" pitchFamily="34" charset="0"/>
              </a:rPr>
              <a:t>Chipps</a:t>
            </a:r>
            <a:r>
              <a:rPr lang="en-US" sz="1100" kern="100" dirty="0">
                <a:latin typeface="Calibri" panose="020F0502020204030204" pitchFamily="34" charset="0"/>
                <a:ea typeface="Calibri" panose="020F0502020204030204" pitchFamily="34" charset="0"/>
                <a:cs typeface="Calibri" panose="020F0502020204030204" pitchFamily="34" charset="0"/>
              </a:rPr>
              <a:t> Island Trawls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with a simple “prediction” for the current brood year based on the average estimated historical timing and range.</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3A4A7A-F21E-F148-B3EC-F45C494DA31D}" type="slidenum">
              <a:rPr lang="en-US" smtClean="0"/>
              <a:t>25</a:t>
            </a:fld>
            <a:endParaRPr lang="en-US"/>
          </a:p>
        </p:txBody>
      </p:sp>
    </p:spTree>
    <p:extLst>
      <p:ext uri="{BB962C8B-B14F-4D97-AF65-F5344CB8AC3E}">
        <p14:creationId xmlns:p14="http://schemas.microsoft.com/office/powerpoint/2010/main" val="567578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Zooming in on one location from the stacked figure, we can better see the BY2023 prediction on November 20</a:t>
            </a:r>
            <a:r>
              <a:rPr lang="en-US" sz="1100" kern="100" baseline="30000" dirty="0">
                <a:latin typeface="Calibri" panose="020F0502020204030204" pitchFamily="34" charset="0"/>
                <a:ea typeface="Calibri" panose="020F0502020204030204" pitchFamily="34" charset="0"/>
                <a:cs typeface="Calibri" panose="020F0502020204030204" pitchFamily="34" charset="0"/>
              </a:rPr>
              <a:t>th  </a:t>
            </a:r>
            <a:r>
              <a:rPr lang="en-US" sz="1100" kern="100" dirty="0">
                <a:latin typeface="Calibri" panose="020F0502020204030204" pitchFamily="34" charset="0"/>
                <a:ea typeface="Calibri" panose="020F0502020204030204" pitchFamily="34" charset="0"/>
                <a:cs typeface="Calibri" panose="020F0502020204030204" pitchFamily="34" charset="0"/>
              </a:rPr>
              <a:t>for</a:t>
            </a:r>
            <a:r>
              <a:rPr lang="en-US" sz="1100" kern="100" baseline="30000" dirty="0">
                <a:latin typeface="Calibri" panose="020F0502020204030204" pitchFamily="34" charset="0"/>
                <a:ea typeface="Calibri" panose="020F0502020204030204" pitchFamily="34" charset="0"/>
                <a:cs typeface="Calibri" panose="020F0502020204030204" pitchFamily="34" charset="0"/>
              </a:rPr>
              <a:t> </a:t>
            </a:r>
            <a:r>
              <a:rPr lang="en-US" sz="1100" kern="100" dirty="0">
                <a:latin typeface="Calibri" panose="020F0502020204030204" pitchFamily="34" charset="0"/>
                <a:ea typeface="Calibri" panose="020F0502020204030204" pitchFamily="34" charset="0"/>
                <a:cs typeface="Calibri" panose="020F0502020204030204" pitchFamily="34" charset="0"/>
              </a:rPr>
              <a:t>Winter Run Chinook at Red Bluff in numbers and chart.</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3A4A7A-F21E-F148-B3EC-F45C494DA31D}" type="slidenum">
              <a:rPr lang="en-US" smtClean="0"/>
              <a:t>26</a:t>
            </a:fld>
            <a:endParaRPr lang="en-US"/>
          </a:p>
        </p:txBody>
      </p:sp>
    </p:spTree>
    <p:extLst>
      <p:ext uri="{BB962C8B-B14F-4D97-AF65-F5344CB8AC3E}">
        <p14:creationId xmlns:p14="http://schemas.microsoft.com/office/powerpoint/2010/main" val="2743880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In the Adult Escapement topic area, we offer a couple tools including the user-configurable query for the CDFW </a:t>
            </a:r>
            <a:r>
              <a:rPr lang="en-US" sz="1100" kern="100" dirty="0" err="1">
                <a:latin typeface="Calibri" panose="020F0502020204030204" pitchFamily="34" charset="0"/>
                <a:ea typeface="Calibri" panose="020F0502020204030204" pitchFamily="34" charset="0"/>
                <a:cs typeface="Calibri" panose="020F0502020204030204" pitchFamily="34" charset="0"/>
              </a:rPr>
              <a:t>GrandTab</a:t>
            </a:r>
            <a:r>
              <a:rPr lang="en-US" sz="1100" kern="100" dirty="0">
                <a:latin typeface="Calibri" panose="020F0502020204030204" pitchFamily="34" charset="0"/>
                <a:ea typeface="Calibri" panose="020F0502020204030204" pitchFamily="34" charset="0"/>
                <a:cs typeface="Calibri" panose="020F0502020204030204" pitchFamily="34" charset="0"/>
              </a:rPr>
              <a:t> dataset.</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I’ll take this time to comment about the online plots. As you may have noticed, the titles can be detailed because the online plots can be considered as stand-alone products,</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so the all information that are usually contained in a caption are specified in various places on the plot,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including the data source and the timestamp of when the query was run and the product was produced. More detailed information is available on the associated web page. We strive to be as transparent as possible and cite data sources.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3A4A7A-F21E-F148-B3EC-F45C494DA31D}" type="slidenum">
              <a:rPr lang="en-US" smtClean="0"/>
              <a:t>27</a:t>
            </a:fld>
            <a:endParaRPr lang="en-US"/>
          </a:p>
        </p:txBody>
      </p:sp>
    </p:spTree>
    <p:extLst>
      <p:ext uri="{BB962C8B-B14F-4D97-AF65-F5344CB8AC3E}">
        <p14:creationId xmlns:p14="http://schemas.microsoft.com/office/powerpoint/2010/main" val="1078029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In the CDFW </a:t>
            </a:r>
            <a:r>
              <a:rPr lang="en-US" sz="1100" kern="100" dirty="0" err="1">
                <a:latin typeface="Calibri" panose="020F0502020204030204" pitchFamily="34" charset="0"/>
                <a:ea typeface="Calibri" panose="020F0502020204030204" pitchFamily="34" charset="0"/>
                <a:cs typeface="Calibri" panose="020F0502020204030204" pitchFamily="34" charset="0"/>
              </a:rPr>
              <a:t>GrandTab</a:t>
            </a:r>
            <a:r>
              <a:rPr lang="en-US" sz="1100" kern="100" dirty="0">
                <a:latin typeface="Calibri" panose="020F0502020204030204" pitchFamily="34" charset="0"/>
                <a:ea typeface="Calibri" panose="020F0502020204030204" pitchFamily="34" charset="0"/>
                <a:cs typeface="Calibri" panose="020F0502020204030204" pitchFamily="34" charset="0"/>
              </a:rPr>
              <a:t> query interface on SacPAS, there are 2 options for Spawning Location: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 1. select from “Spawning Location by Water Body Area” as reported in the original dataset. Or [CLICK] 2. select from “Spawning Locations by Diversity Group”, a SacPAS value-added option based on assignment of spawning locations to the Diversity Groups shown on the map.</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Diversity Group assignments are based on the NOAA 2014 </a:t>
            </a:r>
            <a:r>
              <a:rPr lang="en-US" sz="1100" u="sng" kern="100"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California Central Valley Salmon &amp; Steelhead Recovery Plan</a:t>
            </a:r>
            <a:endParaRPr lang="en-US" sz="1100" u="sng" kern="100" dirty="0">
              <a:solidFill>
                <a:srgbClr val="0563C1"/>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46"/>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https://www.fisheries.noaa.gov/resource/document/recovery-plan-evolutionarily-significant-units-sacramento-river-winter-run</a:t>
            </a:r>
          </a:p>
          <a:p>
            <a:pPr>
              <a:lnSpc>
                <a:spcPct val="107000"/>
              </a:lnSpc>
              <a:spcAft>
                <a:spcPts val="846"/>
              </a:spcAft>
            </a:pPr>
            <a:r>
              <a:rPr lang="en-US" sz="1100" kern="100" dirty="0">
                <a:latin typeface="Calibri" panose="020F0502020204030204" pitchFamily="34" charset="0"/>
                <a:ea typeface="Calibri" panose="020F0502020204030204" pitchFamily="34" charset="0"/>
                <a:cs typeface="Calibri" panose="020F0502020204030204" pitchFamily="34" charset="0"/>
              </a:rPr>
              <a:t>[CLICK]</a:t>
            </a:r>
          </a:p>
          <a:p>
            <a:pPr>
              <a:lnSpc>
                <a:spcPct val="107000"/>
              </a:lnSpc>
              <a:spcAft>
                <a:spcPts val="846"/>
              </a:spcAft>
            </a:pPr>
            <a:endParaRPr lang="en-US" sz="1100" kern="100" dirty="0">
              <a:latin typeface="Calibri" panose="020F0502020204030204" pitchFamily="34" charset="0"/>
              <a:ea typeface="Calibri" panose="020F0502020204030204" pitchFamily="34" charset="0"/>
              <a:cs typeface="Calibri" panose="020F0502020204030204" pitchFamily="34" charset="0"/>
            </a:endParaRPr>
          </a:p>
          <a:p>
            <a:pPr defTabSz="966612">
              <a:lnSpc>
                <a:spcPct val="107000"/>
              </a:lnSpc>
              <a:spcAft>
                <a:spcPts val="846"/>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Lindley, Steven, T. et al. Framework for Assessing Viability of Threatened and Endangered Chinook Salmon and Steelhead in The Sacramento-San Joaquin Basin. Vol. 5, Issue 1 [February 2007]. Article 4. </a:t>
            </a:r>
            <a:r>
              <a:rPr lang="en-US" sz="1100" u="sng" kern="1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https://doi.org/10.15447/sfews.2007v5iss1art4</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endParaRPr lang="en-US" sz="13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3A4A7A-F21E-F148-B3EC-F45C494DA31D}" type="slidenum">
              <a:rPr lang="en-US" smtClean="0"/>
              <a:t>28</a:t>
            </a:fld>
            <a:endParaRPr lang="en-US"/>
          </a:p>
        </p:txBody>
      </p:sp>
    </p:spTree>
    <p:extLst>
      <p:ext uri="{BB962C8B-B14F-4D97-AF65-F5344CB8AC3E}">
        <p14:creationId xmlns:p14="http://schemas.microsoft.com/office/powerpoint/2010/main" val="1217626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In the River Conditions topic area, we offer multiple tools including our most flexible and configurable query, the “River Conditions Graph &amp; Text” query.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It contains multiple output formats for viewing visualizations and data tables online and for downloading data.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Multiple selections are allowed in each of the menus for Year, Location, and Data Parameter.</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And there are additional selections, settings, and options for further customization, including 10 year averages.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3A4A7A-F21E-F148-B3EC-F45C494DA31D}" type="slidenum">
              <a:rPr lang="en-US" smtClean="0"/>
              <a:t>29</a:t>
            </a:fld>
            <a:endParaRPr lang="en-US"/>
          </a:p>
        </p:txBody>
      </p:sp>
    </p:spTree>
    <p:extLst>
      <p:ext uri="{BB962C8B-B14F-4D97-AF65-F5344CB8AC3E}">
        <p14:creationId xmlns:p14="http://schemas.microsoft.com/office/powerpoint/2010/main" val="319406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cover a bit about how Columbia Basin Research started, share some recent developments on the CBR website, and a sneak peak of what the </a:t>
            </a:r>
            <a:r>
              <a:rPr lang="en-US" dirty="0" err="1"/>
              <a:t>SacPAS</a:t>
            </a:r>
            <a:r>
              <a:rPr lang="en-US" dirty="0"/>
              <a:t> website will look like next year. </a:t>
            </a:r>
          </a:p>
          <a:p>
            <a:endParaRPr lang="en-US" dirty="0"/>
          </a:p>
          <a:p>
            <a:r>
              <a:rPr lang="en-US" dirty="0"/>
              <a:t>Susannah </a:t>
            </a:r>
            <a:r>
              <a:rPr lang="en-US" dirty="0" err="1"/>
              <a:t>Iltis</a:t>
            </a:r>
            <a:r>
              <a:rPr lang="en-US" dirty="0"/>
              <a:t> will then present on the next two sections: 1. Data Queries &amp; Alerts and 2. Work Groups &amp; Teams. </a:t>
            </a:r>
          </a:p>
          <a:p>
            <a:endParaRPr lang="en-US" dirty="0"/>
          </a:p>
          <a:p>
            <a:r>
              <a:rPr lang="en-US" dirty="0"/>
              <a:t>Nick Beer will present on the section on modeling tools. </a:t>
            </a:r>
          </a:p>
          <a:p>
            <a:endParaRPr lang="en-US" dirty="0"/>
          </a:p>
          <a:p>
            <a:r>
              <a:rPr lang="en-US" dirty="0"/>
              <a:t>And then I’ll give a quick recap of the presentation. And again we hope that what you hear will lead into the Open Discussion and Office Hours sessions later today. </a:t>
            </a:r>
          </a:p>
        </p:txBody>
      </p:sp>
      <p:sp>
        <p:nvSpPr>
          <p:cNvPr id="4" name="Slide Number Placeholder 3"/>
          <p:cNvSpPr>
            <a:spLocks noGrp="1"/>
          </p:cNvSpPr>
          <p:nvPr>
            <p:ph type="sldNum" sz="quarter" idx="5"/>
          </p:nvPr>
        </p:nvSpPr>
        <p:spPr/>
        <p:txBody>
          <a:bodyPr/>
          <a:lstStyle/>
          <a:p>
            <a:fld id="{833A4A7A-F21E-F148-B3EC-F45C494DA31D}" type="slidenum">
              <a:rPr lang="en-US" smtClean="0"/>
              <a:t>3</a:t>
            </a:fld>
            <a:endParaRPr lang="en-US"/>
          </a:p>
        </p:txBody>
      </p:sp>
    </p:spTree>
    <p:extLst>
      <p:ext uri="{BB962C8B-B14F-4D97-AF65-F5344CB8AC3E}">
        <p14:creationId xmlns:p14="http://schemas.microsoft.com/office/powerpoint/2010/main" val="52053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The query page also includes links to data parameter inventory to assist users with selections.</a:t>
            </a:r>
          </a:p>
          <a:p>
            <a:pPr>
              <a:lnSpc>
                <a:spcPct val="107000"/>
              </a:lnSpc>
              <a:spcAft>
                <a:spcPts val="846"/>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[CLICK]</a:t>
            </a:r>
          </a:p>
        </p:txBody>
      </p:sp>
      <p:sp>
        <p:nvSpPr>
          <p:cNvPr id="4" name="Slide Number Placeholder 3"/>
          <p:cNvSpPr>
            <a:spLocks noGrp="1"/>
          </p:cNvSpPr>
          <p:nvPr>
            <p:ph type="sldNum" sz="quarter" idx="5"/>
          </p:nvPr>
        </p:nvSpPr>
        <p:spPr/>
        <p:txBody>
          <a:bodyPr/>
          <a:lstStyle/>
          <a:p>
            <a:fld id="{833A4A7A-F21E-F148-B3EC-F45C494DA31D}" type="slidenum">
              <a:rPr lang="en-US" smtClean="0"/>
              <a:t>30</a:t>
            </a:fld>
            <a:endParaRPr lang="en-US"/>
          </a:p>
        </p:txBody>
      </p:sp>
    </p:spTree>
    <p:extLst>
      <p:ext uri="{BB962C8B-B14F-4D97-AF65-F5344CB8AC3E}">
        <p14:creationId xmlns:p14="http://schemas.microsoft.com/office/powerpoint/2010/main" val="2310097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New to the website in 2023 is the Map Interface for the River Conditions query.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With the “Selection Filter” option turned on, its default state, the tool provides SacPAS data inventory exploration responsive to user selections for Location, Data Type and Year.</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The map interface also allows for querying with the same output types as found in the main query.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In the next 4 slides, I will cover an interaction with the interface to answer the question: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what data types are available at 4 locations of interest in the San Joaquin River Basin in 2022 and 2023?</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Before we start, I would like to point out that with no selections made, there are 20 possible data types.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3A4A7A-F21E-F148-B3EC-F45C494DA31D}" type="slidenum">
              <a:rPr lang="en-US" smtClean="0"/>
              <a:t>31</a:t>
            </a:fld>
            <a:endParaRPr lang="en-US"/>
          </a:p>
        </p:txBody>
      </p:sp>
    </p:spTree>
    <p:extLst>
      <p:ext uri="{BB962C8B-B14F-4D97-AF65-F5344CB8AC3E}">
        <p14:creationId xmlns:p14="http://schemas.microsoft.com/office/powerpoint/2010/main" val="2185430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First, we select “San Joaquin River Basin” from the Hydrologic Area menu. After this selection, we see a reduction of sites available on the map and location menu. The data type and year menus are also responsive to this selection.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3A4A7A-F21E-F148-B3EC-F45C494DA31D}" type="slidenum">
              <a:rPr lang="en-US" smtClean="0"/>
              <a:t>32</a:t>
            </a:fld>
            <a:endParaRPr lang="en-US"/>
          </a:p>
        </p:txBody>
      </p:sp>
    </p:spTree>
    <p:extLst>
      <p:ext uri="{BB962C8B-B14F-4D97-AF65-F5344CB8AC3E}">
        <p14:creationId xmlns:p14="http://schemas.microsoft.com/office/powerpoint/2010/main" val="15232505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Next, we select our years from the Year menu. </a:t>
            </a:r>
          </a:p>
          <a:p>
            <a:pPr>
              <a:lnSpc>
                <a:spcPct val="107000"/>
              </a:lnSpc>
              <a:spcAft>
                <a:spcPts val="846"/>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[CLICK]</a:t>
            </a:r>
          </a:p>
        </p:txBody>
      </p:sp>
      <p:sp>
        <p:nvSpPr>
          <p:cNvPr id="4" name="Slide Number Placeholder 3"/>
          <p:cNvSpPr>
            <a:spLocks noGrp="1"/>
          </p:cNvSpPr>
          <p:nvPr>
            <p:ph type="sldNum" sz="quarter" idx="5"/>
          </p:nvPr>
        </p:nvSpPr>
        <p:spPr/>
        <p:txBody>
          <a:bodyPr/>
          <a:lstStyle/>
          <a:p>
            <a:fld id="{833A4A7A-F21E-F148-B3EC-F45C494DA31D}" type="slidenum">
              <a:rPr lang="en-US" smtClean="0"/>
              <a:t>33</a:t>
            </a:fld>
            <a:endParaRPr lang="en-US"/>
          </a:p>
        </p:txBody>
      </p:sp>
    </p:spTree>
    <p:extLst>
      <p:ext uri="{BB962C8B-B14F-4D97-AF65-F5344CB8AC3E}">
        <p14:creationId xmlns:p14="http://schemas.microsoft.com/office/powerpoint/2010/main" val="4268316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We are now ready to select our 4 sites of interest, which we can select from the Location menu in the control panel or from sites on the map. The “Submit” button at the bottom of the control panel is still gray, indicating that all elements required for a query have not been selected.</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And I will note, the map zoom level is controlled manually by the user.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3A4A7A-F21E-F148-B3EC-F45C494DA31D}" type="slidenum">
              <a:rPr lang="en-US" smtClean="0"/>
              <a:t>34</a:t>
            </a:fld>
            <a:endParaRPr lang="en-US"/>
          </a:p>
        </p:txBody>
      </p:sp>
    </p:spTree>
    <p:extLst>
      <p:ext uri="{BB962C8B-B14F-4D97-AF65-F5344CB8AC3E}">
        <p14:creationId xmlns:p14="http://schemas.microsoft.com/office/powerpoint/2010/main" val="4254535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Returning to our question: what data types are available? We can now see that there are 3 data types in the Data Type menu based on our selections: Flow, Stage, and Water Temperature.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After selecting one data type in the menu, the “Submit” button is no longer gray. It is now active and clickable. Submitting a query request is now possible. With the “Selection Filter” option turned on, receiving a “no data available” result should not be possible.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3A4A7A-F21E-F148-B3EC-F45C494DA31D}" type="slidenum">
              <a:rPr lang="en-US" smtClean="0"/>
              <a:t>35</a:t>
            </a:fld>
            <a:endParaRPr lang="en-US"/>
          </a:p>
        </p:txBody>
      </p:sp>
    </p:spTree>
    <p:extLst>
      <p:ext uri="{BB962C8B-B14F-4D97-AF65-F5344CB8AC3E}">
        <p14:creationId xmlns:p14="http://schemas.microsoft.com/office/powerpoint/2010/main" val="3580455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Whether using the main query page or the Map Interface, submitting a request produces the same output for visualization, data table, or download.</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3A4A7A-F21E-F148-B3EC-F45C494DA31D}" type="slidenum">
              <a:rPr lang="en-US" smtClean="0"/>
              <a:t>36</a:t>
            </a:fld>
            <a:endParaRPr lang="en-US"/>
          </a:p>
        </p:txBody>
      </p:sp>
    </p:spTree>
    <p:extLst>
      <p:ext uri="{BB962C8B-B14F-4D97-AF65-F5344CB8AC3E}">
        <p14:creationId xmlns:p14="http://schemas.microsoft.com/office/powerpoint/2010/main" val="2144999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I would like to highlight another tool in the River Conditions area, the “All Years River Graph”. It is designed for visual comparison of conditions for a single location and data parameter. In this example, we are viewing Shasta Dam Reservoir Storage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for all water years to current day.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On the left, months from Oct through Sept, and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on the right, the color legend and scale.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Looking horizontally across water years, we can quickly see certain years have among the highest or lowest reservoir storage during certain periods of the water year.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37</a:t>
            </a:fld>
            <a:endParaRPr lang="en-US"/>
          </a:p>
        </p:txBody>
      </p:sp>
    </p:spTree>
    <p:extLst>
      <p:ext uri="{BB962C8B-B14F-4D97-AF65-F5344CB8AC3E}">
        <p14:creationId xmlns:p14="http://schemas.microsoft.com/office/powerpoint/2010/main" val="15520343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The All Years River Graph product includes an option to enter a threshold value, to view the data in potentially more meaningful ways for exploration.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In this example, the threshold is set to 54 degrees Fahrenheit and the period of interest is set to December through May.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If you are wondering about the colors, the combination works for 8 color blindness simulations using “</a:t>
            </a:r>
            <a:r>
              <a:rPr lang="en-US" sz="1100" kern="100" dirty="0" err="1">
                <a:effectLst/>
                <a:latin typeface="Calibri" panose="020F0502020204030204" pitchFamily="34" charset="0"/>
                <a:ea typeface="Calibri" panose="020F0502020204030204" pitchFamily="34" charset="0"/>
                <a:cs typeface="Calibri" panose="020F0502020204030204" pitchFamily="34" charset="0"/>
              </a:rPr>
              <a:t>Coblis</a:t>
            </a:r>
            <a:r>
              <a:rPr lang="en-US" sz="1100" kern="100" dirty="0">
                <a:effectLst/>
                <a:latin typeface="Calibri" panose="020F0502020204030204" pitchFamily="34" charset="0"/>
                <a:ea typeface="Calibri" panose="020F0502020204030204" pitchFamily="34" charset="0"/>
                <a:cs typeface="Calibri" panose="020F0502020204030204" pitchFamily="34" charset="0"/>
              </a:rPr>
              <a:t>”, on color-blindness.com.</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38</a:t>
            </a:fld>
            <a:endParaRPr lang="en-US"/>
          </a:p>
        </p:txBody>
      </p:sp>
    </p:spTree>
    <p:extLst>
      <p:ext uri="{BB962C8B-B14F-4D97-AF65-F5344CB8AC3E}">
        <p14:creationId xmlns:p14="http://schemas.microsoft.com/office/powerpoint/2010/main" val="3162264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Customized tools from requests, enhance the relevancy and usefulness of SacPAS products to the region.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The Weir Overtopping Alert tool is the original customized tool request. It is comprised of a web page including NWS forecasts of river stage, last 10 days, and water year to date for 4 weirs. In addition, there is a subscription email alert service for a daily email when any weir has crested.</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3A4A7A-F21E-F148-B3EC-F45C494DA31D}" type="slidenum">
              <a:rPr lang="en-US" smtClean="0"/>
              <a:t>39</a:t>
            </a:fld>
            <a:endParaRPr lang="en-US"/>
          </a:p>
        </p:txBody>
      </p:sp>
    </p:spTree>
    <p:extLst>
      <p:ext uri="{BB962C8B-B14F-4D97-AF65-F5344CB8AC3E}">
        <p14:creationId xmlns:p14="http://schemas.microsoft.com/office/powerpoint/2010/main" val="883648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Let's take a moment to backtrack a little bit and cover the beginnings of CBR. </a:t>
            </a:r>
          </a:p>
          <a:p>
            <a:pPr defTabSz="966612">
              <a:defRPr/>
            </a:pPr>
            <a:endParaRPr lang="en-US" dirty="0"/>
          </a:p>
          <a:p>
            <a:pPr defTabSz="966612">
              <a:defRPr/>
            </a:pPr>
            <a:r>
              <a:rPr lang="en-US" dirty="0"/>
              <a:t>Professors Anderson and </a:t>
            </a:r>
            <a:r>
              <a:rPr lang="en-US" dirty="0" err="1"/>
              <a:t>Skalski</a:t>
            </a:r>
            <a:r>
              <a:rPr lang="en-US" dirty="0"/>
              <a:t> started CBR three decades ago.</a:t>
            </a:r>
          </a:p>
          <a:p>
            <a:pPr defTabSz="966612">
              <a:defRPr/>
            </a:pPr>
            <a:endParaRPr lang="en-US" dirty="0"/>
          </a:p>
          <a:p>
            <a:pPr defTabSz="966612">
              <a:defRPr/>
            </a:pPr>
            <a:r>
              <a:rPr lang="en-US" dirty="0"/>
              <a:t>[CLICK] The main goal was to provide practitioners, like fish and river managers, policy makers, scientists, easy access to data for in-season management, decision-making, and research. </a:t>
            </a:r>
          </a:p>
          <a:p>
            <a:pPr defTabSz="966612">
              <a:defRPr/>
            </a:pPr>
            <a:endParaRPr lang="en-US" dirty="0"/>
          </a:p>
          <a:p>
            <a:pPr defTabSz="966612">
              <a:defRPr/>
            </a:pPr>
            <a:r>
              <a:rPr lang="en-US" dirty="0"/>
              <a:t>Over 3 decades ago, they noticed that some of the in-season management meetings occurred on a weekly basis and information was being put together somewhat manually by folks for each meeting. As well, some data that was being made public, was essentially only made available in a small rolling window. CBR started to automate retrieval and store public data - for some of their own modeling work and also thus wanted to make the data available for public access. </a:t>
            </a:r>
          </a:p>
          <a:p>
            <a:pPr defTabSz="966612">
              <a:defRPr/>
            </a:pPr>
            <a:endParaRPr lang="en-US" dirty="0"/>
          </a:p>
          <a:p>
            <a:pPr defTabSz="966612">
              <a:defRPr/>
            </a:pPr>
            <a:r>
              <a:rPr lang="en-US" dirty="0"/>
              <a:t>Therefore, the real-time and historical data, that was being mirrored, integrated, and centralized at CBR, was made available for public access. And the services and products from CBR grew from there, with additional development of analytical tools. </a:t>
            </a:r>
          </a:p>
          <a:p>
            <a:pPr defTabSz="966612">
              <a:defRPr/>
            </a:pPr>
            <a:endParaRPr lang="en-US" dirty="0"/>
          </a:p>
          <a:p>
            <a:pPr defTabSz="966612">
              <a:defRPr/>
            </a:pPr>
            <a:r>
              <a:rPr lang="en-US" dirty="0"/>
              <a:t>[CLICK] That's what we continue to strive to provide. Reducing unnecessary effort on data wrangling so that folks can focus more efficiently on insight and knowledge about the systems they work in.</a:t>
            </a:r>
          </a:p>
          <a:p>
            <a:pPr defTabSz="966612">
              <a:defRPr/>
            </a:pPr>
            <a:endParaRPr lang="en-US" dirty="0"/>
          </a:p>
          <a:p>
            <a:pPr defTabSz="966612">
              <a:defRPr/>
            </a:pPr>
            <a:r>
              <a:rPr lang="en-US" dirty="0"/>
              <a:t>With Prof. Anderson and Prof. </a:t>
            </a:r>
            <a:r>
              <a:rPr lang="en-US" dirty="0" err="1"/>
              <a:t>Salski</a:t>
            </a:r>
            <a:r>
              <a:rPr lang="en-US" dirty="0"/>
              <a:t> retired, Dr. Rebecca Buchanan and I, aim to CONTINUE providing:</a:t>
            </a:r>
          </a:p>
          <a:p>
            <a:pPr defTabSz="966612">
              <a:defRPr/>
            </a:pPr>
            <a:r>
              <a:rPr lang="en-US" dirty="0"/>
              <a:t>- access to data, </a:t>
            </a:r>
          </a:p>
          <a:p>
            <a:pPr defTabSz="966612">
              <a:defRPr/>
            </a:pPr>
            <a:r>
              <a:rPr lang="en-US" dirty="0"/>
              <a:t>- value-added visualizations of relevant metrics and integrated data, and </a:t>
            </a:r>
          </a:p>
          <a:p>
            <a:pPr defTabSz="966612">
              <a:defRPr/>
            </a:pPr>
            <a:r>
              <a:rPr lang="en-US" dirty="0"/>
              <a:t>- statistical &amp; modeling tools, </a:t>
            </a:r>
          </a:p>
          <a:p>
            <a:pPr defTabSz="966612">
              <a:defRPr/>
            </a:pPr>
            <a:r>
              <a:rPr lang="en-US" dirty="0"/>
              <a:t>- that are customized to the needs of the users.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4</a:t>
            </a:fld>
            <a:endParaRPr lang="en-US"/>
          </a:p>
        </p:txBody>
      </p:sp>
    </p:spTree>
    <p:extLst>
      <p:ext uri="{BB962C8B-B14F-4D97-AF65-F5344CB8AC3E}">
        <p14:creationId xmlns:p14="http://schemas.microsoft.com/office/powerpoint/2010/main" val="3686808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To conclude Data Queries &amp; Alerts, I would like to acknowledge that there is not enough time in this presentation to cover Juvenile Salvage &amp; Loss, Temperature Thresholds, and Exposure Index categories.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3A4A7A-F21E-F148-B3EC-F45C494DA31D}" type="slidenum">
              <a:rPr lang="en-US" smtClean="0"/>
              <a:t>40</a:t>
            </a:fld>
            <a:endParaRPr lang="en-US"/>
          </a:p>
        </p:txBody>
      </p:sp>
    </p:spTree>
    <p:extLst>
      <p:ext uri="{BB962C8B-B14F-4D97-AF65-F5344CB8AC3E}">
        <p14:creationId xmlns:p14="http://schemas.microsoft.com/office/powerpoint/2010/main" val="3531317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In part 2 of SacPAS tools, I will cover the Work Groups &amp; Teams section of the website.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3A4A7A-F21E-F148-B3EC-F45C494DA31D}" type="slidenum">
              <a:rPr lang="en-US" smtClean="0"/>
              <a:t>41</a:t>
            </a:fld>
            <a:endParaRPr lang="en-US"/>
          </a:p>
        </p:txBody>
      </p:sp>
    </p:spTree>
    <p:extLst>
      <p:ext uri="{BB962C8B-B14F-4D97-AF65-F5344CB8AC3E}">
        <p14:creationId xmlns:p14="http://schemas.microsoft.com/office/powerpoint/2010/main" val="8767357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In the Work Groups &amp; Teams section, we provide customized data reports, visualizations, and model output for the Salmon Monitoring Team, Smelt Monitoring Team, and Stanislaus Watershed Team. Products for the San Joaquin River Restoration Program are currently in development.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When requests are made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We aim to provide process and products that are: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Automated</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Repeatable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Public</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Consistent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Current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To create content that is relevant to the team, supports the teams’ decision processes, and reduces the burden of repetitive manual creation where possible.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All products and services are designed, developed, and refined in collaboration with team members and liaisons.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3A4A7A-F21E-F148-B3EC-F45C494DA31D}" type="slidenum">
              <a:rPr lang="en-US" smtClean="0"/>
              <a:t>42</a:t>
            </a:fld>
            <a:endParaRPr lang="en-US"/>
          </a:p>
        </p:txBody>
      </p:sp>
    </p:spTree>
    <p:extLst>
      <p:ext uri="{BB962C8B-B14F-4D97-AF65-F5344CB8AC3E}">
        <p14:creationId xmlns:p14="http://schemas.microsoft.com/office/powerpoint/2010/main" val="8260907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Our goal with these products and services is to help with your tasks that are repeatable.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Providing Data visualizations and data tables online of</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Integrated data including hourly and daily river data, fish sampling, and salvage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Summary or calculated metrics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Reference lines or thresholds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Alerts in real-time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Covering needs of different periods for monitoring</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Pre-season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In-season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Historical</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Annual summaries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We can provide Portions of handouts, for example,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Data tables and figures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Updated in real-time before meetings, depending on data availability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All accessible from one place (rather than having to manually compile from multiple sources)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In the next several slides, I will cover examples from work groups and teams.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43</a:t>
            </a:fld>
            <a:endParaRPr lang="en-US"/>
          </a:p>
        </p:txBody>
      </p:sp>
    </p:spTree>
    <p:extLst>
      <p:ext uri="{BB962C8B-B14F-4D97-AF65-F5344CB8AC3E}">
        <p14:creationId xmlns:p14="http://schemas.microsoft.com/office/powerpoint/2010/main" val="2115045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Customized products for the Salmon Monitoring Team cover early, middle, and late management season reporting from October through June. Including estimates from the Loss &amp; Salvage Predictor and Delta STARS, which Nick Beer will be covering later.</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The Delta Cross Channel operations alert figure visualizes the fish data to support the trigger decision in October and November.</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3A4A7A-F21E-F148-B3EC-F45C494DA31D}" type="slidenum">
              <a:rPr lang="en-US" smtClean="0"/>
              <a:t>44</a:t>
            </a:fld>
            <a:endParaRPr lang="en-US"/>
          </a:p>
        </p:txBody>
      </p:sp>
    </p:spTree>
    <p:extLst>
      <p:ext uri="{BB962C8B-B14F-4D97-AF65-F5344CB8AC3E}">
        <p14:creationId xmlns:p14="http://schemas.microsoft.com/office/powerpoint/2010/main" val="33523087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Customized products for the Smelt Monitoring Team include reporting Enhanced Delta Smelt Monitoring (EDSM) and </a:t>
            </a:r>
            <a:r>
              <a:rPr lang="en-US" sz="1100" kern="100" dirty="0" err="1">
                <a:effectLst/>
                <a:latin typeface="Calibri" panose="020F0502020204030204" pitchFamily="34" charset="0"/>
                <a:ea typeface="Calibri" panose="020F0502020204030204" pitchFamily="34" charset="0"/>
                <a:cs typeface="Calibri" panose="020F0502020204030204" pitchFamily="34" charset="0"/>
              </a:rPr>
              <a:t>Chipps</a:t>
            </a:r>
            <a:r>
              <a:rPr lang="en-US" sz="1100" kern="100" dirty="0">
                <a:effectLst/>
                <a:latin typeface="Calibri" panose="020F0502020204030204" pitchFamily="34" charset="0"/>
                <a:ea typeface="Calibri" panose="020F0502020204030204" pitchFamily="34" charset="0"/>
                <a:cs typeface="Calibri" panose="020F0502020204030204" pitchFamily="34" charset="0"/>
              </a:rPr>
              <a:t> Island Trawls catch updated daily as well as many customized visualizations of hydrologic conditions.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Shown here is part of the EDSM current water year detail table including data source and data quality. Recent meetings and collaborations with USFWS Lodi Office (the primary source of EDSM) improved the quality of data on SacPAS and the timeliness of reporting.</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3A4A7A-F21E-F148-B3EC-F45C494DA31D}" type="slidenum">
              <a:rPr lang="en-US" smtClean="0"/>
              <a:t>45</a:t>
            </a:fld>
            <a:endParaRPr lang="en-US"/>
          </a:p>
        </p:txBody>
      </p:sp>
    </p:spTree>
    <p:extLst>
      <p:ext uri="{BB962C8B-B14F-4D97-AF65-F5344CB8AC3E}">
        <p14:creationId xmlns:p14="http://schemas.microsoft.com/office/powerpoint/2010/main" val="29330991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Products for the Stanislaus Watershed Team include reporting on current river conditions for multiple locations and parameters, and multiple customized visualizations of water temperature for both current and historical conditions.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The moving 60-day window before and after the "current calendar date" figure provides a visual prediction of near-term conditions for water temperature.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46</a:t>
            </a:fld>
            <a:endParaRPr lang="en-US"/>
          </a:p>
        </p:txBody>
      </p:sp>
    </p:spTree>
    <p:extLst>
      <p:ext uri="{BB962C8B-B14F-4D97-AF65-F5344CB8AC3E}">
        <p14:creationId xmlns:p14="http://schemas.microsoft.com/office/powerpoint/2010/main" val="42341537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Lastly, I will cover one real world example of process to product.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The Product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Is this figure which shows daily Caswell RST total juvenile catch and Ripon flow on the bottom and the distribution of catch by size and lifestage on the top with trapping dates indicated by the “+” symbol in between.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The Process started with a Stanislaus Watershed Team meeting with SacPAS to discuss initial team needs and was followed by additional needs and content discussions.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As one result of discussions, the SacPAS Team reached out to the Pacific States Marine Fisheries Commission (PSMFC) Caswell RST data contact. We inquired whether it would be possible to provide data publicly and if there were any publishing requirements or concerns.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The SacPAS Team reached out to </a:t>
            </a:r>
            <a:r>
              <a:rPr lang="en-US" sz="1100" kern="100" dirty="0" err="1">
                <a:effectLst/>
                <a:latin typeface="Calibri" panose="020F0502020204030204" pitchFamily="34" charset="0"/>
                <a:ea typeface="Calibri" panose="020F0502020204030204" pitchFamily="34" charset="0"/>
                <a:cs typeface="Calibri" panose="020F0502020204030204" pitchFamily="34" charset="0"/>
              </a:rPr>
              <a:t>CalFish</a:t>
            </a:r>
            <a:r>
              <a:rPr lang="en-US" sz="1100" kern="100" dirty="0">
                <a:effectLst/>
                <a:latin typeface="Calibri" panose="020F0502020204030204" pitchFamily="34" charset="0"/>
                <a:ea typeface="Calibri" panose="020F0502020204030204" pitchFamily="34" charset="0"/>
                <a:cs typeface="Calibri" panose="020F0502020204030204" pitchFamily="34" charset="0"/>
              </a:rPr>
              <a:t>, where other RST datasets from the region are made publicly available, with a request to coordinate with Caswell RST data contact to establish a data upload process.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Once the dataset was made publicly available, the SacPAS database manager designed table structures for the data; developed procedures for retrieval, processing, and loading into local database; verified with the primary source; and implemented daily updates.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Finally, the SacPAS web computing specialist designed the visualization based on existing figures produced by PSMFC; developed query and visualization code;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and implemented daily updates on the website producing this figure.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This concludes Work Groups &amp; Teams.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Back to you, Jenn.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[CLICK]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47</a:t>
            </a:fld>
            <a:endParaRPr lang="en-US"/>
          </a:p>
        </p:txBody>
      </p:sp>
    </p:spTree>
    <p:extLst>
      <p:ext uri="{BB962C8B-B14F-4D97-AF65-F5344CB8AC3E}">
        <p14:creationId xmlns:p14="http://schemas.microsoft.com/office/powerpoint/2010/main" val="3568105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Susannah. </a:t>
            </a:r>
          </a:p>
          <a:p>
            <a:endParaRPr lang="en-US" dirty="0"/>
          </a:p>
          <a:p>
            <a:r>
              <a:rPr lang="en-US" dirty="0"/>
              <a:t>Hopefully, you all have gained increased awareness of some of the </a:t>
            </a:r>
            <a:r>
              <a:rPr lang="en-US" dirty="0" err="1"/>
              <a:t>SacPAS</a:t>
            </a:r>
            <a:r>
              <a:rPr lang="en-US" dirty="0"/>
              <a:t> tools available and in how we approach our work. </a:t>
            </a:r>
          </a:p>
          <a:p>
            <a:endParaRPr lang="en-US" dirty="0"/>
          </a:p>
          <a:p>
            <a:r>
              <a:rPr lang="en-US" dirty="0"/>
              <a:t>[click]</a:t>
            </a:r>
          </a:p>
          <a:p>
            <a:endParaRPr lang="en-US" dirty="0"/>
          </a:p>
          <a:p>
            <a:r>
              <a:rPr lang="en-US" dirty="0"/>
              <a:t>And this helps kickstart some ideas for you in terms of feedback and collaboration later today or into the future. </a:t>
            </a:r>
          </a:p>
          <a:p>
            <a:endParaRPr lang="en-US" dirty="0"/>
          </a:p>
          <a:p>
            <a:r>
              <a:rPr lang="en-US" dirty="0"/>
              <a:t>And now I will pass it on to Nick to cover modeling tools. </a:t>
            </a:r>
          </a:p>
        </p:txBody>
      </p:sp>
      <p:sp>
        <p:nvSpPr>
          <p:cNvPr id="4" name="Slide Number Placeholder 3"/>
          <p:cNvSpPr>
            <a:spLocks noGrp="1"/>
          </p:cNvSpPr>
          <p:nvPr>
            <p:ph type="sldNum" sz="quarter" idx="5"/>
          </p:nvPr>
        </p:nvSpPr>
        <p:spPr/>
        <p:txBody>
          <a:bodyPr/>
          <a:lstStyle/>
          <a:p>
            <a:fld id="{833A4A7A-F21E-F148-B3EC-F45C494DA31D}" type="slidenum">
              <a:rPr lang="en-US" smtClean="0"/>
              <a:t>48</a:t>
            </a:fld>
            <a:endParaRPr lang="en-US"/>
          </a:p>
        </p:txBody>
      </p:sp>
    </p:spTree>
    <p:extLst>
      <p:ext uri="{BB962C8B-B14F-4D97-AF65-F5344CB8AC3E}">
        <p14:creationId xmlns:p14="http://schemas.microsoft.com/office/powerpoint/2010/main" val="16200814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4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p47: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181240" indent="-100689">
              <a:buClr>
                <a:schemeClr val="dk1"/>
              </a:buClr>
              <a:buSzPts val="1200"/>
            </a:pPr>
            <a:r>
              <a:rPr lang="en-US" dirty="0"/>
              <a:t>Thank</a:t>
            </a:r>
            <a:r>
              <a:rPr lang="en-US" baseline="0" dirty="0"/>
              <a:t> you. I will talk about some of the interactive modeling pages we have on the </a:t>
            </a:r>
            <a:r>
              <a:rPr lang="en-US" baseline="0" dirty="0" err="1"/>
              <a:t>SacPAS</a:t>
            </a:r>
            <a:r>
              <a:rPr lang="en-US" baseline="0" dirty="0"/>
              <a:t> website.</a:t>
            </a:r>
            <a:endParaRPr dirty="0"/>
          </a:p>
        </p:txBody>
      </p:sp>
      <p:sp>
        <p:nvSpPr>
          <p:cNvPr id="689" name="Google Shape;689;p47: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49</a:t>
            </a:fld>
            <a:endParaRPr/>
          </a:p>
        </p:txBody>
      </p:sp>
    </p:spTree>
    <p:extLst>
      <p:ext uri="{BB962C8B-B14F-4D97-AF65-F5344CB8AC3E}">
        <p14:creationId xmlns:p14="http://schemas.microsoft.com/office/powerpoint/2010/main" val="607064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CBR website started in the early 1990s and by 1996, we had the DART website. DART standing for Data Access in Real Time. </a:t>
            </a:r>
          </a:p>
          <a:p>
            <a:endParaRPr lang="en-US" dirty="0"/>
          </a:p>
          <a:p>
            <a:r>
              <a:rPr lang="en-US" dirty="0"/>
              <a:t>DART is a secondary data repository with centralized and integrated data from numerous other sources. </a:t>
            </a:r>
          </a:p>
          <a:p>
            <a:endParaRPr lang="en-US" dirty="0"/>
          </a:p>
          <a:p>
            <a:endParaRPr lang="en-US" dirty="0"/>
          </a:p>
          <a:p>
            <a:r>
              <a:rPr lang="en-US" dirty="0"/>
              <a:t>CLICK</a:t>
            </a:r>
          </a:p>
          <a:p>
            <a:r>
              <a:rPr lang="en-US" dirty="0"/>
              <a:t>I’ll describe what DART is through this flow chart diagram going from data acquisition, to preparation, and then to the products and services that DART offers. </a:t>
            </a:r>
          </a:p>
          <a:p>
            <a:endParaRPr lang="en-US" dirty="0"/>
          </a:p>
          <a:p>
            <a:r>
              <a:rPr lang="en-US" dirty="0"/>
              <a:t>CLICK</a:t>
            </a:r>
          </a:p>
          <a:p>
            <a:r>
              <a:rPr lang="en-US" dirty="0"/>
              <a:t>We mirror data from many sources, including federal, tribal, state governmental agencies and other entities, to aggregate and integrate data into a centralized location, accessible to the public in real-time.</a:t>
            </a:r>
          </a:p>
          <a:p>
            <a:endParaRPr lang="en-US" dirty="0"/>
          </a:p>
          <a:p>
            <a:r>
              <a:rPr lang="en-US" dirty="0"/>
              <a:t>CLICK</a:t>
            </a:r>
          </a:p>
          <a:p>
            <a:r>
              <a:rPr lang="en-US" dirty="0"/>
              <a:t>Our database administrator, web specialist, and CBR researchers prepare the data for analysis and online tools. And these are created with as much foresight as possible and in collaboration with data owners and stakeholders. </a:t>
            </a:r>
          </a:p>
          <a:p>
            <a:endParaRPr lang="en-US" dirty="0"/>
          </a:p>
          <a:p>
            <a:r>
              <a:rPr lang="en-US" dirty="0"/>
              <a:t>CLICK</a:t>
            </a:r>
          </a:p>
          <a:p>
            <a:r>
              <a:rPr lang="en-US" dirty="0"/>
              <a:t>The products and services that DART provides are mainly </a:t>
            </a:r>
          </a:p>
          <a:p>
            <a:pPr marL="181240" indent="-181240">
              <a:buFontTx/>
              <a:buChar char="-"/>
            </a:pPr>
            <a:r>
              <a:rPr lang="en-US" dirty="0"/>
              <a:t>archiving and integrating data sets, </a:t>
            </a:r>
          </a:p>
          <a:p>
            <a:pPr marL="181240" indent="-181240">
              <a:buFontTx/>
              <a:buChar char="-"/>
            </a:pPr>
            <a:r>
              <a:rPr lang="en-US" dirty="0"/>
              <a:t>developing query tools for customized data downloads and data visualizations. </a:t>
            </a:r>
          </a:p>
          <a:p>
            <a:pPr marL="181240" indent="-181240">
              <a:buFontTx/>
              <a:buChar char="-"/>
            </a:pPr>
            <a:r>
              <a:rPr lang="en-US" dirty="0"/>
              <a:t>More specialized requests, and </a:t>
            </a:r>
          </a:p>
          <a:p>
            <a:pPr marL="181240" indent="-181240">
              <a:buFontTx/>
              <a:buChar char="-"/>
            </a:pPr>
            <a:r>
              <a:rPr lang="en-US" dirty="0"/>
              <a:t>other online predictions tools. </a:t>
            </a:r>
          </a:p>
          <a:p>
            <a:pPr marL="181240" indent="-181240">
              <a:buFontTx/>
              <a:buChar char="-"/>
            </a:pPr>
            <a:endParaRPr lang="en-US" dirty="0"/>
          </a:p>
          <a:p>
            <a:pPr marL="181240" indent="-181240">
              <a:buFontTx/>
              <a:buChar char="-"/>
            </a:pPr>
            <a:r>
              <a:rPr lang="en-US" dirty="0"/>
              <a:t>As you may have noticed, this is very similar to what </a:t>
            </a:r>
            <a:r>
              <a:rPr lang="en-US" dirty="0" err="1"/>
              <a:t>SacPAS</a:t>
            </a:r>
            <a:r>
              <a:rPr lang="en-US" dirty="0"/>
              <a:t> offers. </a:t>
            </a:r>
          </a:p>
          <a:p>
            <a:pPr marL="181240" indent="-181240">
              <a:buFontTx/>
              <a:buChar char="-"/>
            </a:pPr>
            <a:endParaRPr lang="en-US" dirty="0"/>
          </a:p>
          <a:p>
            <a:pPr marL="181240" indent="-181240">
              <a:buFontTx/>
              <a:buChar char="-"/>
            </a:pPr>
            <a:r>
              <a:rPr lang="en-US" dirty="0"/>
              <a:t>Over the decades, we have developed many different tools, as well, we continue to update and evolve.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87A193-7144-F549-BFBC-05F781429EEA}" type="slidenum">
              <a:rPr lang="en-US" smtClean="0"/>
              <a:t>5</a:t>
            </a:fld>
            <a:endParaRPr lang="en-US"/>
          </a:p>
        </p:txBody>
      </p:sp>
    </p:spTree>
    <p:extLst>
      <p:ext uri="{BB962C8B-B14F-4D97-AF65-F5344CB8AC3E}">
        <p14:creationId xmlns:p14="http://schemas.microsoft.com/office/powerpoint/2010/main" val="21894163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4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48: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defTabSz="966612">
              <a:buClr>
                <a:schemeClr val="dk1"/>
              </a:buClr>
              <a:buSzPts val="1200"/>
              <a:defRPr/>
            </a:pPr>
            <a:r>
              <a:rPr lang="en-US" dirty="0"/>
              <a:t>What all of</a:t>
            </a:r>
            <a:r>
              <a:rPr lang="en-US" baseline="0" dirty="0"/>
              <a:t> our</a:t>
            </a:r>
            <a:r>
              <a:rPr lang="en-US" dirty="0"/>
              <a:t> model</a:t>
            </a:r>
            <a:r>
              <a:rPr lang="en-US" baseline="0" dirty="0"/>
              <a:t> pages</a:t>
            </a:r>
            <a:r>
              <a:rPr lang="en-US" dirty="0"/>
              <a:t> have in common is that </a:t>
            </a:r>
            <a:r>
              <a:rPr lang="en-US" baseline="0" dirty="0"/>
              <a:t>mathematical formulations of ecological processes </a:t>
            </a:r>
            <a:r>
              <a:rPr lang="en-US" dirty="0"/>
              <a:t>are brought to life</a:t>
            </a:r>
            <a:r>
              <a:rPr lang="en-US" baseline="0" dirty="0"/>
              <a:t>. The word ‘model’, in this context, refers to a process that is simulated, and typically there is no closed-form for generating results. These models rely on mathematical formulations (such as those cited here to Anderson, Martin, Tillotson, Perry and Hance) which are the machinery that turn inputs into outputs, and more precisely: data into results. click</a:t>
            </a:r>
            <a:endParaRPr lang="en-US" dirty="0"/>
          </a:p>
          <a:p>
            <a:pPr>
              <a:buClr>
                <a:schemeClr val="dk1"/>
              </a:buClr>
              <a:buSzPts val="1200"/>
            </a:pPr>
            <a:endParaRPr lang="en-US" dirty="0"/>
          </a:p>
        </p:txBody>
      </p:sp>
      <p:sp>
        <p:nvSpPr>
          <p:cNvPr id="699" name="Google Shape;699;p48: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50</a:t>
            </a:fld>
            <a:endParaRPr/>
          </a:p>
        </p:txBody>
      </p:sp>
    </p:spTree>
    <p:extLst>
      <p:ext uri="{BB962C8B-B14F-4D97-AF65-F5344CB8AC3E}">
        <p14:creationId xmlns:p14="http://schemas.microsoft.com/office/powerpoint/2010/main" val="22627729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4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48: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defTabSz="966612">
              <a:buClr>
                <a:schemeClr val="dk1"/>
              </a:buClr>
              <a:buSzPts val="1200"/>
              <a:defRPr/>
            </a:pPr>
            <a:r>
              <a:rPr lang="en-US" baseline="0" dirty="0"/>
              <a:t>Related to model webpages are various ‘Exploratory Tool’ pages. These are interactive tools that reveal mathematical formulations. In a word: you can see how an equation works.  ALL of the bulleted items, in both columns, are </a:t>
            </a:r>
            <a:r>
              <a:rPr lang="en-US" baseline="0" dirty="0" err="1"/>
              <a:t>SacPAS</a:t>
            </a:r>
            <a:r>
              <a:rPr lang="en-US" baseline="0" dirty="0"/>
              <a:t> web pages.</a:t>
            </a:r>
            <a:endParaRPr lang="en-US" dirty="0"/>
          </a:p>
          <a:p>
            <a:pPr>
              <a:buClr>
                <a:schemeClr val="dk1"/>
              </a:buClr>
              <a:buSzPts val="1200"/>
            </a:pPr>
            <a:endParaRPr lang="en-US" dirty="0"/>
          </a:p>
        </p:txBody>
      </p:sp>
      <p:sp>
        <p:nvSpPr>
          <p:cNvPr id="699" name="Google Shape;699;p48: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defTabSz="966612">
              <a:buClr>
                <a:srgbClr val="000000"/>
              </a:buClr>
              <a:defRPr/>
            </a:pPr>
            <a:fld id="{00000000-1234-1234-1234-123412341234}" type="slidenum">
              <a:rPr lang="en-US" sz="1500" kern="0">
                <a:solidFill>
                  <a:srgbClr val="000000"/>
                </a:solidFill>
                <a:latin typeface="Arial"/>
                <a:cs typeface="Arial"/>
                <a:sym typeface="Arial"/>
              </a:rPr>
              <a:pPr defTabSz="966612">
                <a:buClr>
                  <a:srgbClr val="000000"/>
                </a:buClr>
                <a:defRPr/>
              </a:pPr>
              <a:t>51</a:t>
            </a:fld>
            <a:endParaRPr sz="1500" kern="0">
              <a:solidFill>
                <a:srgbClr val="000000"/>
              </a:solidFill>
              <a:latin typeface="Arial"/>
              <a:cs typeface="Arial"/>
              <a:sym typeface="Arial"/>
            </a:endParaRPr>
          </a:p>
        </p:txBody>
      </p:sp>
    </p:spTree>
    <p:extLst>
      <p:ext uri="{BB962C8B-B14F-4D97-AF65-F5344CB8AC3E}">
        <p14:creationId xmlns:p14="http://schemas.microsoft.com/office/powerpoint/2010/main" val="19968678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4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p49: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dirty="0"/>
              <a:t>Chinook salmon in the</a:t>
            </a:r>
            <a:r>
              <a:rPr lang="en-US" baseline="0" dirty="0"/>
              <a:t> Sacramento River are the focus of several models. </a:t>
            </a:r>
          </a:p>
          <a:p>
            <a:r>
              <a:rPr lang="en-US" baseline="0" dirty="0"/>
              <a:t>In the green box </a:t>
            </a:r>
            <a:r>
              <a:rPr lang="en-US" dirty="0"/>
              <a:t>is an illustration of how</a:t>
            </a:r>
            <a:r>
              <a:rPr lang="en-US" baseline="0" dirty="0"/>
              <a:t> five distinct models (at the top in the blue boxes) differ in scope pertinent to Sacramento River Chinook. The Fish Model functions as an umbrella to encompass both the Egg-to-Fry Model and the Migration Model, which can be run independently or linked together.</a:t>
            </a:r>
            <a:endParaRPr lang="en-US" dirty="0"/>
          </a:p>
        </p:txBody>
      </p:sp>
      <p:sp>
        <p:nvSpPr>
          <p:cNvPr id="709" name="Google Shape;709;p49: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52</a:t>
            </a:fld>
            <a:endParaRPr/>
          </a:p>
        </p:txBody>
      </p:sp>
    </p:spTree>
    <p:extLst>
      <p:ext uri="{BB962C8B-B14F-4D97-AF65-F5344CB8AC3E}">
        <p14:creationId xmlns:p14="http://schemas.microsoft.com/office/powerpoint/2010/main" val="28362682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5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50: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dirty="0"/>
              <a:t>I am going to briefly introduce three of these pages: the</a:t>
            </a:r>
            <a:r>
              <a:rPr lang="en-US" baseline="0" dirty="0"/>
              <a:t> Egg-to-Fry Model, the Loss and Salvage model and the STARS model. </a:t>
            </a:r>
            <a:endParaRPr lang="en-US" dirty="0"/>
          </a:p>
        </p:txBody>
      </p:sp>
      <p:sp>
        <p:nvSpPr>
          <p:cNvPr id="735" name="Google Shape;735;p50: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53</a:t>
            </a:fld>
            <a:endParaRPr/>
          </a:p>
        </p:txBody>
      </p:sp>
    </p:spTree>
    <p:extLst>
      <p:ext uri="{BB962C8B-B14F-4D97-AF65-F5344CB8AC3E}">
        <p14:creationId xmlns:p14="http://schemas.microsoft.com/office/powerpoint/2010/main" val="440059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5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p51: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dirty="0"/>
              <a:t>These three models have varying ability to</a:t>
            </a:r>
            <a:r>
              <a:rPr lang="en-US" baseline="0" dirty="0"/>
              <a:t> use environmental forecasts and user-provided scenarios. </a:t>
            </a:r>
          </a:p>
          <a:p>
            <a:r>
              <a:rPr lang="en-US" baseline="0" dirty="0"/>
              <a:t>The Egg-to-Fry model’s forecasting timeframe varies depending on the time of year. NOAA’s </a:t>
            </a:r>
            <a:r>
              <a:rPr lang="en-US" baseline="0" dirty="0" err="1"/>
              <a:t>CVTemp</a:t>
            </a:r>
            <a:r>
              <a:rPr lang="en-US" baseline="0" dirty="0"/>
              <a:t> forecasts extend only to the end of November, but during summer, will project all the way through the Winter Chinook egg development period. </a:t>
            </a:r>
          </a:p>
          <a:p>
            <a:r>
              <a:rPr lang="en-US" baseline="0" dirty="0"/>
              <a:t>The Loss and Salvage model works on a weekly time step which you can adjust to create a scenario, but only for the very latest environmental conditions. </a:t>
            </a:r>
          </a:p>
          <a:p>
            <a:r>
              <a:rPr lang="en-US" baseline="0" dirty="0"/>
              <a:t>And the STARS model uses environmental forecasts up to 5 days in the future, including the data from CA NV River Forecast Center.</a:t>
            </a:r>
          </a:p>
          <a:p>
            <a:endParaRPr lang="en-US" baseline="0" dirty="0"/>
          </a:p>
          <a:p>
            <a:r>
              <a:rPr lang="en-US" baseline="0" dirty="0"/>
              <a:t>Think of a model as a kitchen recipe and the scenario is your modified ingredient list. </a:t>
            </a:r>
          </a:p>
        </p:txBody>
      </p:sp>
      <p:sp>
        <p:nvSpPr>
          <p:cNvPr id="764" name="Google Shape;764;p51: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54</a:t>
            </a:fld>
            <a:endParaRPr/>
          </a:p>
        </p:txBody>
      </p:sp>
    </p:spTree>
    <p:extLst>
      <p:ext uri="{BB962C8B-B14F-4D97-AF65-F5344CB8AC3E}">
        <p14:creationId xmlns:p14="http://schemas.microsoft.com/office/powerpoint/2010/main" val="85501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5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p52: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dirty="0"/>
              <a:t>The Egg-to-Fry model is the most complex, yet versatile of the models we have. It can show retrospective</a:t>
            </a:r>
            <a:r>
              <a:rPr lang="en-US" baseline="0" dirty="0"/>
              <a:t> results, make forecasts and handle scenarios with user-provided inputs. This opening page has schematic and overview information that are replaced by results after the model is run. In the next slides we will look more closely at parts of the page.</a:t>
            </a:r>
          </a:p>
          <a:p>
            <a:endParaRPr lang="en-US" baseline="0" dirty="0"/>
          </a:p>
          <a:p>
            <a:r>
              <a:rPr lang="en-US" baseline="0" dirty="0"/>
              <a:t>I must thank the many researchers, data collectors and contributors who have offered ecological insight, comments, suggestions, and corrections. This would not have been possible without you. Again, your contributions are invaluable.</a:t>
            </a:r>
            <a:endParaRPr lang="en-US" dirty="0"/>
          </a:p>
        </p:txBody>
      </p:sp>
      <p:sp>
        <p:nvSpPr>
          <p:cNvPr id="772" name="Google Shape;772;p52: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defTabSz="966612">
              <a:buClr>
                <a:srgbClr val="000000"/>
              </a:buClr>
              <a:defRPr/>
            </a:pPr>
            <a:fld id="{00000000-1234-1234-1234-123412341234}" type="slidenum">
              <a:rPr lang="en-US" sz="1500" kern="0">
                <a:solidFill>
                  <a:srgbClr val="000000"/>
                </a:solidFill>
                <a:latin typeface="Arial"/>
                <a:cs typeface="Arial"/>
                <a:sym typeface="Arial"/>
              </a:rPr>
              <a:pPr defTabSz="966612">
                <a:buClr>
                  <a:srgbClr val="000000"/>
                </a:buClr>
                <a:defRPr/>
              </a:pPr>
              <a:t>55</a:t>
            </a:fld>
            <a:endParaRPr sz="1500" kern="0">
              <a:solidFill>
                <a:srgbClr val="000000"/>
              </a:solidFill>
              <a:latin typeface="Arial"/>
              <a:cs typeface="Arial"/>
              <a:sym typeface="Arial"/>
            </a:endParaRPr>
          </a:p>
        </p:txBody>
      </p:sp>
    </p:spTree>
    <p:extLst>
      <p:ext uri="{BB962C8B-B14F-4D97-AF65-F5344CB8AC3E}">
        <p14:creationId xmlns:p14="http://schemas.microsoft.com/office/powerpoint/2010/main" val="6846460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5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59: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dirty="0"/>
              <a:t>Interface of the online tool</a:t>
            </a:r>
          </a:p>
          <a:p>
            <a:r>
              <a:rPr lang="en-US" dirty="0"/>
              <a:t>   [click]</a:t>
            </a:r>
          </a:p>
          <a:p>
            <a:r>
              <a:rPr lang="en-US" dirty="0"/>
              <a:t>Data inputs &amp; survival model specifications </a:t>
            </a:r>
          </a:p>
          <a:p>
            <a:r>
              <a:rPr lang="en-US" dirty="0"/>
              <a:t>   [click]</a:t>
            </a:r>
          </a:p>
          <a:p>
            <a:r>
              <a:rPr lang="en-US" dirty="0"/>
              <a:t>The Egg to Fry</a:t>
            </a:r>
            <a:r>
              <a:rPr lang="en-US" baseline="0" dirty="0"/>
              <a:t> model is run by pressing “RUN EGG Model” which then launches the simulation, presents graphics and offers results.  </a:t>
            </a:r>
          </a:p>
          <a:p>
            <a:r>
              <a:rPr lang="en-US" baseline="0" dirty="0"/>
              <a:t>   [click]</a:t>
            </a:r>
          </a:p>
          <a:p>
            <a:r>
              <a:rPr lang="en-US" baseline="0" dirty="0"/>
              <a:t>No further manipulation is necessary. </a:t>
            </a:r>
          </a:p>
          <a:p>
            <a:endParaRPr lang="en-US" baseline="0" dirty="0"/>
          </a:p>
          <a:p>
            <a:r>
              <a:rPr lang="en-US" baseline="0" dirty="0"/>
              <a:t>However, the page is a mixture of data-input controls; mathematical model formulations; graphical controls; output downloads; visualizations; and links to further information. </a:t>
            </a:r>
          </a:p>
          <a:p>
            <a:r>
              <a:rPr lang="en-US" baseline="0" dirty="0"/>
              <a:t>   [click]</a:t>
            </a:r>
          </a:p>
          <a:p>
            <a:r>
              <a:rPr lang="en-US" baseline="0" dirty="0"/>
              <a:t>We will look closer at some of them and how they affect results.</a:t>
            </a:r>
            <a:endParaRPr dirty="0"/>
          </a:p>
        </p:txBody>
      </p:sp>
      <p:sp>
        <p:nvSpPr>
          <p:cNvPr id="862" name="Google Shape;862;p59: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56</a:t>
            </a:fld>
            <a:endParaRPr/>
          </a:p>
        </p:txBody>
      </p:sp>
    </p:spTree>
    <p:extLst>
      <p:ext uri="{BB962C8B-B14F-4D97-AF65-F5344CB8AC3E}">
        <p14:creationId xmlns:p14="http://schemas.microsoft.com/office/powerpoint/2010/main" val="22264824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5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p52: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dirty="0"/>
              <a:t>When you use the Egg-to-Fry Model you have control over several of the</a:t>
            </a:r>
            <a:r>
              <a:rPr lang="en-US" baseline="0" dirty="0"/>
              <a:t> inputs and controls. Here, specifically are the input areas for:</a:t>
            </a:r>
          </a:p>
          <a:p>
            <a:r>
              <a:rPr lang="en-US" baseline="0" dirty="0"/>
              <a:t>[click] temperature and </a:t>
            </a:r>
          </a:p>
          <a:p>
            <a:r>
              <a:rPr lang="en-US" baseline="0" dirty="0"/>
              <a:t>[click] redd distribution. </a:t>
            </a:r>
          </a:p>
          <a:p>
            <a:r>
              <a:rPr lang="en-US" baseline="0" dirty="0"/>
              <a:t>Each of which has three possible flavors: historical, forecast, or scenario.</a:t>
            </a:r>
            <a:endParaRPr lang="en-US" dirty="0"/>
          </a:p>
        </p:txBody>
      </p:sp>
      <p:sp>
        <p:nvSpPr>
          <p:cNvPr id="772" name="Google Shape;772;p52: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57</a:t>
            </a:fld>
            <a:endParaRPr/>
          </a:p>
        </p:txBody>
      </p:sp>
    </p:spTree>
    <p:extLst>
      <p:ext uri="{BB962C8B-B14F-4D97-AF65-F5344CB8AC3E}">
        <p14:creationId xmlns:p14="http://schemas.microsoft.com/office/powerpoint/2010/main" val="13743813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5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p53: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dirty="0"/>
              <a:t>In this part of the page you have access to the details</a:t>
            </a:r>
            <a:r>
              <a:rPr lang="en-US" baseline="0" dirty="0"/>
              <a:t> of how mortality will be computed. This is one of the places where you can control the mathematical formulation based on your assumptions. You can choose among formulations and control the parameters if desired. The defaults are parameters from published sources. There is an analogous section on the page for specifying the development rate model.</a:t>
            </a:r>
            <a:endParaRPr lang="en-US" sz="1300" dirty="0">
              <a:solidFill>
                <a:schemeClr val="dk1"/>
              </a:solidFill>
              <a:latin typeface="Calibri"/>
              <a:ea typeface="Calibri"/>
              <a:cs typeface="Calibri"/>
              <a:sym typeface="Calibri"/>
            </a:endParaRPr>
          </a:p>
        </p:txBody>
      </p:sp>
      <p:sp>
        <p:nvSpPr>
          <p:cNvPr id="790" name="Google Shape;790;p53: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58</a:t>
            </a:fld>
            <a:endParaRPr/>
          </a:p>
        </p:txBody>
      </p:sp>
    </p:spTree>
    <p:extLst>
      <p:ext uri="{BB962C8B-B14F-4D97-AF65-F5344CB8AC3E}">
        <p14:creationId xmlns:p14="http://schemas.microsoft.com/office/powerpoint/2010/main" val="20764817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5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54: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dirty="0"/>
              <a:t>Elsewhere on the model page are additional controls such as these for page display (with the yellow tint) and dewatering mortality in the grey</a:t>
            </a:r>
            <a:r>
              <a:rPr lang="en-US" baseline="0" dirty="0"/>
              <a:t> </a:t>
            </a:r>
            <a:r>
              <a:rPr lang="en-US" dirty="0"/>
              <a:t>area which has controls like other inputs on the page. You can not control the dewatering mortality rates, these are look-up tables based on the 2006 USFW study on dewatering and stranding.</a:t>
            </a:r>
          </a:p>
          <a:p>
            <a:endParaRPr lang="en-US" dirty="0"/>
          </a:p>
        </p:txBody>
      </p:sp>
      <p:sp>
        <p:nvSpPr>
          <p:cNvPr id="813" name="Google Shape;813;p54: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59</a:t>
            </a:fld>
            <a:endParaRPr/>
          </a:p>
        </p:txBody>
      </p:sp>
    </p:spTree>
    <p:extLst>
      <p:ext uri="{BB962C8B-B14F-4D97-AF65-F5344CB8AC3E}">
        <p14:creationId xmlns:p14="http://schemas.microsoft.com/office/powerpoint/2010/main" val="624635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all of the tools developed over the decades, </a:t>
            </a:r>
          </a:p>
          <a:p>
            <a:endParaRPr lang="en-US" dirty="0"/>
          </a:p>
          <a:p>
            <a:r>
              <a:rPr lang="en-US" dirty="0"/>
              <a:t>… we needed to do some gardening and pruning to help provide accessibility to our users. Last July we updated our CBR website. </a:t>
            </a:r>
          </a:p>
        </p:txBody>
      </p:sp>
      <p:sp>
        <p:nvSpPr>
          <p:cNvPr id="4" name="Slide Number Placeholder 3"/>
          <p:cNvSpPr>
            <a:spLocks noGrp="1"/>
          </p:cNvSpPr>
          <p:nvPr>
            <p:ph type="sldNum" sz="quarter" idx="5"/>
          </p:nvPr>
        </p:nvSpPr>
        <p:spPr/>
        <p:txBody>
          <a:bodyPr/>
          <a:lstStyle/>
          <a:p>
            <a:fld id="{FA87A193-7144-F549-BFBC-05F781429EEA}" type="slidenum">
              <a:rPr lang="en-US" smtClean="0"/>
              <a:t>6</a:t>
            </a:fld>
            <a:endParaRPr lang="en-US"/>
          </a:p>
        </p:txBody>
      </p:sp>
    </p:spTree>
    <p:extLst>
      <p:ext uri="{BB962C8B-B14F-4D97-AF65-F5344CB8AC3E}">
        <p14:creationId xmlns:p14="http://schemas.microsoft.com/office/powerpoint/2010/main" val="17383444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5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56: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dirty="0"/>
              <a:t>After the ‘RUN’ button is pushed, the simulation begins.</a:t>
            </a:r>
            <a:r>
              <a:rPr lang="en-US" baseline="0" dirty="0"/>
              <a:t> When the page refreshes, results including these </a:t>
            </a:r>
            <a:r>
              <a:rPr lang="en-US" dirty="0"/>
              <a:t>plots are created. The heatmap on the left shows the thermal of regime of the river and</a:t>
            </a:r>
            <a:r>
              <a:rPr lang="en-US" baseline="0" dirty="0"/>
              <a:t> the </a:t>
            </a:r>
            <a:r>
              <a:rPr lang="en-US" dirty="0"/>
              <a:t>modeled presence of Chinook </a:t>
            </a:r>
            <a:r>
              <a:rPr lang="en-US" dirty="0" err="1"/>
              <a:t>redds</a:t>
            </a:r>
            <a:r>
              <a:rPr lang="en-US" dirty="0"/>
              <a:t> and their status at hatching. If any </a:t>
            </a:r>
            <a:r>
              <a:rPr lang="en-US" i="0" dirty="0" err="1"/>
              <a:t>redds</a:t>
            </a:r>
            <a:r>
              <a:rPr lang="en-US" dirty="0"/>
              <a:t> were exposed above the critical</a:t>
            </a:r>
            <a:r>
              <a:rPr lang="en-US" baseline="0" dirty="0"/>
              <a:t> temperature, they would be colored </a:t>
            </a:r>
            <a:r>
              <a:rPr lang="en-US" i="0" baseline="0" dirty="0"/>
              <a:t>red</a:t>
            </a:r>
            <a:r>
              <a:rPr lang="en-US" baseline="0" dirty="0"/>
              <a:t>. 2023 has been a wet year with abundant cold water and these </a:t>
            </a:r>
            <a:r>
              <a:rPr lang="en-US" baseline="0" dirty="0" err="1"/>
              <a:t>redds</a:t>
            </a:r>
            <a:r>
              <a:rPr lang="en-US" baseline="0" dirty="0"/>
              <a:t>, shown at hatching, were not exposed above the critical temperature. </a:t>
            </a:r>
          </a:p>
          <a:p>
            <a:endParaRPr lang="en-US" baseline="0" dirty="0"/>
          </a:p>
          <a:p>
            <a:r>
              <a:rPr lang="en-US" baseline="0" dirty="0"/>
              <a:t>On the right are timeseries of data and model results. This combines redd-status, temperature, and flow. Redd status during incubation is shown with the colored histograms. (click)</a:t>
            </a:r>
            <a:endParaRPr lang="en-US" dirty="0"/>
          </a:p>
        </p:txBody>
      </p:sp>
      <p:sp>
        <p:nvSpPr>
          <p:cNvPr id="835" name="Google Shape;835;p56: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5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56: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baseline="0" dirty="0"/>
              <a:t>The dark blue line is KWK gage temperature, which is below the selected critical value of 53.3F, shown as a dotted horizontal line. TDM, or temperature dependent mortality, was computed to be 0 this year.   As you likely know this is not always the case. </a:t>
            </a:r>
            <a:endParaRPr lang="en-US" dirty="0"/>
          </a:p>
        </p:txBody>
      </p:sp>
      <p:sp>
        <p:nvSpPr>
          <p:cNvPr id="835" name="Google Shape;835;p56: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61</a:t>
            </a:fld>
            <a:endParaRPr/>
          </a:p>
        </p:txBody>
      </p:sp>
    </p:spTree>
    <p:extLst>
      <p:ext uri="{BB962C8B-B14F-4D97-AF65-F5344CB8AC3E}">
        <p14:creationId xmlns:p14="http://schemas.microsoft.com/office/powerpoint/2010/main" val="35227585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5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p55: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dirty="0"/>
              <a:t>By contrast, results for 2021 tell a different story. TDM was computed to be 74%-76%.</a:t>
            </a:r>
            <a:r>
              <a:rPr lang="en-US" baseline="0" dirty="0"/>
              <a:t> I give you a range because the Anderson and Martin formulations generate alternative results with alternative assumptions. </a:t>
            </a:r>
            <a:r>
              <a:rPr lang="en-US" dirty="0"/>
              <a:t>By the time of hatching, shown here, every cohort of </a:t>
            </a:r>
            <a:r>
              <a:rPr lang="en-US" dirty="0" err="1"/>
              <a:t>redds</a:t>
            </a:r>
            <a:r>
              <a:rPr lang="en-US" dirty="0"/>
              <a:t> (but one!) had been exposed above the critical temperature. In the </a:t>
            </a:r>
            <a:r>
              <a:rPr lang="en-US" dirty="0" err="1"/>
              <a:t>timseries</a:t>
            </a:r>
            <a:r>
              <a:rPr lang="en-US" dirty="0"/>
              <a:t> plot on the right, note how the KWK gage profile is well above the critical temperature threshold for most of the incubation period.</a:t>
            </a:r>
            <a:r>
              <a:rPr lang="en-US" baseline="0" dirty="0"/>
              <a:t> </a:t>
            </a:r>
            <a:r>
              <a:rPr lang="en-US" dirty="0"/>
              <a:t>The model parameters and assumptions are the same as for the previous 2023</a:t>
            </a:r>
            <a:r>
              <a:rPr lang="en-US" baseline="0" dirty="0"/>
              <a:t> results, </a:t>
            </a:r>
            <a:r>
              <a:rPr lang="en-US" dirty="0"/>
              <a:t>so the thermal</a:t>
            </a:r>
            <a:r>
              <a:rPr lang="en-US" baseline="0" dirty="0"/>
              <a:t> data is driving the differences. For any run, ALL of the data you see are accessible for downloading. These data are also, of course, accessible from the </a:t>
            </a:r>
            <a:r>
              <a:rPr lang="en-US" baseline="0" dirty="0" err="1"/>
              <a:t>SacPAS</a:t>
            </a:r>
            <a:r>
              <a:rPr lang="en-US" baseline="0" dirty="0"/>
              <a:t> query tools pages that Susannah has introduced.</a:t>
            </a:r>
          </a:p>
        </p:txBody>
      </p:sp>
      <p:sp>
        <p:nvSpPr>
          <p:cNvPr id="844" name="Google Shape;844;p55: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62</a:t>
            </a:fld>
            <a:endParaRPr/>
          </a:p>
        </p:txBody>
      </p:sp>
    </p:spTree>
    <p:extLst>
      <p:ext uri="{BB962C8B-B14F-4D97-AF65-F5344CB8AC3E}">
        <p14:creationId xmlns:p14="http://schemas.microsoft.com/office/powerpoint/2010/main" val="37453408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5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59: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dirty="0"/>
              <a:t>I have one last comment about this</a:t>
            </a:r>
            <a:r>
              <a:rPr lang="en-US" baseline="0" dirty="0"/>
              <a:t> model page: The results can be generated without the User Interface. To get you started thinking about how to use this, note that you can generate query strings, just as with your data queries. Click the little box before pressing “RUN EGG model”, and they are generated instead of the simulation. There are some scripting options that can automate your processes, and certain types of input files can be bulk-loaded if necessary. Please ask us for assistance if you are interested.</a:t>
            </a:r>
          </a:p>
          <a:p>
            <a:endParaRPr lang="en-US" baseline="0" dirty="0"/>
          </a:p>
          <a:p>
            <a:r>
              <a:rPr lang="en-US" baseline="0" dirty="0"/>
              <a:t>Can also send results to Migration Model.</a:t>
            </a:r>
          </a:p>
          <a:p>
            <a:endParaRPr lang="en-US" baseline="0" dirty="0"/>
          </a:p>
          <a:p>
            <a:r>
              <a:rPr lang="en-US" baseline="0" dirty="0"/>
              <a:t>Now let’s move on to Loss and Salvage.</a:t>
            </a:r>
            <a:endParaRPr lang="en-US" dirty="0"/>
          </a:p>
        </p:txBody>
      </p:sp>
      <p:sp>
        <p:nvSpPr>
          <p:cNvPr id="862" name="Google Shape;862;p59: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defTabSz="966612">
              <a:buClr>
                <a:srgbClr val="000000"/>
              </a:buClr>
              <a:defRPr/>
            </a:pPr>
            <a:fld id="{00000000-1234-1234-1234-123412341234}" type="slidenum">
              <a:rPr lang="en-US" sz="1500" kern="0">
                <a:solidFill>
                  <a:srgbClr val="000000"/>
                </a:solidFill>
                <a:latin typeface="Arial"/>
                <a:cs typeface="Arial"/>
                <a:sym typeface="Arial"/>
              </a:rPr>
              <a:pPr defTabSz="966612">
                <a:buClr>
                  <a:srgbClr val="000000"/>
                </a:buClr>
                <a:defRPr/>
              </a:pPr>
              <a:t>63</a:t>
            </a:fld>
            <a:endParaRPr sz="1500" kern="0">
              <a:solidFill>
                <a:srgbClr val="000000"/>
              </a:solidFill>
              <a:latin typeface="Arial"/>
              <a:cs typeface="Arial"/>
              <a:sym typeface="Arial"/>
            </a:endParaRPr>
          </a:p>
        </p:txBody>
      </p:sp>
    </p:spTree>
    <p:extLst>
      <p:ext uri="{BB962C8B-B14F-4D97-AF65-F5344CB8AC3E}">
        <p14:creationId xmlns:p14="http://schemas.microsoft.com/office/powerpoint/2010/main" val="150262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6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p60: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defTabSz="966612">
              <a:defRPr/>
            </a:pPr>
            <a:r>
              <a:rPr lang="en-US" dirty="0"/>
              <a:t>The </a:t>
            </a:r>
            <a:r>
              <a:rPr lang="en-US" baseline="0" dirty="0"/>
              <a:t>Loss and Salvage predictor is based on the work by Tillotson et al. 2022. This is not a replacement for the Salvage and Loss summary page which has many details, but it does provide a visualization and ability to see the data in context of the entire year. </a:t>
            </a:r>
            <a:endParaRPr lang="en-US" dirty="0"/>
          </a:p>
          <a:p>
            <a:endParaRPr dirty="0"/>
          </a:p>
        </p:txBody>
      </p:sp>
      <p:sp>
        <p:nvSpPr>
          <p:cNvPr id="889" name="Google Shape;889;p60: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64</a:t>
            </a:fld>
            <a:endParaRPr/>
          </a:p>
        </p:txBody>
      </p:sp>
    </p:spTree>
    <p:extLst>
      <p:ext uri="{BB962C8B-B14F-4D97-AF65-F5344CB8AC3E}">
        <p14:creationId xmlns:p14="http://schemas.microsoft.com/office/powerpoint/2010/main" val="27881024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6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61: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dirty="0"/>
              <a:t>These are the controls that launch the model. Unlike</a:t>
            </a:r>
            <a:r>
              <a:rPr lang="en-US" baseline="0" dirty="0"/>
              <a:t> the Fish Model, t</a:t>
            </a:r>
            <a:r>
              <a:rPr lang="en-US" dirty="0"/>
              <a:t>here is</a:t>
            </a:r>
            <a:r>
              <a:rPr lang="en-US" baseline="0" dirty="0"/>
              <a:t> </a:t>
            </a:r>
            <a:r>
              <a:rPr lang="en-US" i="1" baseline="0" dirty="0"/>
              <a:t>no access </a:t>
            </a:r>
            <a:r>
              <a:rPr lang="en-US" baseline="0" dirty="0"/>
              <a:t>to formulations, except a choice between calibrations. However, a scenario forecast method is built-in for you to project environmental data for the next week. Press the RUN button and get the forecast or hindcast. When the page returns it looks like this: (click)</a:t>
            </a:r>
            <a:endParaRPr lang="en-US" dirty="0"/>
          </a:p>
        </p:txBody>
      </p:sp>
      <p:sp>
        <p:nvSpPr>
          <p:cNvPr id="900" name="Google Shape;900;p61: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65</a:t>
            </a:fld>
            <a:endParaRPr/>
          </a:p>
        </p:txBody>
      </p:sp>
    </p:spTree>
    <p:extLst>
      <p:ext uri="{BB962C8B-B14F-4D97-AF65-F5344CB8AC3E}">
        <p14:creationId xmlns:p14="http://schemas.microsoft.com/office/powerpoint/2010/main" val="4425131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62: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en-US" dirty="0"/>
              <a:t>This run was made March 24, 2023 </a:t>
            </a:r>
            <a:r>
              <a:rPr lang="en-US" baseline="0" dirty="0"/>
              <a:t>near the middle of the steelhead and winter-run juvenile migration. </a:t>
            </a:r>
          </a:p>
          <a:p>
            <a:r>
              <a:rPr lang="en-US" baseline="0" dirty="0"/>
              <a:t>Results are in tables and plots. The environmental inputs are displayed with sliders which are set to the most recent weekly averages, and you can accept these for the subsequent week or make your own forecast to see how sensitive are the results to the inputs. This is the available scenario method with this model. What you cannot alter are the fish data, and… spoiler alert: the current week’s loss is the principle predictor for the following week, because it is an index of the overall run distribution.</a:t>
            </a:r>
          </a:p>
          <a:p>
            <a:endParaRPr lang="en-US" baseline="0" dirty="0"/>
          </a:p>
          <a:p>
            <a:r>
              <a:rPr lang="en-US" baseline="0" dirty="0"/>
              <a:t>(click)</a:t>
            </a:r>
          </a:p>
          <a:p>
            <a:r>
              <a:rPr lang="en-US" baseline="0" dirty="0"/>
              <a:t>In this example, the Sacramento River flow was maximized to create a scenario. Its value changes to dark green. </a:t>
            </a:r>
          </a:p>
          <a:p>
            <a:endParaRPr lang="en-US" baseline="0" dirty="0"/>
          </a:p>
          <a:p>
            <a:r>
              <a:rPr lang="en-US" baseline="0" dirty="0"/>
              <a:t>Finally, I would like to present the STARS model.</a:t>
            </a:r>
            <a:endParaRPr lang="en-US" dirty="0"/>
          </a:p>
        </p:txBody>
      </p:sp>
      <p:sp>
        <p:nvSpPr>
          <p:cNvPr id="914" name="Google Shape;914;p6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7302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6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4" name="Google Shape;934;p63: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dirty="0"/>
              <a:t>STARS is</a:t>
            </a:r>
            <a:r>
              <a:rPr lang="en-US" baseline="0" dirty="0"/>
              <a:t> </a:t>
            </a:r>
            <a:r>
              <a:rPr lang="en-US" dirty="0"/>
              <a:t>an acronym for Survival, Travel and Routing Simulation. It was</a:t>
            </a:r>
            <a:r>
              <a:rPr lang="en-US" baseline="0" dirty="0"/>
              <a:t> developed by USGS and is hosted by NOAA. </a:t>
            </a:r>
            <a:r>
              <a:rPr lang="en-US" baseline="0" dirty="0" err="1"/>
              <a:t>SacPAS</a:t>
            </a:r>
            <a:r>
              <a:rPr lang="en-US" baseline="0" dirty="0"/>
              <a:t> has a rendering of the model that extends the functionality with daily updates of temperature and flow forecasts for five days into the future. This is a SHINY-platform app with access to hindcasts back to </a:t>
            </a:r>
            <a:r>
              <a:rPr lang="en-US" baseline="0" dirty="0" err="1"/>
              <a:t>WaterYear</a:t>
            </a:r>
            <a:r>
              <a:rPr lang="en-US" baseline="0" dirty="0"/>
              <a:t> 2018. In this sample output, day-to-day survival prediction is shown in the top graph with green shading for the 80% confidence band. Similarly, in the middle graph, confidence in the environmental conditions (flow and temperature) extend forward from the latest data as the pink and green areas.</a:t>
            </a:r>
            <a:endParaRPr lang="en-US" dirty="0"/>
          </a:p>
        </p:txBody>
      </p:sp>
      <p:sp>
        <p:nvSpPr>
          <p:cNvPr id="935" name="Google Shape;935;p63: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67</a:t>
            </a:fld>
            <a:endParaRPr/>
          </a:p>
        </p:txBody>
      </p:sp>
    </p:spTree>
    <p:extLst>
      <p:ext uri="{BB962C8B-B14F-4D97-AF65-F5344CB8AC3E}">
        <p14:creationId xmlns:p14="http://schemas.microsoft.com/office/powerpoint/2010/main" val="37045606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6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8" name="Google Shape;968;p64: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dirty="0"/>
              <a:t>Here are some details of the </a:t>
            </a:r>
            <a:r>
              <a:rPr lang="en-US" dirty="0" err="1"/>
              <a:t>timeseries</a:t>
            </a:r>
            <a:r>
              <a:rPr lang="en-US" dirty="0"/>
              <a:t> of</a:t>
            </a:r>
            <a:r>
              <a:rPr lang="en-US" baseline="0" dirty="0"/>
              <a:t> temperature, flow and DCC operations. Environmental conditions are the drivers of survival and travel time. This forecast was from earlier this year to illustrate the great variability in environmental conditions.</a:t>
            </a:r>
            <a:endParaRPr dirty="0"/>
          </a:p>
        </p:txBody>
      </p:sp>
      <p:sp>
        <p:nvSpPr>
          <p:cNvPr id="969" name="Google Shape;969;p64: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68</a:t>
            </a:fld>
            <a:endParaRPr/>
          </a:p>
        </p:txBody>
      </p:sp>
    </p:spTree>
    <p:extLst>
      <p:ext uri="{BB962C8B-B14F-4D97-AF65-F5344CB8AC3E}">
        <p14:creationId xmlns:p14="http://schemas.microsoft.com/office/powerpoint/2010/main" val="30004031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9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4" name="Google Shape;1404;p99: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defTabSz="966612">
              <a:buClr>
                <a:srgbClr val="000000"/>
              </a:buClr>
              <a:buSzPts val="1400"/>
              <a:defRPr/>
            </a:pPr>
            <a:r>
              <a:rPr lang="en-US" b="0" i="0" u="none" strike="noStrike" dirty="0">
                <a:solidFill>
                  <a:srgbClr val="000000"/>
                </a:solidFill>
                <a:latin typeface="verdana"/>
                <a:ea typeface="verdana"/>
                <a:cs typeface="verdana"/>
                <a:sym typeface="verdana"/>
              </a:rPr>
              <a:t>The last thing I’d like to highlight about </a:t>
            </a:r>
            <a:r>
              <a:rPr lang="en-US" b="0" i="0" u="none" strike="noStrike" dirty="0" err="1">
                <a:solidFill>
                  <a:srgbClr val="000000"/>
                </a:solidFill>
                <a:latin typeface="verdana"/>
                <a:ea typeface="verdana"/>
                <a:cs typeface="verdana"/>
                <a:sym typeface="verdana"/>
              </a:rPr>
              <a:t>SacPAS</a:t>
            </a:r>
            <a:r>
              <a:rPr lang="en-US" b="0" i="0" u="none" strike="noStrike" dirty="0">
                <a:solidFill>
                  <a:srgbClr val="000000"/>
                </a:solidFill>
                <a:latin typeface="verdana"/>
                <a:ea typeface="verdana"/>
                <a:cs typeface="verdana"/>
                <a:sym typeface="verdana"/>
              </a:rPr>
              <a:t> modeling tools are some</a:t>
            </a:r>
            <a:r>
              <a:rPr lang="en-US" b="0" i="0" u="none" strike="noStrike" baseline="0" dirty="0">
                <a:solidFill>
                  <a:srgbClr val="000000"/>
                </a:solidFill>
                <a:latin typeface="verdana"/>
                <a:ea typeface="verdana"/>
                <a:cs typeface="verdana"/>
                <a:sym typeface="verdana"/>
              </a:rPr>
              <a:t> of the many </a:t>
            </a:r>
            <a:r>
              <a:rPr lang="en-US" b="0" i="0" u="none" strike="noStrike" dirty="0">
                <a:solidFill>
                  <a:srgbClr val="000000"/>
                </a:solidFill>
                <a:latin typeface="verdana"/>
                <a:ea typeface="verdana"/>
                <a:cs typeface="verdana"/>
                <a:sym typeface="verdana"/>
              </a:rPr>
              <a:t>apps available that support and illustrate components of the other model pages. </a:t>
            </a:r>
            <a:r>
              <a:rPr lang="en-US" b="0" i="0" u="none" strike="noStrike" baseline="0" dirty="0">
                <a:solidFill>
                  <a:schemeClr val="dk1"/>
                </a:solidFill>
                <a:latin typeface="Calibri"/>
                <a:ea typeface="verdana"/>
                <a:cs typeface="Calibri"/>
                <a:sym typeface="Calibri"/>
              </a:rPr>
              <a:t> </a:t>
            </a:r>
            <a:r>
              <a:rPr lang="en-US" b="0" i="0" u="none" strike="noStrike" dirty="0">
                <a:solidFill>
                  <a:srgbClr val="000000"/>
                </a:solidFill>
                <a:latin typeface="verdana"/>
                <a:ea typeface="verdana"/>
                <a:cs typeface="verdana"/>
                <a:sym typeface="verdana"/>
              </a:rPr>
              <a:t>Most of these </a:t>
            </a:r>
            <a:r>
              <a:rPr lang="en-US" b="0" i="0" u="none" strike="noStrike" baseline="0" dirty="0">
                <a:solidFill>
                  <a:srgbClr val="000000"/>
                </a:solidFill>
                <a:latin typeface="verdana"/>
                <a:ea typeface="verdana"/>
                <a:cs typeface="verdana"/>
                <a:sym typeface="verdana"/>
              </a:rPr>
              <a:t>give you access to the mathematical formulations, so you can “see” how an equation works. You get to play with math. The Temperature Profiler (at lower right) is a little different, it helps you generate a scenario temperature profile for the Fish Model. </a:t>
            </a:r>
          </a:p>
          <a:p>
            <a:pPr defTabSz="966612">
              <a:buClr>
                <a:srgbClr val="000000"/>
              </a:buClr>
              <a:buSzPts val="1400"/>
              <a:defRPr/>
            </a:pPr>
            <a:endParaRPr lang="en-US" b="0" i="0" u="none" strike="noStrike" baseline="0" dirty="0">
              <a:solidFill>
                <a:srgbClr val="000000"/>
              </a:solidFill>
              <a:latin typeface="verdana"/>
              <a:ea typeface="verdana"/>
              <a:cs typeface="verdana"/>
              <a:sym typeface="verdana"/>
            </a:endParaRPr>
          </a:p>
          <a:p>
            <a:r>
              <a:rPr lang="en-US" b="0" i="0" u="none" strike="noStrike" baseline="0" dirty="0">
                <a:solidFill>
                  <a:srgbClr val="000000"/>
                </a:solidFill>
                <a:latin typeface="verdana"/>
                <a:ea typeface="verdana"/>
                <a:cs typeface="verdana"/>
                <a:sym typeface="verdana"/>
              </a:rPr>
              <a:t>I appreciate the opportunity to introduce you to these models and tools. We hope they can assist you in your modeling needs! </a:t>
            </a:r>
          </a:p>
          <a:p>
            <a:endParaRPr lang="en-US" b="0" i="0" u="none" strike="noStrike" baseline="0" dirty="0">
              <a:solidFill>
                <a:srgbClr val="000000"/>
              </a:solidFill>
              <a:latin typeface="verdana"/>
              <a:ea typeface="verdana"/>
              <a:cs typeface="verdana"/>
              <a:sym typeface="verdana"/>
            </a:endParaRPr>
          </a:p>
          <a:p>
            <a:r>
              <a:rPr lang="en-US" b="0" i="0" u="none" strike="noStrike" baseline="0" dirty="0">
                <a:solidFill>
                  <a:srgbClr val="000000"/>
                </a:solidFill>
                <a:latin typeface="verdana"/>
                <a:ea typeface="verdana"/>
                <a:cs typeface="verdana"/>
                <a:sym typeface="verdana"/>
              </a:rPr>
              <a:t>Thank you!</a:t>
            </a:r>
          </a:p>
        </p:txBody>
      </p:sp>
      <p:sp>
        <p:nvSpPr>
          <p:cNvPr id="1405" name="Google Shape;1405;p99: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with these changes to the CBR website, we are working on updating the </a:t>
            </a:r>
            <a:r>
              <a:rPr lang="en-US" dirty="0" err="1"/>
              <a:t>SacPAS</a:t>
            </a:r>
            <a:r>
              <a:rPr lang="en-US" dirty="0"/>
              <a:t> website too.</a:t>
            </a:r>
          </a:p>
        </p:txBody>
      </p:sp>
      <p:sp>
        <p:nvSpPr>
          <p:cNvPr id="4" name="Slide Number Placeholder 3"/>
          <p:cNvSpPr>
            <a:spLocks noGrp="1"/>
          </p:cNvSpPr>
          <p:nvPr>
            <p:ph type="sldNum" sz="quarter" idx="5"/>
          </p:nvPr>
        </p:nvSpPr>
        <p:spPr/>
        <p:txBody>
          <a:bodyPr/>
          <a:lstStyle/>
          <a:p>
            <a:fld id="{833A4A7A-F21E-F148-B3EC-F45C494DA31D}" type="slidenum">
              <a:rPr lang="en-US" smtClean="0"/>
              <a:t>7</a:t>
            </a:fld>
            <a:endParaRPr lang="en-US"/>
          </a:p>
        </p:txBody>
      </p:sp>
    </p:spTree>
    <p:extLst>
      <p:ext uri="{BB962C8B-B14F-4D97-AF65-F5344CB8AC3E}">
        <p14:creationId xmlns:p14="http://schemas.microsoft.com/office/powerpoint/2010/main" val="23957670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Nick. </a:t>
            </a:r>
          </a:p>
          <a:p>
            <a:endParaRPr lang="en-US" dirty="0"/>
          </a:p>
          <a:p>
            <a:r>
              <a:rPr lang="en-US" dirty="0"/>
              <a:t>As you see , </a:t>
            </a:r>
            <a:r>
              <a:rPr lang="en-US" dirty="0" err="1"/>
              <a:t>SacPAS</a:t>
            </a:r>
            <a:r>
              <a:rPr lang="en-US" dirty="0"/>
              <a:t> offers many online tools and services for Data Queries &amp; Alerts, Work Groups &amp; Teams, and modeling, including our own models, 3</a:t>
            </a:r>
            <a:r>
              <a:rPr lang="en-US" baseline="30000" dirty="0"/>
              <a:t>rd</a:t>
            </a:r>
            <a:r>
              <a:rPr lang="en-US" dirty="0"/>
              <a:t> party tools, some of which are interlinked. </a:t>
            </a:r>
          </a:p>
          <a:p>
            <a:endParaRPr lang="en-US" dirty="0"/>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70</a:t>
            </a:fld>
            <a:endParaRPr lang="en-US"/>
          </a:p>
        </p:txBody>
      </p:sp>
    </p:spTree>
    <p:extLst>
      <p:ext uri="{BB962C8B-B14F-4D97-AF65-F5344CB8AC3E}">
        <p14:creationId xmlns:p14="http://schemas.microsoft.com/office/powerpoint/2010/main" val="40377475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help bridge data collection to data access to knowledge and actions and goals, we understand that the work we do here and here is situation- and system-specific. </a:t>
            </a:r>
          </a:p>
          <a:p>
            <a:endParaRPr lang="en-US" dirty="0"/>
          </a:p>
          <a:p>
            <a:r>
              <a:rPr lang="en-US" dirty="0"/>
              <a:t>We continue to adopt new lenses and deepen our understanding as we’re drawing from FAIR &amp; CARE principles.</a:t>
            </a:r>
          </a:p>
          <a:p>
            <a:endParaRPr lang="en-US" dirty="0"/>
          </a:p>
          <a:p>
            <a:r>
              <a:rPr lang="en-US" dirty="0"/>
              <a:t>Some of these tools allow users to see real-time data in comparison to historical data and reference values. We have two </a:t>
            </a:r>
            <a:r>
              <a:rPr lang="en-US" dirty="0" err="1"/>
              <a:t>handonts</a:t>
            </a:r>
            <a:r>
              <a:rPr lang="en-US" dirty="0"/>
              <a:t> available, one is on FAQs related to online tools and the other is a form that you can complete if you have an inquiry or request. </a:t>
            </a:r>
          </a:p>
          <a:p>
            <a:endParaRPr lang="en-US"/>
          </a:p>
          <a:p>
            <a:r>
              <a:rPr lang="en-US"/>
              <a:t>As </a:t>
            </a:r>
            <a:r>
              <a:rPr lang="en-US" dirty="0"/>
              <a:t>well, as we continue to encounter unprecedented conditions due to climate change, we strive to conduct more mechanistic modeling that rely on biological processes rather than statistical models using historical data. </a:t>
            </a:r>
          </a:p>
          <a:p>
            <a:endParaRPr lang="en-US" dirty="0"/>
          </a:p>
          <a:p>
            <a:r>
              <a:rPr lang="en-US" dirty="0"/>
              <a:t>How well we bridging from data and information to knowledge will depend on the quality of science communication, and in this particular case, how it is communication in a human-computer interaction context, including the user interface and the user experience.</a:t>
            </a:r>
          </a:p>
          <a:p>
            <a:endParaRPr lang="en-US" dirty="0"/>
          </a:p>
          <a:p>
            <a:r>
              <a:rPr lang="en-US" dirty="0"/>
              <a:t>This workshop is happening at a timely moment as we are working on updating our website. </a:t>
            </a:r>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71</a:t>
            </a:fld>
            <a:endParaRPr lang="en-US"/>
          </a:p>
        </p:txBody>
      </p:sp>
    </p:spTree>
    <p:extLst>
      <p:ext uri="{BB962C8B-B14F-4D97-AF65-F5344CB8AC3E}">
        <p14:creationId xmlns:p14="http://schemas.microsoft.com/office/powerpoint/2010/main" val="28398349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thus, even if we’re finishing this presentation, we hope that we hear from you. </a:t>
            </a:r>
          </a:p>
          <a:p>
            <a:endParaRPr lang="en-US" dirty="0"/>
          </a:p>
          <a:p>
            <a:r>
              <a:rPr lang="en-US" dirty="0"/>
              <a:t>Any errors or bugs you happen to see, please let us know. We are better for it. </a:t>
            </a:r>
          </a:p>
          <a:p>
            <a:endParaRPr lang="en-US" dirty="0"/>
          </a:p>
          <a:p>
            <a:r>
              <a:rPr lang="en-US" dirty="0"/>
              <a:t>And we look forward to strengthening existing collaborations and developing new collaborations. </a:t>
            </a:r>
          </a:p>
          <a:p>
            <a:endParaRPr lang="en-US" dirty="0"/>
          </a:p>
          <a:p>
            <a:r>
              <a:rPr lang="en-US" dirty="0"/>
              <a:t>We thank USBR for funding our </a:t>
            </a:r>
            <a:r>
              <a:rPr lang="en-US" dirty="0" err="1"/>
              <a:t>SacPAS</a:t>
            </a:r>
            <a:r>
              <a:rPr lang="en-US" dirty="0"/>
              <a:t> work.</a:t>
            </a:r>
          </a:p>
          <a:p>
            <a:endParaRPr lang="en-US" dirty="0"/>
          </a:p>
          <a:p>
            <a:r>
              <a:rPr lang="en-US" dirty="0"/>
              <a:t>We thank Cat, Elissa and Josh and many more for their guidance, support and working with us</a:t>
            </a:r>
          </a:p>
        </p:txBody>
      </p:sp>
      <p:sp>
        <p:nvSpPr>
          <p:cNvPr id="4" name="Slide Number Placeholder 3"/>
          <p:cNvSpPr>
            <a:spLocks noGrp="1"/>
          </p:cNvSpPr>
          <p:nvPr>
            <p:ph type="sldNum" sz="quarter" idx="5"/>
          </p:nvPr>
        </p:nvSpPr>
        <p:spPr/>
        <p:txBody>
          <a:bodyPr/>
          <a:lstStyle/>
          <a:p>
            <a:fld id="{833A4A7A-F21E-F148-B3EC-F45C494DA31D}" type="slidenum">
              <a:rPr lang="en-US" smtClean="0"/>
              <a:t>72</a:t>
            </a:fld>
            <a:endParaRPr lang="en-US"/>
          </a:p>
        </p:txBody>
      </p:sp>
    </p:spTree>
    <p:extLst>
      <p:ext uri="{BB962C8B-B14F-4D97-AF65-F5344CB8AC3E}">
        <p14:creationId xmlns:p14="http://schemas.microsoft.com/office/powerpoint/2010/main" val="4291075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SacPAS</a:t>
            </a:r>
            <a:r>
              <a:rPr lang="en-US" dirty="0"/>
              <a:t> website will be updated in a similar way to our CBR website. </a:t>
            </a:r>
          </a:p>
        </p:txBody>
      </p:sp>
      <p:sp>
        <p:nvSpPr>
          <p:cNvPr id="4" name="Slide Number Placeholder 3"/>
          <p:cNvSpPr>
            <a:spLocks noGrp="1"/>
          </p:cNvSpPr>
          <p:nvPr>
            <p:ph type="sldNum" sz="quarter" idx="5"/>
          </p:nvPr>
        </p:nvSpPr>
        <p:spPr/>
        <p:txBody>
          <a:bodyPr/>
          <a:lstStyle/>
          <a:p>
            <a:fld id="{FA87A193-7144-F549-BFBC-05F781429EEA}" type="slidenum">
              <a:rPr lang="en-US" smtClean="0"/>
              <a:t>8</a:t>
            </a:fld>
            <a:endParaRPr lang="en-US"/>
          </a:p>
        </p:txBody>
      </p:sp>
    </p:spTree>
    <p:extLst>
      <p:ext uri="{BB962C8B-B14F-4D97-AF65-F5344CB8AC3E}">
        <p14:creationId xmlns:p14="http://schemas.microsoft.com/office/powerpoint/2010/main" val="113394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will have a </a:t>
            </a:r>
            <a:r>
              <a:rPr lang="en-US" dirty="0" err="1"/>
              <a:t>MegaMenu</a:t>
            </a:r>
            <a:r>
              <a:rPr lang="en-US" dirty="0"/>
              <a:t> to provide more organization and easier access to the tools. Here is the </a:t>
            </a:r>
            <a:r>
              <a:rPr lang="en-US" dirty="0" err="1"/>
              <a:t>MegaMenu</a:t>
            </a:r>
            <a:r>
              <a:rPr lang="en-US" dirty="0"/>
              <a:t> </a:t>
            </a:r>
            <a:r>
              <a:rPr lang="en-US" dirty="0" err="1"/>
              <a:t>drowndown</a:t>
            </a:r>
            <a:r>
              <a:rPr lang="en-US" dirty="0"/>
              <a:t> for Data &amp; Alerts. </a:t>
            </a:r>
          </a:p>
        </p:txBody>
      </p:sp>
      <p:sp>
        <p:nvSpPr>
          <p:cNvPr id="4" name="Slide Number Placeholder 3"/>
          <p:cNvSpPr>
            <a:spLocks noGrp="1"/>
          </p:cNvSpPr>
          <p:nvPr>
            <p:ph type="sldNum" sz="quarter" idx="5"/>
          </p:nvPr>
        </p:nvSpPr>
        <p:spPr/>
        <p:txBody>
          <a:bodyPr/>
          <a:lstStyle/>
          <a:p>
            <a:fld id="{833A4A7A-F21E-F148-B3EC-F45C494DA31D}" type="slidenum">
              <a:rPr lang="en-US" smtClean="0"/>
              <a:t>9</a:t>
            </a:fld>
            <a:endParaRPr lang="en-US"/>
          </a:p>
        </p:txBody>
      </p:sp>
    </p:spTree>
    <p:extLst>
      <p:ext uri="{BB962C8B-B14F-4D97-AF65-F5344CB8AC3E}">
        <p14:creationId xmlns:p14="http://schemas.microsoft.com/office/powerpoint/2010/main" val="2467931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3FA2-1231-DDE3-B147-0D8750F748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4964EA-DEE2-9A61-891E-9215BB870C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88E024-EB8B-5A88-3014-6CEF26C51533}"/>
              </a:ext>
            </a:extLst>
          </p:cNvPr>
          <p:cNvSpPr>
            <a:spLocks noGrp="1"/>
          </p:cNvSpPr>
          <p:nvPr>
            <p:ph type="dt" sz="half" idx="10"/>
          </p:nvPr>
        </p:nvSpPr>
        <p:spPr/>
        <p:txBody>
          <a:bodyPr/>
          <a:lstStyle/>
          <a:p>
            <a:fld id="{91042965-1EB9-D744-A615-1F2E5A860063}" type="datetime1">
              <a:rPr lang="en-US" smtClean="0"/>
              <a:t>12/12/2023</a:t>
            </a:fld>
            <a:endParaRPr lang="en-US"/>
          </a:p>
        </p:txBody>
      </p:sp>
      <p:sp>
        <p:nvSpPr>
          <p:cNvPr id="5" name="Footer Placeholder 4">
            <a:extLst>
              <a:ext uri="{FF2B5EF4-FFF2-40B4-BE49-F238E27FC236}">
                <a16:creationId xmlns:a16="http://schemas.microsoft.com/office/drawing/2014/main" id="{A0681E6D-83B3-27E9-4D91-949247C31F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9929B-F30D-7906-61F1-CF2AC669E171}"/>
              </a:ext>
            </a:extLst>
          </p:cNvPr>
          <p:cNvSpPr>
            <a:spLocks noGrp="1"/>
          </p:cNvSpPr>
          <p:nvPr>
            <p:ph type="sldNum" sz="quarter" idx="12"/>
          </p:nvPr>
        </p:nvSpPr>
        <p:spPr/>
        <p:txBody>
          <a:bodyPr/>
          <a:lstStyle/>
          <a:p>
            <a:fld id="{EAEDD658-BB01-0342-9404-4143FC036160}" type="slidenum">
              <a:rPr lang="en-US" smtClean="0"/>
              <a:t>‹#›</a:t>
            </a:fld>
            <a:endParaRPr lang="en-US"/>
          </a:p>
        </p:txBody>
      </p:sp>
    </p:spTree>
    <p:extLst>
      <p:ext uri="{BB962C8B-B14F-4D97-AF65-F5344CB8AC3E}">
        <p14:creationId xmlns:p14="http://schemas.microsoft.com/office/powerpoint/2010/main" val="771355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55200-6F9F-0789-0836-B7324DFB7F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7D75FB-4BE3-035E-3B98-75B40407C2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3D6287-FCFB-64E8-9699-0CA63A94A0BD}"/>
              </a:ext>
            </a:extLst>
          </p:cNvPr>
          <p:cNvSpPr>
            <a:spLocks noGrp="1"/>
          </p:cNvSpPr>
          <p:nvPr>
            <p:ph type="dt" sz="half" idx="10"/>
          </p:nvPr>
        </p:nvSpPr>
        <p:spPr/>
        <p:txBody>
          <a:bodyPr/>
          <a:lstStyle/>
          <a:p>
            <a:fld id="{ECEC8F51-9072-6F4E-B56C-D86965BBA526}" type="datetime1">
              <a:rPr lang="en-US" smtClean="0"/>
              <a:t>12/12/2023</a:t>
            </a:fld>
            <a:endParaRPr lang="en-US"/>
          </a:p>
        </p:txBody>
      </p:sp>
      <p:sp>
        <p:nvSpPr>
          <p:cNvPr id="5" name="Footer Placeholder 4">
            <a:extLst>
              <a:ext uri="{FF2B5EF4-FFF2-40B4-BE49-F238E27FC236}">
                <a16:creationId xmlns:a16="http://schemas.microsoft.com/office/drawing/2014/main" id="{C703B252-9740-DFB1-3327-BEFD58929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6FB6A7-A4C5-2274-C1B7-0CD349AE46C6}"/>
              </a:ext>
            </a:extLst>
          </p:cNvPr>
          <p:cNvSpPr>
            <a:spLocks noGrp="1"/>
          </p:cNvSpPr>
          <p:nvPr>
            <p:ph type="sldNum" sz="quarter" idx="12"/>
          </p:nvPr>
        </p:nvSpPr>
        <p:spPr/>
        <p:txBody>
          <a:bodyPr/>
          <a:lstStyle/>
          <a:p>
            <a:fld id="{EAEDD658-BB01-0342-9404-4143FC036160}" type="slidenum">
              <a:rPr lang="en-US" smtClean="0"/>
              <a:t>‹#›</a:t>
            </a:fld>
            <a:endParaRPr lang="en-US"/>
          </a:p>
        </p:txBody>
      </p:sp>
    </p:spTree>
    <p:extLst>
      <p:ext uri="{BB962C8B-B14F-4D97-AF65-F5344CB8AC3E}">
        <p14:creationId xmlns:p14="http://schemas.microsoft.com/office/powerpoint/2010/main" val="510810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0F5EEE-4AF4-D1EB-69AA-C7ECFD13F2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18F81C-5604-F8CF-D25A-426937BADC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C07974-8ECE-EDCF-AE7D-609042E4E0CA}"/>
              </a:ext>
            </a:extLst>
          </p:cNvPr>
          <p:cNvSpPr>
            <a:spLocks noGrp="1"/>
          </p:cNvSpPr>
          <p:nvPr>
            <p:ph type="dt" sz="half" idx="10"/>
          </p:nvPr>
        </p:nvSpPr>
        <p:spPr/>
        <p:txBody>
          <a:bodyPr/>
          <a:lstStyle/>
          <a:p>
            <a:fld id="{8B8E6E3B-542A-F143-B0C5-FB59D6148E98}" type="datetime1">
              <a:rPr lang="en-US" smtClean="0"/>
              <a:t>12/12/2023</a:t>
            </a:fld>
            <a:endParaRPr lang="en-US"/>
          </a:p>
        </p:txBody>
      </p:sp>
      <p:sp>
        <p:nvSpPr>
          <p:cNvPr id="5" name="Footer Placeholder 4">
            <a:extLst>
              <a:ext uri="{FF2B5EF4-FFF2-40B4-BE49-F238E27FC236}">
                <a16:creationId xmlns:a16="http://schemas.microsoft.com/office/drawing/2014/main" id="{43C17D13-4D35-5281-429E-6677FB8AA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7729B-C48B-8B24-E197-6625CDE3EB61}"/>
              </a:ext>
            </a:extLst>
          </p:cNvPr>
          <p:cNvSpPr>
            <a:spLocks noGrp="1"/>
          </p:cNvSpPr>
          <p:nvPr>
            <p:ph type="sldNum" sz="quarter" idx="12"/>
          </p:nvPr>
        </p:nvSpPr>
        <p:spPr/>
        <p:txBody>
          <a:bodyPr/>
          <a:lstStyle/>
          <a:p>
            <a:fld id="{EAEDD658-BB01-0342-9404-4143FC036160}" type="slidenum">
              <a:rPr lang="en-US" smtClean="0"/>
              <a:t>‹#›</a:t>
            </a:fld>
            <a:endParaRPr lang="en-US"/>
          </a:p>
        </p:txBody>
      </p:sp>
    </p:spTree>
    <p:extLst>
      <p:ext uri="{BB962C8B-B14F-4D97-AF65-F5344CB8AC3E}">
        <p14:creationId xmlns:p14="http://schemas.microsoft.com/office/powerpoint/2010/main" val="2785740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1EE52-44DB-6167-4E12-DF1AB39CAEA2}"/>
              </a:ext>
            </a:extLst>
          </p:cNvPr>
          <p:cNvSpPr>
            <a:spLocks noGrp="1"/>
          </p:cNvSpPr>
          <p:nvPr>
            <p:ph type="title"/>
          </p:nvPr>
        </p:nvSpPr>
        <p:spPr/>
        <p:txBody>
          <a:bodyPr>
            <a:normAutofit/>
          </a:bodyPr>
          <a:lstStyle>
            <a:lvl1pPr>
              <a:defRPr sz="5400" baseline="0">
                <a:latin typeface="Alegreya Medium"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DCF4857-569C-F270-2620-F69AE36D61D7}"/>
              </a:ext>
            </a:extLst>
          </p:cNvPr>
          <p:cNvSpPr>
            <a:spLocks noGrp="1"/>
          </p:cNvSpPr>
          <p:nvPr>
            <p:ph idx="1"/>
          </p:nvPr>
        </p:nvSpPr>
        <p:spPr/>
        <p:txBody>
          <a:bodyPr/>
          <a:lstStyle>
            <a:lvl1pPr>
              <a:defRPr baseline="0">
                <a:latin typeface="Alegreya Sans" pitchFamily="2" charset="0"/>
              </a:defRPr>
            </a:lvl1pPr>
            <a:lvl2pPr>
              <a:defRPr baseline="0">
                <a:latin typeface="Alegreya Sans" pitchFamily="2" charset="0"/>
              </a:defRPr>
            </a:lvl2pPr>
            <a:lvl3pPr>
              <a:defRPr baseline="0">
                <a:latin typeface="Alegreya Sans" pitchFamily="2" charset="0"/>
              </a:defRPr>
            </a:lvl3pPr>
            <a:lvl4pPr>
              <a:defRPr baseline="0">
                <a:latin typeface="Alegreya Sans" pitchFamily="2" charset="0"/>
              </a:defRPr>
            </a:lvl4pPr>
            <a:lvl5pPr>
              <a:defRPr baseline="0">
                <a:latin typeface="Alegreya Sans"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2D2AD96-A0C2-88AB-657F-92FD7F9F0C5F}"/>
              </a:ext>
            </a:extLst>
          </p:cNvPr>
          <p:cNvSpPr>
            <a:spLocks noGrp="1"/>
          </p:cNvSpPr>
          <p:nvPr>
            <p:ph type="dt" sz="half" idx="10"/>
          </p:nvPr>
        </p:nvSpPr>
        <p:spPr/>
        <p:txBody>
          <a:bodyPr/>
          <a:lstStyle/>
          <a:p>
            <a:fld id="{8776D930-442E-5148-A580-85CF6F3DB60E}" type="datetime1">
              <a:rPr lang="en-US" smtClean="0"/>
              <a:t>12/12/2023</a:t>
            </a:fld>
            <a:endParaRPr lang="en-US"/>
          </a:p>
        </p:txBody>
      </p:sp>
      <p:sp>
        <p:nvSpPr>
          <p:cNvPr id="5" name="Footer Placeholder 4">
            <a:extLst>
              <a:ext uri="{FF2B5EF4-FFF2-40B4-BE49-F238E27FC236}">
                <a16:creationId xmlns:a16="http://schemas.microsoft.com/office/drawing/2014/main" id="{E019DC34-8910-BAD2-DEA3-DC15669C2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651300-5D45-4E3D-1B05-7D8AD2541B8D}"/>
              </a:ext>
            </a:extLst>
          </p:cNvPr>
          <p:cNvSpPr>
            <a:spLocks noGrp="1"/>
          </p:cNvSpPr>
          <p:nvPr>
            <p:ph type="sldNum" sz="quarter" idx="12"/>
          </p:nvPr>
        </p:nvSpPr>
        <p:spPr/>
        <p:txBody>
          <a:bodyPr/>
          <a:lstStyle/>
          <a:p>
            <a:fld id="{EAEDD658-BB01-0342-9404-4143FC036160}" type="slidenum">
              <a:rPr lang="en-US" smtClean="0"/>
              <a:t>‹#›</a:t>
            </a:fld>
            <a:endParaRPr lang="en-US"/>
          </a:p>
        </p:txBody>
      </p:sp>
    </p:spTree>
    <p:extLst>
      <p:ext uri="{BB962C8B-B14F-4D97-AF65-F5344CB8AC3E}">
        <p14:creationId xmlns:p14="http://schemas.microsoft.com/office/powerpoint/2010/main" val="3181006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DC9BC-4C31-1014-7EC9-AD0D7078FF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BA1A7C-416E-6CF4-682F-61D7CFB19D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3A8D4-30BA-2C10-8140-DDBA538D764E}"/>
              </a:ext>
            </a:extLst>
          </p:cNvPr>
          <p:cNvSpPr>
            <a:spLocks noGrp="1"/>
          </p:cNvSpPr>
          <p:nvPr>
            <p:ph type="dt" sz="half" idx="10"/>
          </p:nvPr>
        </p:nvSpPr>
        <p:spPr/>
        <p:txBody>
          <a:bodyPr/>
          <a:lstStyle/>
          <a:p>
            <a:fld id="{3D7AF5D1-C243-5B4D-9A70-6D6758CB8C56}" type="datetime1">
              <a:rPr lang="en-US" smtClean="0"/>
              <a:t>12/12/2023</a:t>
            </a:fld>
            <a:endParaRPr lang="en-US"/>
          </a:p>
        </p:txBody>
      </p:sp>
      <p:sp>
        <p:nvSpPr>
          <p:cNvPr id="5" name="Footer Placeholder 4">
            <a:extLst>
              <a:ext uri="{FF2B5EF4-FFF2-40B4-BE49-F238E27FC236}">
                <a16:creationId xmlns:a16="http://schemas.microsoft.com/office/drawing/2014/main" id="{4D307D6F-7582-4C94-0637-118504337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FF4F7-D6CD-DDAD-6513-384D955E8780}"/>
              </a:ext>
            </a:extLst>
          </p:cNvPr>
          <p:cNvSpPr>
            <a:spLocks noGrp="1"/>
          </p:cNvSpPr>
          <p:nvPr>
            <p:ph type="sldNum" sz="quarter" idx="12"/>
          </p:nvPr>
        </p:nvSpPr>
        <p:spPr/>
        <p:txBody>
          <a:bodyPr/>
          <a:lstStyle/>
          <a:p>
            <a:fld id="{EAEDD658-BB01-0342-9404-4143FC036160}" type="slidenum">
              <a:rPr lang="en-US" smtClean="0"/>
              <a:t>‹#›</a:t>
            </a:fld>
            <a:endParaRPr lang="en-US"/>
          </a:p>
        </p:txBody>
      </p:sp>
    </p:spTree>
    <p:extLst>
      <p:ext uri="{BB962C8B-B14F-4D97-AF65-F5344CB8AC3E}">
        <p14:creationId xmlns:p14="http://schemas.microsoft.com/office/powerpoint/2010/main" val="2299878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0697-FFAD-F85C-C79A-F3BC9B7D7F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074394-3400-215C-4117-FB5CEACC27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6067B5-0376-E7D4-4D14-771E8C3279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56BC42-AAEE-58E0-328C-F88309C2935F}"/>
              </a:ext>
            </a:extLst>
          </p:cNvPr>
          <p:cNvSpPr>
            <a:spLocks noGrp="1"/>
          </p:cNvSpPr>
          <p:nvPr>
            <p:ph type="dt" sz="half" idx="10"/>
          </p:nvPr>
        </p:nvSpPr>
        <p:spPr/>
        <p:txBody>
          <a:bodyPr/>
          <a:lstStyle/>
          <a:p>
            <a:fld id="{8D4ECF42-8BD0-064B-A340-E04B3E443486}" type="datetime1">
              <a:rPr lang="en-US" smtClean="0"/>
              <a:t>12/12/2023</a:t>
            </a:fld>
            <a:endParaRPr lang="en-US"/>
          </a:p>
        </p:txBody>
      </p:sp>
      <p:sp>
        <p:nvSpPr>
          <p:cNvPr id="6" name="Footer Placeholder 5">
            <a:extLst>
              <a:ext uri="{FF2B5EF4-FFF2-40B4-BE49-F238E27FC236}">
                <a16:creationId xmlns:a16="http://schemas.microsoft.com/office/drawing/2014/main" id="{9ED18549-854C-9550-0610-A43D7EE9E8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0D80ED-2AA4-F09B-04CF-C3091033A726}"/>
              </a:ext>
            </a:extLst>
          </p:cNvPr>
          <p:cNvSpPr>
            <a:spLocks noGrp="1"/>
          </p:cNvSpPr>
          <p:nvPr>
            <p:ph type="sldNum" sz="quarter" idx="12"/>
          </p:nvPr>
        </p:nvSpPr>
        <p:spPr/>
        <p:txBody>
          <a:bodyPr/>
          <a:lstStyle/>
          <a:p>
            <a:fld id="{EAEDD658-BB01-0342-9404-4143FC036160}" type="slidenum">
              <a:rPr lang="en-US" smtClean="0"/>
              <a:t>‹#›</a:t>
            </a:fld>
            <a:endParaRPr lang="en-US"/>
          </a:p>
        </p:txBody>
      </p:sp>
    </p:spTree>
    <p:extLst>
      <p:ext uri="{BB962C8B-B14F-4D97-AF65-F5344CB8AC3E}">
        <p14:creationId xmlns:p14="http://schemas.microsoft.com/office/powerpoint/2010/main" val="655550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5548B-9D8C-9029-3C78-29406746B9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3327A8-C48A-E180-A206-B66F3E38F2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39D9EB-4A12-D415-13C6-BB93468598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767C74-E87C-C63A-3518-5987F8D2CC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07042D-4BEA-93FA-7DC8-32E3D62465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FCC420-1A77-6C98-2E56-CAFFFC8FC315}"/>
              </a:ext>
            </a:extLst>
          </p:cNvPr>
          <p:cNvSpPr>
            <a:spLocks noGrp="1"/>
          </p:cNvSpPr>
          <p:nvPr>
            <p:ph type="dt" sz="half" idx="10"/>
          </p:nvPr>
        </p:nvSpPr>
        <p:spPr/>
        <p:txBody>
          <a:bodyPr/>
          <a:lstStyle/>
          <a:p>
            <a:fld id="{EF0611ED-3F9B-FA46-A236-5366CB48CFF5}" type="datetime1">
              <a:rPr lang="en-US" smtClean="0"/>
              <a:t>12/12/2023</a:t>
            </a:fld>
            <a:endParaRPr lang="en-US"/>
          </a:p>
        </p:txBody>
      </p:sp>
      <p:sp>
        <p:nvSpPr>
          <p:cNvPr id="8" name="Footer Placeholder 7">
            <a:extLst>
              <a:ext uri="{FF2B5EF4-FFF2-40B4-BE49-F238E27FC236}">
                <a16:creationId xmlns:a16="http://schemas.microsoft.com/office/drawing/2014/main" id="{CB0FFE4A-02A9-379C-43F6-737179BB14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F92CA6-F2EA-74D0-BF9D-8C2844176598}"/>
              </a:ext>
            </a:extLst>
          </p:cNvPr>
          <p:cNvSpPr>
            <a:spLocks noGrp="1"/>
          </p:cNvSpPr>
          <p:nvPr>
            <p:ph type="sldNum" sz="quarter" idx="12"/>
          </p:nvPr>
        </p:nvSpPr>
        <p:spPr/>
        <p:txBody>
          <a:bodyPr/>
          <a:lstStyle/>
          <a:p>
            <a:fld id="{EAEDD658-BB01-0342-9404-4143FC036160}" type="slidenum">
              <a:rPr lang="en-US" smtClean="0"/>
              <a:t>‹#›</a:t>
            </a:fld>
            <a:endParaRPr lang="en-US"/>
          </a:p>
        </p:txBody>
      </p:sp>
    </p:spTree>
    <p:extLst>
      <p:ext uri="{BB962C8B-B14F-4D97-AF65-F5344CB8AC3E}">
        <p14:creationId xmlns:p14="http://schemas.microsoft.com/office/powerpoint/2010/main" val="868493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F91B-012F-EA29-344F-ACF7EFF713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2DD8CD-BBE3-92F2-ADDD-D6D63AF95330}"/>
              </a:ext>
            </a:extLst>
          </p:cNvPr>
          <p:cNvSpPr>
            <a:spLocks noGrp="1"/>
          </p:cNvSpPr>
          <p:nvPr>
            <p:ph type="dt" sz="half" idx="10"/>
          </p:nvPr>
        </p:nvSpPr>
        <p:spPr/>
        <p:txBody>
          <a:bodyPr/>
          <a:lstStyle/>
          <a:p>
            <a:fld id="{8EC90DA3-257C-D84D-9033-88B0BBCD424A}" type="datetime1">
              <a:rPr lang="en-US" smtClean="0"/>
              <a:t>12/12/2023</a:t>
            </a:fld>
            <a:endParaRPr lang="en-US"/>
          </a:p>
        </p:txBody>
      </p:sp>
      <p:sp>
        <p:nvSpPr>
          <p:cNvPr id="4" name="Footer Placeholder 3">
            <a:extLst>
              <a:ext uri="{FF2B5EF4-FFF2-40B4-BE49-F238E27FC236}">
                <a16:creationId xmlns:a16="http://schemas.microsoft.com/office/drawing/2014/main" id="{64C20CE6-0BBA-5171-EC13-264EB944D1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1848C5-9596-797D-D979-A5AAE7394535}"/>
              </a:ext>
            </a:extLst>
          </p:cNvPr>
          <p:cNvSpPr>
            <a:spLocks noGrp="1"/>
          </p:cNvSpPr>
          <p:nvPr>
            <p:ph type="sldNum" sz="quarter" idx="12"/>
          </p:nvPr>
        </p:nvSpPr>
        <p:spPr/>
        <p:txBody>
          <a:bodyPr/>
          <a:lstStyle/>
          <a:p>
            <a:fld id="{EAEDD658-BB01-0342-9404-4143FC036160}" type="slidenum">
              <a:rPr lang="en-US" smtClean="0"/>
              <a:t>‹#›</a:t>
            </a:fld>
            <a:endParaRPr lang="en-US"/>
          </a:p>
        </p:txBody>
      </p:sp>
    </p:spTree>
    <p:extLst>
      <p:ext uri="{BB962C8B-B14F-4D97-AF65-F5344CB8AC3E}">
        <p14:creationId xmlns:p14="http://schemas.microsoft.com/office/powerpoint/2010/main" val="2171425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E12CEA-8790-6716-5783-D06B11E3EF9D}"/>
              </a:ext>
            </a:extLst>
          </p:cNvPr>
          <p:cNvSpPr>
            <a:spLocks noGrp="1"/>
          </p:cNvSpPr>
          <p:nvPr>
            <p:ph type="dt" sz="half" idx="10"/>
          </p:nvPr>
        </p:nvSpPr>
        <p:spPr/>
        <p:txBody>
          <a:bodyPr/>
          <a:lstStyle/>
          <a:p>
            <a:fld id="{94953017-AB84-3746-A13F-B68FA426519A}" type="datetime1">
              <a:rPr lang="en-US" smtClean="0"/>
              <a:t>12/12/2023</a:t>
            </a:fld>
            <a:endParaRPr lang="en-US"/>
          </a:p>
        </p:txBody>
      </p:sp>
      <p:sp>
        <p:nvSpPr>
          <p:cNvPr id="3" name="Footer Placeholder 2">
            <a:extLst>
              <a:ext uri="{FF2B5EF4-FFF2-40B4-BE49-F238E27FC236}">
                <a16:creationId xmlns:a16="http://schemas.microsoft.com/office/drawing/2014/main" id="{8BA5F8C2-5AE9-65D4-3F74-D1169A1FF1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76AB9D-422C-3C2E-9AC5-077885F344F6}"/>
              </a:ext>
            </a:extLst>
          </p:cNvPr>
          <p:cNvSpPr>
            <a:spLocks noGrp="1"/>
          </p:cNvSpPr>
          <p:nvPr>
            <p:ph type="sldNum" sz="quarter" idx="12"/>
          </p:nvPr>
        </p:nvSpPr>
        <p:spPr/>
        <p:txBody>
          <a:bodyPr/>
          <a:lstStyle/>
          <a:p>
            <a:fld id="{EAEDD658-BB01-0342-9404-4143FC036160}" type="slidenum">
              <a:rPr lang="en-US" smtClean="0"/>
              <a:t>‹#›</a:t>
            </a:fld>
            <a:endParaRPr lang="en-US"/>
          </a:p>
        </p:txBody>
      </p:sp>
    </p:spTree>
    <p:extLst>
      <p:ext uri="{BB962C8B-B14F-4D97-AF65-F5344CB8AC3E}">
        <p14:creationId xmlns:p14="http://schemas.microsoft.com/office/powerpoint/2010/main" val="2918426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0BE3A-8C5B-AAD6-1423-581B7FEA77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07C117-C9A6-D766-3AC0-1A35A0C6AC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179E44-8EAF-605E-9208-D6045532D1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CCAE21-9CA3-0CA3-88D6-83067EDEB305}"/>
              </a:ext>
            </a:extLst>
          </p:cNvPr>
          <p:cNvSpPr>
            <a:spLocks noGrp="1"/>
          </p:cNvSpPr>
          <p:nvPr>
            <p:ph type="dt" sz="half" idx="10"/>
          </p:nvPr>
        </p:nvSpPr>
        <p:spPr/>
        <p:txBody>
          <a:bodyPr/>
          <a:lstStyle/>
          <a:p>
            <a:fld id="{17157196-D821-084E-95BC-BCDB9F654A25}" type="datetime1">
              <a:rPr lang="en-US" smtClean="0"/>
              <a:t>12/12/2023</a:t>
            </a:fld>
            <a:endParaRPr lang="en-US"/>
          </a:p>
        </p:txBody>
      </p:sp>
      <p:sp>
        <p:nvSpPr>
          <p:cNvPr id="6" name="Footer Placeholder 5">
            <a:extLst>
              <a:ext uri="{FF2B5EF4-FFF2-40B4-BE49-F238E27FC236}">
                <a16:creationId xmlns:a16="http://schemas.microsoft.com/office/drawing/2014/main" id="{935BA032-C06C-0B06-A667-E06C473295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62E137-9D4F-FD28-89ED-8BFFB43916C3}"/>
              </a:ext>
            </a:extLst>
          </p:cNvPr>
          <p:cNvSpPr>
            <a:spLocks noGrp="1"/>
          </p:cNvSpPr>
          <p:nvPr>
            <p:ph type="sldNum" sz="quarter" idx="12"/>
          </p:nvPr>
        </p:nvSpPr>
        <p:spPr/>
        <p:txBody>
          <a:bodyPr/>
          <a:lstStyle/>
          <a:p>
            <a:fld id="{EAEDD658-BB01-0342-9404-4143FC036160}" type="slidenum">
              <a:rPr lang="en-US" smtClean="0"/>
              <a:t>‹#›</a:t>
            </a:fld>
            <a:endParaRPr lang="en-US"/>
          </a:p>
        </p:txBody>
      </p:sp>
    </p:spTree>
    <p:extLst>
      <p:ext uri="{BB962C8B-B14F-4D97-AF65-F5344CB8AC3E}">
        <p14:creationId xmlns:p14="http://schemas.microsoft.com/office/powerpoint/2010/main" val="3632451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8B6C-CDDA-14C1-D417-DFFB2E1F37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87E14D-291A-2C45-E822-B4EFBEA7A3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ADD592-DE86-6CF6-8A74-072B349A94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D29D9-D1D5-3ECA-8F88-3FC7219A4F59}"/>
              </a:ext>
            </a:extLst>
          </p:cNvPr>
          <p:cNvSpPr>
            <a:spLocks noGrp="1"/>
          </p:cNvSpPr>
          <p:nvPr>
            <p:ph type="dt" sz="half" idx="10"/>
          </p:nvPr>
        </p:nvSpPr>
        <p:spPr/>
        <p:txBody>
          <a:bodyPr/>
          <a:lstStyle/>
          <a:p>
            <a:fld id="{A71DC10F-3847-2E42-9DCE-CB204EDBECF4}" type="datetime1">
              <a:rPr lang="en-US" smtClean="0"/>
              <a:t>12/12/2023</a:t>
            </a:fld>
            <a:endParaRPr lang="en-US"/>
          </a:p>
        </p:txBody>
      </p:sp>
      <p:sp>
        <p:nvSpPr>
          <p:cNvPr id="6" name="Footer Placeholder 5">
            <a:extLst>
              <a:ext uri="{FF2B5EF4-FFF2-40B4-BE49-F238E27FC236}">
                <a16:creationId xmlns:a16="http://schemas.microsoft.com/office/drawing/2014/main" id="{AC4DB174-7229-B243-1044-5F793C50D7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6C73C6-77FB-E82C-B959-33F1CCDA730D}"/>
              </a:ext>
            </a:extLst>
          </p:cNvPr>
          <p:cNvSpPr>
            <a:spLocks noGrp="1"/>
          </p:cNvSpPr>
          <p:nvPr>
            <p:ph type="sldNum" sz="quarter" idx="12"/>
          </p:nvPr>
        </p:nvSpPr>
        <p:spPr/>
        <p:txBody>
          <a:bodyPr/>
          <a:lstStyle/>
          <a:p>
            <a:fld id="{EAEDD658-BB01-0342-9404-4143FC036160}" type="slidenum">
              <a:rPr lang="en-US" smtClean="0"/>
              <a:t>‹#›</a:t>
            </a:fld>
            <a:endParaRPr lang="en-US"/>
          </a:p>
        </p:txBody>
      </p:sp>
    </p:spTree>
    <p:extLst>
      <p:ext uri="{BB962C8B-B14F-4D97-AF65-F5344CB8AC3E}">
        <p14:creationId xmlns:p14="http://schemas.microsoft.com/office/powerpoint/2010/main" val="273730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2AFF04-5492-F32E-AAA3-D743319A6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A91C85-8C77-F692-EBE5-EB2EF6CAB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1F7554-C5C2-0533-C873-8D96588BE8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2C9F56-E4A6-7949-8993-0DE877682516}" type="datetime1">
              <a:rPr lang="en-US" smtClean="0"/>
              <a:t>12/12/2023</a:t>
            </a:fld>
            <a:endParaRPr lang="en-US"/>
          </a:p>
        </p:txBody>
      </p:sp>
      <p:sp>
        <p:nvSpPr>
          <p:cNvPr id="5" name="Footer Placeholder 4">
            <a:extLst>
              <a:ext uri="{FF2B5EF4-FFF2-40B4-BE49-F238E27FC236}">
                <a16:creationId xmlns:a16="http://schemas.microsoft.com/office/drawing/2014/main" id="{D982F864-6763-0B72-386B-91AAD0BB73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311A2A-9698-B0D0-CAEB-6519C45E8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EDD658-BB01-0342-9404-4143FC036160}" type="slidenum">
              <a:rPr lang="en-US" smtClean="0"/>
              <a:t>‹#›</a:t>
            </a:fld>
            <a:endParaRPr lang="en-US"/>
          </a:p>
        </p:txBody>
      </p:sp>
    </p:spTree>
    <p:extLst>
      <p:ext uri="{BB962C8B-B14F-4D97-AF65-F5344CB8AC3E}">
        <p14:creationId xmlns:p14="http://schemas.microsoft.com/office/powerpoint/2010/main" val="1205958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9.png"/><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1.jpg"/><Relationship Id="rId7"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33.png"/><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hyperlink" Target="https://www.cbr.washington.edu/sacramento/data/juv_monitoring.html" TargetMode="External"/><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27.png"/><Relationship Id="rId5" Type="http://schemas.openxmlformats.org/officeDocument/2006/relationships/image" Target="../media/image34.png"/><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hemeOverride" Target="../theme/themeOverride5.xml"/><Relationship Id="rId6" Type="http://schemas.openxmlformats.org/officeDocument/2006/relationships/hyperlink" Target="https://www.cbr.washington.edu/sacramento/data/query_sampling_graph.html" TargetMode="External"/><Relationship Id="rId5" Type="http://schemas.openxmlformats.org/officeDocument/2006/relationships/image" Target="../media/image35.png"/><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hyperlink" Target="https://www.cbr.washington.edu/sacramento/data/query_hrt.html" TargetMode="External"/><Relationship Id="rId5" Type="http://schemas.openxmlformats.org/officeDocument/2006/relationships/image" Target="../media/image36.png"/><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8" Type="http://schemas.openxmlformats.org/officeDocument/2006/relationships/hyperlink" Target="https://www.cbr.washington.edu/sacramento/data/currcatch.html" TargetMode="External"/><Relationship Id="rId3" Type="http://schemas.openxmlformats.org/officeDocument/2006/relationships/notesSlide" Target="../notesSlides/notesSlide25.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39.png"/><Relationship Id="rId5" Type="http://schemas.openxmlformats.org/officeDocument/2006/relationships/hyperlink" Target="https://www.cbr.washington.edu/sacramento/data/currcatch.html" TargetMode="External"/><Relationship Id="rId4" Type="http://schemas.openxmlformats.org/officeDocument/2006/relationships/image" Target="../media/image1.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hyperlink" Target="https://www.cbr.washington.edu/sacramento/data/query_adult_grandtab.html" TargetMode="External"/><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40.png"/><Relationship Id="rId5" Type="http://schemas.openxmlformats.org/officeDocument/2006/relationships/image" Target="../media/image29.jpg"/><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hyperlink" Target="https://www.cbr.washington.edu/sacramento/data/query_adult_grandtab.html" TargetMode="External"/><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hyperlink" Target="http://www.cbr.washington.edu/sacramento/data/query_river_graph.html" TargetMode="External"/><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43.png"/><Relationship Id="rId5" Type="http://schemas.openxmlformats.org/officeDocument/2006/relationships/image" Target="../media/image31.jp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hyperlink" Target="http://www.cbr.washington.edu/sacramento/data/query_river_graph.html" TargetMode="External"/><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44.png"/><Relationship Id="rId5" Type="http://schemas.openxmlformats.org/officeDocument/2006/relationships/image" Target="../media/image31.jpg"/><Relationship Id="rId4" Type="http://schemas.openxmlformats.org/officeDocument/2006/relationships/image" Target="../media/image1.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hyperlink" Target="https://www.cbr.washington.edu/sacramento/data/query_river_map/" TargetMode="External"/><Relationship Id="rId5" Type="http://schemas.openxmlformats.org/officeDocument/2006/relationships/image" Target="../media/image45.png"/><Relationship Id="rId4" Type="http://schemas.openxmlformats.org/officeDocument/2006/relationships/image" Target="../media/image1.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hyperlink" Target="https://www.cbr.washington.edu/sacramento/data/query_river_map/" TargetMode="External"/><Relationship Id="rId5" Type="http://schemas.openxmlformats.org/officeDocument/2006/relationships/image" Target="../media/image46.png"/><Relationship Id="rId4" Type="http://schemas.openxmlformats.org/officeDocument/2006/relationships/image" Target="../media/image1.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hyperlink" Target="https://www.cbr.washington.edu/sacramento/data/query_river_map/" TargetMode="External"/><Relationship Id="rId5" Type="http://schemas.openxmlformats.org/officeDocument/2006/relationships/image" Target="../media/image47.png"/><Relationship Id="rId4" Type="http://schemas.openxmlformats.org/officeDocument/2006/relationships/image" Target="../media/image1.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hyperlink" Target="https://www.cbr.washington.edu/sacramento/data/query_river_map/" TargetMode="External"/><Relationship Id="rId5" Type="http://schemas.openxmlformats.org/officeDocument/2006/relationships/image" Target="../media/image48.png"/><Relationship Id="rId4" Type="http://schemas.openxmlformats.org/officeDocument/2006/relationships/image" Target="../media/image1.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hyperlink" Target="https://www.cbr.washington.edu/sacramento/data/query_river_map/" TargetMode="External"/><Relationship Id="rId5" Type="http://schemas.openxmlformats.org/officeDocument/2006/relationships/image" Target="../media/image49.png"/><Relationship Id="rId4" Type="http://schemas.openxmlformats.org/officeDocument/2006/relationships/image" Target="../media/image1.jpg"/></Relationships>
</file>

<file path=ppt/slides/_rels/slide36.xml.rels><?xml version="1.0" encoding="UTF-8" standalone="yes"?>
<Relationships xmlns="http://schemas.openxmlformats.org/package/2006/relationships"><Relationship Id="rId8" Type="http://schemas.openxmlformats.org/officeDocument/2006/relationships/hyperlink" Target="http://www.cbr.washington.edu/sacramento/data/query_river_graph.html" TargetMode="External"/><Relationship Id="rId3" Type="http://schemas.openxmlformats.org/officeDocument/2006/relationships/notesSlide" Target="../notesSlides/notesSlide36.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openxmlformats.org/officeDocument/2006/relationships/image" Target="../media/image50.png"/><Relationship Id="rId5" Type="http://schemas.openxmlformats.org/officeDocument/2006/relationships/hyperlink" Target="http://www.cbr.washington.edu/sacramento/data/query_river_map/" TargetMode="External"/><Relationship Id="rId4" Type="http://schemas.openxmlformats.org/officeDocument/2006/relationships/image" Target="../media/image1.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hyperlink" Target="https://www.cbr.washington.edu/sacramento/data/query_river_allyears.html" TargetMode="External"/><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31.jpg"/><Relationship Id="rId5" Type="http://schemas.openxmlformats.org/officeDocument/2006/relationships/image" Target="../media/image52.png"/><Relationship Id="rId4" Type="http://schemas.openxmlformats.org/officeDocument/2006/relationships/image" Target="../media/image1.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hemeOverride" Target="../theme/themeOverride20.xml"/><Relationship Id="rId6" Type="http://schemas.openxmlformats.org/officeDocument/2006/relationships/hyperlink" Target="https://www.cbr.washington.edu/sacramento/data/query_river_allyears.html" TargetMode="External"/><Relationship Id="rId5" Type="http://schemas.openxmlformats.org/officeDocument/2006/relationships/image" Target="../media/image53.png"/><Relationship Id="rId4" Type="http://schemas.openxmlformats.org/officeDocument/2006/relationships/image" Target="../media/image1.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hemeOverride" Target="../theme/themeOverride21.xml"/><Relationship Id="rId6" Type="http://schemas.openxmlformats.org/officeDocument/2006/relationships/image" Target="../media/image54.png"/><Relationship Id="rId5" Type="http://schemas.openxmlformats.org/officeDocument/2006/relationships/hyperlink" Target="https://www.cbr.washington.edu/sacramento/data/alert_weirs.html" TargetMode="Externa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1.jpg"/><Relationship Id="rId7" Type="http://schemas.openxmlformats.org/officeDocument/2006/relationships/image" Target="../media/image30.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hemeOverride" Target="../theme/themeOverride22.xml"/><Relationship Id="rId5" Type="http://schemas.openxmlformats.org/officeDocument/2006/relationships/image" Target="../media/image9.png"/><Relationship Id="rId4" Type="http://schemas.openxmlformats.org/officeDocument/2006/relationships/image" Target="../media/image1.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hemeOverride" Target="../theme/themeOverride23.xml"/><Relationship Id="rId5" Type="http://schemas.openxmlformats.org/officeDocument/2006/relationships/hyperlink" Target="http://www.cbr.washington.edu/sacramento/workgroups/" TargetMode="External"/><Relationship Id="rId4" Type="http://schemas.openxmlformats.org/officeDocument/2006/relationships/image" Target="../media/image1.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hemeOverride" Target="../theme/themeOverride24.xml"/><Relationship Id="rId5" Type="http://schemas.openxmlformats.org/officeDocument/2006/relationships/hyperlink" Target="https://www.cbr.washington.edu/sacramento/workgroups/" TargetMode="External"/><Relationship Id="rId4" Type="http://schemas.openxmlformats.org/officeDocument/2006/relationships/image" Target="../media/image1.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hemeOverride" Target="../theme/themeOverride25.xml"/><Relationship Id="rId6" Type="http://schemas.openxmlformats.org/officeDocument/2006/relationships/image" Target="../media/image55.png"/><Relationship Id="rId5" Type="http://schemas.openxmlformats.org/officeDocument/2006/relationships/hyperlink" Target="https://www.cbr.washington.edu/sacramento/workgroups/salmon_monitoring.html" TargetMode="External"/><Relationship Id="rId4" Type="http://schemas.openxmlformats.org/officeDocument/2006/relationships/image" Target="../media/image1.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hemeOverride" Target="../theme/themeOverride26.xml"/><Relationship Id="rId6" Type="http://schemas.openxmlformats.org/officeDocument/2006/relationships/image" Target="../media/image57.png"/><Relationship Id="rId5" Type="http://schemas.openxmlformats.org/officeDocument/2006/relationships/hyperlink" Target="https://www.cbr.washington.edu/sacramento/workgroups/delta_smelt.html" TargetMode="External"/><Relationship Id="rId4" Type="http://schemas.openxmlformats.org/officeDocument/2006/relationships/image" Target="../media/image1.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hemeOverride" Target="../theme/themeOverride27.xml"/><Relationship Id="rId6" Type="http://schemas.openxmlformats.org/officeDocument/2006/relationships/hyperlink" Target="https://www.cbr.washington.edu/sacramento/workgroups/stanislaus_watershed.html" TargetMode="External"/><Relationship Id="rId5" Type="http://schemas.openxmlformats.org/officeDocument/2006/relationships/image" Target="../media/image59.png"/><Relationship Id="rId4" Type="http://schemas.openxmlformats.org/officeDocument/2006/relationships/image" Target="../media/image1.jpg"/></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47.xml"/><Relationship Id="rId7" Type="http://schemas.openxmlformats.org/officeDocument/2006/relationships/diagramQuickStyle" Target="../diagrams/quickStyle1.xml"/><Relationship Id="rId2" Type="http://schemas.openxmlformats.org/officeDocument/2006/relationships/slideLayout" Target="../slideLayouts/slideLayout5.xml"/><Relationship Id="rId1" Type="http://schemas.openxmlformats.org/officeDocument/2006/relationships/themeOverride" Target="../theme/themeOverride28.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1.png"/><Relationship Id="rId4" Type="http://schemas.openxmlformats.org/officeDocument/2006/relationships/image" Target="../media/image1.jpg"/><Relationship Id="rId9" Type="http://schemas.microsoft.com/office/2007/relationships/diagramDrawing" Target="../diagrams/drawing1.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hemeOverride" Target="../theme/themeOverride29.xml"/><Relationship Id="rId4" Type="http://schemas.openxmlformats.org/officeDocument/2006/relationships/image" Target="../media/image72.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hemeOverride" Target="../theme/themeOverride30.xml"/><Relationship Id="rId6" Type="http://schemas.openxmlformats.org/officeDocument/2006/relationships/image" Target="../media/image73.png"/><Relationship Id="rId5" Type="http://schemas.openxmlformats.org/officeDocument/2006/relationships/image" Target="../media/image37.png"/><Relationship Id="rId4" Type="http://schemas.openxmlformats.org/officeDocument/2006/relationships/image" Target="../media/image72.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hemeOverride" Target="../theme/themeOverride31.xml"/><Relationship Id="rId6" Type="http://schemas.openxmlformats.org/officeDocument/2006/relationships/image" Target="../media/image73.png"/><Relationship Id="rId5" Type="http://schemas.openxmlformats.org/officeDocument/2006/relationships/image" Target="../media/image37.png"/><Relationship Id="rId4" Type="http://schemas.openxmlformats.org/officeDocument/2006/relationships/image" Target="../media/image72.jp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hemeOverride" Target="../theme/themeOverride32.xml"/><Relationship Id="rId4" Type="http://schemas.openxmlformats.org/officeDocument/2006/relationships/image" Target="../media/image72.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hemeOverride" Target="../theme/themeOverride33.xml"/><Relationship Id="rId6" Type="http://schemas.openxmlformats.org/officeDocument/2006/relationships/image" Target="../media/image74.png"/><Relationship Id="rId5" Type="http://schemas.openxmlformats.org/officeDocument/2006/relationships/hyperlink" Target="https://www.cbr.washington.edu/sacramento/fishmodel/" TargetMode="External"/><Relationship Id="rId4" Type="http://schemas.openxmlformats.org/officeDocument/2006/relationships/image" Target="../media/image72.jp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hemeOverride" Target="../theme/themeOverride34.xml"/><Relationship Id="rId5" Type="http://schemas.openxmlformats.org/officeDocument/2006/relationships/image" Target="../media/image75.png"/><Relationship Id="rId4" Type="http://schemas.openxmlformats.org/officeDocument/2006/relationships/image" Target="../media/image72.jp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hemeOverride" Target="../theme/themeOverride35.xml"/><Relationship Id="rId6" Type="http://schemas.openxmlformats.org/officeDocument/2006/relationships/hyperlink" Target="https://www.cbr.washington.edu/sacramento/fishmodel/" TargetMode="External"/><Relationship Id="rId5" Type="http://schemas.openxmlformats.org/officeDocument/2006/relationships/image" Target="../media/image76.png"/><Relationship Id="rId4" Type="http://schemas.openxmlformats.org/officeDocument/2006/relationships/image" Target="../media/image72.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hemeOverride" Target="../theme/themeOverride36.xml"/><Relationship Id="rId6" Type="http://schemas.openxmlformats.org/officeDocument/2006/relationships/hyperlink" Target="https://www.cbr.washington.edu/sacramento/fishmodel/" TargetMode="External"/><Relationship Id="rId5" Type="http://schemas.openxmlformats.org/officeDocument/2006/relationships/image" Target="../media/image78.png"/><Relationship Id="rId4" Type="http://schemas.openxmlformats.org/officeDocument/2006/relationships/image" Target="../media/image72.jpg"/></Relationships>
</file>

<file path=ppt/slides/_rels/slide59.xml.rels><?xml version="1.0" encoding="UTF-8" standalone="yes"?>
<Relationships xmlns="http://schemas.openxmlformats.org/package/2006/relationships"><Relationship Id="rId8" Type="http://schemas.openxmlformats.org/officeDocument/2006/relationships/hyperlink" Target="https://www.noaa.gov/sites/default/files/legacy/document/2020/Oct/07354626849.pdf" TargetMode="External"/><Relationship Id="rId3" Type="http://schemas.openxmlformats.org/officeDocument/2006/relationships/notesSlide" Target="../notesSlides/notesSlide59.xml"/><Relationship Id="rId7"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themeOverride" Target="../theme/themeOverride37.xml"/><Relationship Id="rId6" Type="http://schemas.openxmlformats.org/officeDocument/2006/relationships/hyperlink" Target="https://www.cbr.washington.edu/sacramento/fishmodel/" TargetMode="External"/><Relationship Id="rId5" Type="http://schemas.openxmlformats.org/officeDocument/2006/relationships/image" Target="../media/image79.png"/><Relationship Id="rId4" Type="http://schemas.openxmlformats.org/officeDocument/2006/relationships/image" Target="../media/image72.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www.cbr.washington.edu/" TargetMode="Externa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hemeOverride" Target="../theme/themeOverride38.xml"/><Relationship Id="rId5" Type="http://schemas.openxmlformats.org/officeDocument/2006/relationships/image" Target="../media/image81.png"/><Relationship Id="rId4" Type="http://schemas.openxmlformats.org/officeDocument/2006/relationships/image" Target="../media/image72.jp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hemeOverride" Target="../theme/themeOverride39.xml"/><Relationship Id="rId5" Type="http://schemas.openxmlformats.org/officeDocument/2006/relationships/image" Target="../media/image81.png"/><Relationship Id="rId4" Type="http://schemas.openxmlformats.org/officeDocument/2006/relationships/image" Target="../media/image72.jp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hemeOverride" Target="../theme/themeOverride40.xml"/><Relationship Id="rId5" Type="http://schemas.openxmlformats.org/officeDocument/2006/relationships/image" Target="../media/image82.png"/><Relationship Id="rId4" Type="http://schemas.openxmlformats.org/officeDocument/2006/relationships/image" Target="../media/image72.jp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hemeOverride" Target="../theme/themeOverride41.xml"/><Relationship Id="rId6" Type="http://schemas.openxmlformats.org/officeDocument/2006/relationships/image" Target="../media/image83.png"/><Relationship Id="rId5" Type="http://schemas.openxmlformats.org/officeDocument/2006/relationships/image" Target="../media/image79.png"/><Relationship Id="rId4" Type="http://schemas.openxmlformats.org/officeDocument/2006/relationships/image" Target="../media/image72.jp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hyperlink" Target="https://www.cbr.washington.edu/sacramento/data/delta_loss_summary.html/" TargetMode="External"/><Relationship Id="rId2" Type="http://schemas.openxmlformats.org/officeDocument/2006/relationships/slideLayout" Target="../slideLayouts/slideLayout2.xml"/><Relationship Id="rId1" Type="http://schemas.openxmlformats.org/officeDocument/2006/relationships/themeOverride" Target="../theme/themeOverride42.xml"/><Relationship Id="rId6" Type="http://schemas.openxmlformats.org/officeDocument/2006/relationships/hyperlink" Target="https://www.cbr.washington.edu/sacramento/lossandsalvage/" TargetMode="External"/><Relationship Id="rId5" Type="http://schemas.openxmlformats.org/officeDocument/2006/relationships/image" Target="../media/image85.png"/><Relationship Id="rId4" Type="http://schemas.openxmlformats.org/officeDocument/2006/relationships/image" Target="../media/image72.jp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hemeOverride" Target="../theme/themeOverride4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72.jp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hemeOverride" Target="../theme/themeOverride44.xml"/><Relationship Id="rId5" Type="http://schemas.openxmlformats.org/officeDocument/2006/relationships/image" Target="../media/image88.png"/><Relationship Id="rId4" Type="http://schemas.openxmlformats.org/officeDocument/2006/relationships/image" Target="../media/image72.jpg"/></Relationships>
</file>

<file path=ppt/slides/_rels/slide6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67.xml"/><Relationship Id="rId7" Type="http://schemas.openxmlformats.org/officeDocument/2006/relationships/hyperlink" Target="https://oceanview.pfeg.noaa.gov/shiny/FED/CalFishTrack/" TargetMode="External"/><Relationship Id="rId2" Type="http://schemas.openxmlformats.org/officeDocument/2006/relationships/slideLayout" Target="../slideLayouts/slideLayout2.xml"/><Relationship Id="rId1" Type="http://schemas.openxmlformats.org/officeDocument/2006/relationships/themeOverride" Target="../theme/themeOverride45.xml"/><Relationship Id="rId6" Type="http://schemas.openxmlformats.org/officeDocument/2006/relationships/hyperlink" Target="https://www.cbr.washington.edu/shiny/STARS/" TargetMode="External"/><Relationship Id="rId5" Type="http://schemas.openxmlformats.org/officeDocument/2006/relationships/image" Target="../media/image89.png"/><Relationship Id="rId4" Type="http://schemas.openxmlformats.org/officeDocument/2006/relationships/image" Target="../media/image72.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hyperlink" Target="https://www.cbr.washington.edu/shiny/STARS/" TargetMode="External"/><Relationship Id="rId2" Type="http://schemas.openxmlformats.org/officeDocument/2006/relationships/slideLayout" Target="../slideLayouts/slideLayout2.xml"/><Relationship Id="rId1" Type="http://schemas.openxmlformats.org/officeDocument/2006/relationships/themeOverride" Target="../theme/themeOverride4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72.jpg"/></Relationships>
</file>

<file path=ppt/slides/_rels/slide6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69.xml"/><Relationship Id="rId7" Type="http://schemas.openxmlformats.org/officeDocument/2006/relationships/image" Target="../media/image94.png"/><Relationship Id="rId2" Type="http://schemas.openxmlformats.org/officeDocument/2006/relationships/slideLayout" Target="../slideLayouts/slideLayout1.xml"/><Relationship Id="rId1" Type="http://schemas.openxmlformats.org/officeDocument/2006/relationships/themeOverride" Target="../theme/themeOverride47.xml"/><Relationship Id="rId6" Type="http://schemas.openxmlformats.org/officeDocument/2006/relationships/image" Target="../media/image93.png"/><Relationship Id="rId5" Type="http://schemas.openxmlformats.org/officeDocument/2006/relationships/hyperlink" Target="https://www.cbr.washington.edu/sacramento/tools/" TargetMode="External"/><Relationship Id="rId4" Type="http://schemas.openxmlformats.org/officeDocument/2006/relationships/image" Target="../media/image72.jpg"/><Relationship Id="rId9"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hemeOverride" Target="../theme/themeOverride48.xml"/><Relationship Id="rId4" Type="http://schemas.openxmlformats.org/officeDocument/2006/relationships/image" Target="../media/image1.jpg"/></Relationships>
</file>

<file path=ppt/slides/_rels/slide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hemeOverride" Target="../theme/themeOverride49.xml"/><Relationship Id="rId5" Type="http://schemas.openxmlformats.org/officeDocument/2006/relationships/hyperlink" Target="mailto:web@cbr.washington.edu" TargetMode="External"/><Relationship Id="rId4" Type="http://schemas.openxmlformats.org/officeDocument/2006/relationships/image" Target="../media/image9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9000" t="-39000" r="-40000" b="6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24F428-87A1-524A-8A51-9B52F12820F7}"/>
              </a:ext>
            </a:extLst>
          </p:cNvPr>
          <p:cNvSpPr/>
          <p:nvPr/>
        </p:nvSpPr>
        <p:spPr>
          <a:xfrm>
            <a:off x="-18288" y="6367505"/>
            <a:ext cx="12233767" cy="5980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5998785-BEE2-F287-ADE9-89DBABD98FEA}"/>
              </a:ext>
            </a:extLst>
          </p:cNvPr>
          <p:cNvSpPr>
            <a:spLocks noGrp="1"/>
          </p:cNvSpPr>
          <p:nvPr>
            <p:ph type="subTitle" idx="1"/>
          </p:nvPr>
        </p:nvSpPr>
        <p:spPr>
          <a:xfrm>
            <a:off x="-26895" y="5760285"/>
            <a:ext cx="12254065" cy="490283"/>
          </a:xfrm>
          <a:solidFill>
            <a:schemeClr val="tx1">
              <a:alpha val="80000"/>
            </a:schemeClr>
          </a:solidFill>
        </p:spPr>
        <p:txBody>
          <a:bodyPr anchor="ctr">
            <a:normAutofit/>
          </a:bodyPr>
          <a:lstStyle/>
          <a:p>
            <a:r>
              <a:rPr lang="en-US" b="1" dirty="0">
                <a:solidFill>
                  <a:schemeClr val="bg2"/>
                </a:solidFill>
                <a:latin typeface="Calibri" panose="020F0502020204030204" pitchFamily="34" charset="0"/>
                <a:cs typeface="Calibri" panose="020F0502020204030204" pitchFamily="34" charset="0"/>
              </a:rPr>
              <a:t>Jennifer L. Gosselin, Susannah </a:t>
            </a:r>
            <a:r>
              <a:rPr lang="en-US" b="1" dirty="0" err="1">
                <a:solidFill>
                  <a:schemeClr val="bg2"/>
                </a:solidFill>
                <a:latin typeface="Calibri" panose="020F0502020204030204" pitchFamily="34" charset="0"/>
                <a:cs typeface="Calibri" panose="020F0502020204030204" pitchFamily="34" charset="0"/>
              </a:rPr>
              <a:t>Iltis</a:t>
            </a:r>
            <a:r>
              <a:rPr lang="en-US" b="1" dirty="0">
                <a:solidFill>
                  <a:schemeClr val="bg2"/>
                </a:solidFill>
                <a:latin typeface="Calibri" panose="020F0502020204030204" pitchFamily="34" charset="0"/>
                <a:cs typeface="Calibri" panose="020F0502020204030204" pitchFamily="34" charset="0"/>
              </a:rPr>
              <a:t>, and W. Nicholas Beer</a:t>
            </a:r>
          </a:p>
        </p:txBody>
      </p:sp>
      <p:pic>
        <p:nvPicPr>
          <p:cNvPr id="9" name="Picture 8">
            <a:extLst>
              <a:ext uri="{FF2B5EF4-FFF2-40B4-BE49-F238E27FC236}">
                <a16:creationId xmlns:a16="http://schemas.microsoft.com/office/drawing/2014/main" id="{E936EDF2-222F-901C-E31E-1D7CEE6B52CA}"/>
              </a:ext>
            </a:extLst>
          </p:cNvPr>
          <p:cNvPicPr>
            <a:picLocks noChangeAspect="1"/>
          </p:cNvPicPr>
          <p:nvPr/>
        </p:nvPicPr>
        <p:blipFill>
          <a:blip r:embed="rId4">
            <a:alphaModFix/>
          </a:blip>
          <a:stretch>
            <a:fillRect/>
          </a:stretch>
        </p:blipFill>
        <p:spPr>
          <a:xfrm>
            <a:off x="979551" y="6361025"/>
            <a:ext cx="6275647" cy="487034"/>
          </a:xfrm>
          <a:prstGeom prst="rect">
            <a:avLst/>
          </a:prstGeom>
        </p:spPr>
      </p:pic>
      <p:sp>
        <p:nvSpPr>
          <p:cNvPr id="2" name="Title 1">
            <a:extLst>
              <a:ext uri="{FF2B5EF4-FFF2-40B4-BE49-F238E27FC236}">
                <a16:creationId xmlns:a16="http://schemas.microsoft.com/office/drawing/2014/main" id="{DD53EFD5-D974-2605-4B0B-CE8B1576655C}"/>
              </a:ext>
            </a:extLst>
          </p:cNvPr>
          <p:cNvSpPr>
            <a:spLocks noGrp="1"/>
          </p:cNvSpPr>
          <p:nvPr>
            <p:ph type="ctrTitle"/>
          </p:nvPr>
        </p:nvSpPr>
        <p:spPr>
          <a:xfrm>
            <a:off x="0" y="377898"/>
            <a:ext cx="12210643" cy="1295917"/>
          </a:xfrm>
        </p:spPr>
        <p:txBody>
          <a:bodyPr>
            <a:normAutofit fontScale="90000"/>
          </a:bodyPr>
          <a:lstStyle/>
          <a:p>
            <a:r>
              <a:rPr lang="en-US" sz="6700" dirty="0">
                <a:latin typeface="Britannic Bold" panose="020B0903060703020204" pitchFamily="34" charset="77"/>
                <a:cs typeface="Angsana New" panose="02020603050405020304" pitchFamily="18" charset="-34"/>
              </a:rPr>
              <a:t>Overview of </a:t>
            </a:r>
            <a:r>
              <a:rPr lang="en-US" sz="6700" dirty="0" err="1">
                <a:latin typeface="Britannic Bold" panose="020B0903060703020204" pitchFamily="34" charset="77"/>
                <a:cs typeface="Angsana New" panose="02020603050405020304" pitchFamily="18" charset="-34"/>
              </a:rPr>
              <a:t>SacPAS</a:t>
            </a:r>
            <a:r>
              <a:rPr lang="en-US" dirty="0">
                <a:latin typeface="Britannic Bold" panose="020B0903060703020204" pitchFamily="34" charset="77"/>
                <a:cs typeface="Angsana New" panose="02020603050405020304" pitchFamily="18" charset="-34"/>
              </a:rPr>
              <a:t>: </a:t>
            </a:r>
            <a:br>
              <a:rPr lang="en-US" dirty="0">
                <a:latin typeface="Britannic Bold" panose="020B0903060703020204" pitchFamily="34" charset="77"/>
                <a:cs typeface="Angsana New" panose="02020603050405020304" pitchFamily="18" charset="-34"/>
              </a:rPr>
            </a:br>
            <a:r>
              <a:rPr lang="en-US" sz="3100" dirty="0">
                <a:latin typeface="Britannic Bold" panose="020B0903060703020204" pitchFamily="34" charset="77"/>
                <a:cs typeface="Angsana New" panose="02020603050405020304" pitchFamily="18" charset="-34"/>
              </a:rPr>
              <a:t>Central Valley Prediction &amp; Assessment of Salmon and other fishes</a:t>
            </a:r>
            <a:endParaRPr lang="en-US" sz="3600" dirty="0">
              <a:latin typeface="Britannic Bold" panose="020B0903060703020204" pitchFamily="34" charset="77"/>
              <a:cs typeface="Angsana New" panose="02020603050405020304" pitchFamily="18" charset="-34"/>
            </a:endParaRPr>
          </a:p>
        </p:txBody>
      </p:sp>
      <p:sp>
        <p:nvSpPr>
          <p:cNvPr id="5" name="Rectangle 4">
            <a:extLst>
              <a:ext uri="{FF2B5EF4-FFF2-40B4-BE49-F238E27FC236}">
                <a16:creationId xmlns:a16="http://schemas.microsoft.com/office/drawing/2014/main" id="{245A1F69-352C-3F81-878C-98B081E79780}"/>
              </a:ext>
            </a:extLst>
          </p:cNvPr>
          <p:cNvSpPr/>
          <p:nvPr/>
        </p:nvSpPr>
        <p:spPr>
          <a:xfrm>
            <a:off x="23494" y="6351177"/>
            <a:ext cx="12168505" cy="478839"/>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771EA54F-1429-93A5-7733-6314CC43003D}"/>
              </a:ext>
            </a:extLst>
          </p:cNvPr>
          <p:cNvCxnSpPr>
            <a:cxnSpLocks/>
          </p:cNvCxnSpPr>
          <p:nvPr/>
        </p:nvCxnSpPr>
        <p:spPr>
          <a:xfrm flipV="1">
            <a:off x="-18288" y="6796964"/>
            <a:ext cx="1184439" cy="1908"/>
          </a:xfrm>
          <a:prstGeom prst="line">
            <a:avLst/>
          </a:prstGeom>
          <a:ln w="98425">
            <a:solidFill>
              <a:srgbClr val="36116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229B57-BDEE-A383-490F-EB08C4DA6068}"/>
              </a:ext>
            </a:extLst>
          </p:cNvPr>
          <p:cNvCxnSpPr>
            <a:cxnSpLocks/>
          </p:cNvCxnSpPr>
          <p:nvPr/>
        </p:nvCxnSpPr>
        <p:spPr>
          <a:xfrm>
            <a:off x="1576650" y="6799315"/>
            <a:ext cx="10652760" cy="0"/>
          </a:xfrm>
          <a:prstGeom prst="line">
            <a:avLst/>
          </a:prstGeom>
          <a:ln w="98425">
            <a:solidFill>
              <a:srgbClr val="361164"/>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76128A-AC4E-135E-75E8-54A4D59D6E92}"/>
              </a:ext>
            </a:extLst>
          </p:cNvPr>
          <p:cNvPicPr>
            <a:picLocks noChangeAspect="1"/>
          </p:cNvPicPr>
          <p:nvPr/>
        </p:nvPicPr>
        <p:blipFill rotWithShape="1">
          <a:blip r:embed="rId5">
            <a:alphaModFix/>
          </a:blip>
          <a:srcRect b="21569"/>
          <a:stretch/>
        </p:blipFill>
        <p:spPr>
          <a:xfrm>
            <a:off x="8074689" y="6375902"/>
            <a:ext cx="2824959" cy="493289"/>
          </a:xfrm>
          <a:prstGeom prst="rect">
            <a:avLst/>
          </a:prstGeom>
        </p:spPr>
      </p:pic>
      <p:cxnSp>
        <p:nvCxnSpPr>
          <p:cNvPr id="20" name="Straight Connector 19">
            <a:extLst>
              <a:ext uri="{FF2B5EF4-FFF2-40B4-BE49-F238E27FC236}">
                <a16:creationId xmlns:a16="http://schemas.microsoft.com/office/drawing/2014/main" id="{D9B7E746-1D44-B4A2-6DDF-EC8C8307CC3B}"/>
              </a:ext>
            </a:extLst>
          </p:cNvPr>
          <p:cNvCxnSpPr>
            <a:cxnSpLocks/>
          </p:cNvCxnSpPr>
          <p:nvPr/>
        </p:nvCxnSpPr>
        <p:spPr>
          <a:xfrm>
            <a:off x="7730330" y="6384232"/>
            <a:ext cx="348211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5881D2-2617-BE48-E2DA-2592F09BFC62}"/>
              </a:ext>
            </a:extLst>
          </p:cNvPr>
          <p:cNvCxnSpPr>
            <a:cxnSpLocks/>
          </p:cNvCxnSpPr>
          <p:nvPr/>
        </p:nvCxnSpPr>
        <p:spPr>
          <a:xfrm>
            <a:off x="7790133" y="6860717"/>
            <a:ext cx="348211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335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720BA8-602E-BFD3-BFE4-359618D08961}"/>
              </a:ext>
            </a:extLst>
          </p:cNvPr>
          <p:cNvSpPr>
            <a:spLocks noGrp="1"/>
          </p:cNvSpPr>
          <p:nvPr>
            <p:ph type="sldNum" sz="quarter" idx="12"/>
          </p:nvPr>
        </p:nvSpPr>
        <p:spPr/>
        <p:txBody>
          <a:bodyPr/>
          <a:lstStyle/>
          <a:p>
            <a:fld id="{EAEDD658-BB01-0342-9404-4143FC036160}" type="slidenum">
              <a:rPr lang="en-US" smtClean="0"/>
              <a:t>10</a:t>
            </a:fld>
            <a:endParaRPr lang="en-US"/>
          </a:p>
        </p:txBody>
      </p:sp>
      <p:pic>
        <p:nvPicPr>
          <p:cNvPr id="6" name="Picture 5" descr="A screenshot of a computer&#10;&#10;Description automatically generated">
            <a:extLst>
              <a:ext uri="{FF2B5EF4-FFF2-40B4-BE49-F238E27FC236}">
                <a16:creationId xmlns:a16="http://schemas.microsoft.com/office/drawing/2014/main" id="{9A5D785D-B228-4728-DD99-069327802E1E}"/>
              </a:ext>
            </a:extLst>
          </p:cNvPr>
          <p:cNvPicPr>
            <a:picLocks noChangeAspect="1"/>
          </p:cNvPicPr>
          <p:nvPr/>
        </p:nvPicPr>
        <p:blipFill>
          <a:blip r:embed="rId3"/>
          <a:stretch>
            <a:fillRect/>
          </a:stretch>
        </p:blipFill>
        <p:spPr>
          <a:xfrm>
            <a:off x="-512065" y="0"/>
            <a:ext cx="14722223" cy="6858000"/>
          </a:xfrm>
          <a:prstGeom prst="rect">
            <a:avLst/>
          </a:prstGeom>
        </p:spPr>
      </p:pic>
    </p:spTree>
    <p:extLst>
      <p:ext uri="{BB962C8B-B14F-4D97-AF65-F5344CB8AC3E}">
        <p14:creationId xmlns:p14="http://schemas.microsoft.com/office/powerpoint/2010/main" val="3864119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A62930-F7E3-D576-6F7F-B90BF142156D}"/>
              </a:ext>
            </a:extLst>
          </p:cNvPr>
          <p:cNvSpPr>
            <a:spLocks noGrp="1"/>
          </p:cNvSpPr>
          <p:nvPr>
            <p:ph type="sldNum" sz="quarter" idx="12"/>
          </p:nvPr>
        </p:nvSpPr>
        <p:spPr/>
        <p:txBody>
          <a:bodyPr/>
          <a:lstStyle/>
          <a:p>
            <a:fld id="{EAEDD658-BB01-0342-9404-4143FC036160}" type="slidenum">
              <a:rPr lang="en-US" smtClean="0"/>
              <a:t>11</a:t>
            </a:fld>
            <a:endParaRPr lang="en-US"/>
          </a:p>
        </p:txBody>
      </p:sp>
      <p:pic>
        <p:nvPicPr>
          <p:cNvPr id="10" name="Picture 9" descr="A screenshot of a web page&#10;&#10;Description automatically generated">
            <a:extLst>
              <a:ext uri="{FF2B5EF4-FFF2-40B4-BE49-F238E27FC236}">
                <a16:creationId xmlns:a16="http://schemas.microsoft.com/office/drawing/2014/main" id="{2A63337A-2644-A2B1-10A2-30D7AB428B90}"/>
              </a:ext>
            </a:extLst>
          </p:cNvPr>
          <p:cNvPicPr>
            <a:picLocks noChangeAspect="1"/>
          </p:cNvPicPr>
          <p:nvPr/>
        </p:nvPicPr>
        <p:blipFill>
          <a:blip r:embed="rId3"/>
          <a:stretch>
            <a:fillRect/>
          </a:stretch>
        </p:blipFill>
        <p:spPr>
          <a:xfrm>
            <a:off x="-1470160" y="0"/>
            <a:ext cx="14767232" cy="6858000"/>
          </a:xfrm>
          <a:prstGeom prst="rect">
            <a:avLst/>
          </a:prstGeom>
        </p:spPr>
      </p:pic>
    </p:spTree>
    <p:extLst>
      <p:ext uri="{BB962C8B-B14F-4D97-AF65-F5344CB8AC3E}">
        <p14:creationId xmlns:p14="http://schemas.microsoft.com/office/powerpoint/2010/main" val="1681563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60799A-23E8-5EE6-0349-02438B9D8C5B}"/>
              </a:ext>
            </a:extLst>
          </p:cNvPr>
          <p:cNvSpPr>
            <a:spLocks noGrp="1"/>
          </p:cNvSpPr>
          <p:nvPr>
            <p:ph type="sldNum" sz="quarter" idx="12"/>
          </p:nvPr>
        </p:nvSpPr>
        <p:spPr/>
        <p:txBody>
          <a:bodyPr/>
          <a:lstStyle/>
          <a:p>
            <a:fld id="{EAEDD658-BB01-0342-9404-4143FC036160}" type="slidenum">
              <a:rPr lang="en-US" smtClean="0"/>
              <a:t>12</a:t>
            </a:fld>
            <a:endParaRPr lang="en-US"/>
          </a:p>
        </p:txBody>
      </p:sp>
      <p:pic>
        <p:nvPicPr>
          <p:cNvPr id="8" name="Picture 7" descr="A screenshot of a cell phone&#10;&#10;Description automatically generated">
            <a:extLst>
              <a:ext uri="{FF2B5EF4-FFF2-40B4-BE49-F238E27FC236}">
                <a16:creationId xmlns:a16="http://schemas.microsoft.com/office/drawing/2014/main" id="{402EBAC4-4F1F-F816-FAB2-0B5CBF96ED83}"/>
              </a:ext>
            </a:extLst>
          </p:cNvPr>
          <p:cNvPicPr>
            <a:picLocks noChangeAspect="1"/>
          </p:cNvPicPr>
          <p:nvPr/>
        </p:nvPicPr>
        <p:blipFill>
          <a:blip r:embed="rId3"/>
          <a:stretch>
            <a:fillRect/>
          </a:stretch>
        </p:blipFill>
        <p:spPr>
          <a:xfrm>
            <a:off x="2149021" y="231725"/>
            <a:ext cx="3429734" cy="6394549"/>
          </a:xfrm>
          <a:prstGeom prst="rect">
            <a:avLst/>
          </a:prstGeom>
        </p:spPr>
      </p:pic>
      <p:sp>
        <p:nvSpPr>
          <p:cNvPr id="2" name="TextBox 1">
            <a:extLst>
              <a:ext uri="{FF2B5EF4-FFF2-40B4-BE49-F238E27FC236}">
                <a16:creationId xmlns:a16="http://schemas.microsoft.com/office/drawing/2014/main" id="{FF5B3DAA-A138-0D68-86BC-5EB8A9906B9B}"/>
              </a:ext>
            </a:extLst>
          </p:cNvPr>
          <p:cNvSpPr txBox="1"/>
          <p:nvPr/>
        </p:nvSpPr>
        <p:spPr>
          <a:xfrm>
            <a:off x="7578671" y="2448732"/>
            <a:ext cx="3347968" cy="1446550"/>
          </a:xfrm>
          <a:prstGeom prst="rect">
            <a:avLst/>
          </a:prstGeom>
          <a:noFill/>
        </p:spPr>
        <p:txBody>
          <a:bodyPr wrap="none" rtlCol="0">
            <a:spAutoFit/>
          </a:bodyPr>
          <a:lstStyle/>
          <a:p>
            <a:r>
              <a:rPr lang="en-US" sz="3200" b="1" dirty="0">
                <a:solidFill>
                  <a:schemeClr val="bg2"/>
                </a:solidFill>
              </a:rPr>
              <a:t>Mobile version</a:t>
            </a:r>
          </a:p>
          <a:p>
            <a:r>
              <a:rPr lang="en-US" sz="2800" i="1" dirty="0">
                <a:solidFill>
                  <a:schemeClr val="bg2"/>
                </a:solidFill>
              </a:rPr>
              <a:t>	</a:t>
            </a:r>
          </a:p>
          <a:p>
            <a:r>
              <a:rPr lang="en-US" sz="2800" i="1" dirty="0">
                <a:solidFill>
                  <a:schemeClr val="bg2"/>
                </a:solidFill>
              </a:rPr>
              <a:t>	in development</a:t>
            </a:r>
          </a:p>
        </p:txBody>
      </p:sp>
    </p:spTree>
    <p:extLst>
      <p:ext uri="{BB962C8B-B14F-4D97-AF65-F5344CB8AC3E}">
        <p14:creationId xmlns:p14="http://schemas.microsoft.com/office/powerpoint/2010/main" val="2317787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D8DA20C7-888B-072A-0E71-F73F7AA6D4B6}"/>
              </a:ext>
            </a:extLst>
          </p:cNvPr>
          <p:cNvPicPr>
            <a:picLocks noChangeAspect="1"/>
          </p:cNvPicPr>
          <p:nvPr/>
        </p:nvPicPr>
        <p:blipFill>
          <a:blip r:embed="rId3"/>
          <a:stretch>
            <a:fillRect/>
          </a:stretch>
        </p:blipFill>
        <p:spPr>
          <a:xfrm>
            <a:off x="2149021" y="231725"/>
            <a:ext cx="3429734" cy="6394548"/>
          </a:xfrm>
          <a:prstGeom prst="rect">
            <a:avLst/>
          </a:prstGeom>
        </p:spPr>
      </p:pic>
      <p:sp>
        <p:nvSpPr>
          <p:cNvPr id="4" name="Slide Number Placeholder 3">
            <a:extLst>
              <a:ext uri="{FF2B5EF4-FFF2-40B4-BE49-F238E27FC236}">
                <a16:creationId xmlns:a16="http://schemas.microsoft.com/office/drawing/2014/main" id="{BC60799A-23E8-5EE6-0349-02438B9D8C5B}"/>
              </a:ext>
            </a:extLst>
          </p:cNvPr>
          <p:cNvSpPr>
            <a:spLocks noGrp="1"/>
          </p:cNvSpPr>
          <p:nvPr>
            <p:ph type="sldNum" sz="quarter" idx="12"/>
          </p:nvPr>
        </p:nvSpPr>
        <p:spPr/>
        <p:txBody>
          <a:bodyPr/>
          <a:lstStyle/>
          <a:p>
            <a:fld id="{EAEDD658-BB01-0342-9404-4143FC036160}" type="slidenum">
              <a:rPr lang="en-US" smtClean="0"/>
              <a:t>13</a:t>
            </a:fld>
            <a:endParaRPr lang="en-US"/>
          </a:p>
        </p:txBody>
      </p:sp>
    </p:spTree>
    <p:extLst>
      <p:ext uri="{BB962C8B-B14F-4D97-AF65-F5344CB8AC3E}">
        <p14:creationId xmlns:p14="http://schemas.microsoft.com/office/powerpoint/2010/main" val="960815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60799A-23E8-5EE6-0349-02438B9D8C5B}"/>
              </a:ext>
            </a:extLst>
          </p:cNvPr>
          <p:cNvSpPr>
            <a:spLocks noGrp="1"/>
          </p:cNvSpPr>
          <p:nvPr>
            <p:ph type="sldNum" sz="quarter" idx="12"/>
          </p:nvPr>
        </p:nvSpPr>
        <p:spPr/>
        <p:txBody>
          <a:bodyPr/>
          <a:lstStyle/>
          <a:p>
            <a:fld id="{EAEDD658-BB01-0342-9404-4143FC036160}" type="slidenum">
              <a:rPr lang="en-US" smtClean="0"/>
              <a:t>14</a:t>
            </a:fld>
            <a:endParaRPr lang="en-US"/>
          </a:p>
        </p:txBody>
      </p:sp>
      <p:pic>
        <p:nvPicPr>
          <p:cNvPr id="6" name="Picture 5" descr="A screenshot of a phone&#10;&#10;Description automatically generated">
            <a:extLst>
              <a:ext uri="{FF2B5EF4-FFF2-40B4-BE49-F238E27FC236}">
                <a16:creationId xmlns:a16="http://schemas.microsoft.com/office/drawing/2014/main" id="{9AA681D2-9859-448D-4C0F-80B29F983F66}"/>
              </a:ext>
            </a:extLst>
          </p:cNvPr>
          <p:cNvPicPr>
            <a:picLocks noChangeAspect="1"/>
          </p:cNvPicPr>
          <p:nvPr/>
        </p:nvPicPr>
        <p:blipFill>
          <a:blip r:embed="rId3"/>
          <a:stretch>
            <a:fillRect/>
          </a:stretch>
        </p:blipFill>
        <p:spPr>
          <a:xfrm>
            <a:off x="2154188" y="231721"/>
            <a:ext cx="3429733" cy="6394547"/>
          </a:xfrm>
          <a:prstGeom prst="rect">
            <a:avLst/>
          </a:prstGeom>
        </p:spPr>
      </p:pic>
    </p:spTree>
    <p:extLst>
      <p:ext uri="{BB962C8B-B14F-4D97-AF65-F5344CB8AC3E}">
        <p14:creationId xmlns:p14="http://schemas.microsoft.com/office/powerpoint/2010/main" val="3695736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descr="A screenshot of a phone&#10;&#10;Description automatically generated">
            <a:extLst>
              <a:ext uri="{FF2B5EF4-FFF2-40B4-BE49-F238E27FC236}">
                <a16:creationId xmlns:a16="http://schemas.microsoft.com/office/drawing/2014/main" id="{866AA9F3-AE24-3093-B799-8FD546E78426}"/>
              </a:ext>
            </a:extLst>
          </p:cNvPr>
          <p:cNvPicPr>
            <a:picLocks noChangeAspect="1"/>
          </p:cNvPicPr>
          <p:nvPr/>
        </p:nvPicPr>
        <p:blipFill>
          <a:blip r:embed="rId3"/>
          <a:stretch>
            <a:fillRect/>
          </a:stretch>
        </p:blipFill>
        <p:spPr>
          <a:xfrm>
            <a:off x="2159355" y="231721"/>
            <a:ext cx="3429733" cy="6394547"/>
          </a:xfrm>
          <a:prstGeom prst="rect">
            <a:avLst/>
          </a:prstGeom>
        </p:spPr>
      </p:pic>
      <p:sp>
        <p:nvSpPr>
          <p:cNvPr id="4" name="Slide Number Placeholder 3">
            <a:extLst>
              <a:ext uri="{FF2B5EF4-FFF2-40B4-BE49-F238E27FC236}">
                <a16:creationId xmlns:a16="http://schemas.microsoft.com/office/drawing/2014/main" id="{BC60799A-23E8-5EE6-0349-02438B9D8C5B}"/>
              </a:ext>
            </a:extLst>
          </p:cNvPr>
          <p:cNvSpPr>
            <a:spLocks noGrp="1"/>
          </p:cNvSpPr>
          <p:nvPr>
            <p:ph type="sldNum" sz="quarter" idx="12"/>
          </p:nvPr>
        </p:nvSpPr>
        <p:spPr/>
        <p:txBody>
          <a:bodyPr/>
          <a:lstStyle/>
          <a:p>
            <a:fld id="{EAEDD658-BB01-0342-9404-4143FC036160}" type="slidenum">
              <a:rPr lang="en-US" smtClean="0"/>
              <a:t>15</a:t>
            </a:fld>
            <a:endParaRPr lang="en-US"/>
          </a:p>
        </p:txBody>
      </p:sp>
    </p:spTree>
    <p:extLst>
      <p:ext uri="{BB962C8B-B14F-4D97-AF65-F5344CB8AC3E}">
        <p14:creationId xmlns:p14="http://schemas.microsoft.com/office/powerpoint/2010/main" val="2485351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t="-34000" r="-30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D629AC-AA7B-6B36-1B76-B29B7B120FF4}"/>
              </a:ext>
            </a:extLst>
          </p:cNvPr>
          <p:cNvSpPr/>
          <p:nvPr/>
        </p:nvSpPr>
        <p:spPr>
          <a:xfrm>
            <a:off x="0" y="0"/>
            <a:ext cx="12192000" cy="6858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1CA929A-F1DC-ADF6-7793-A92878D1BCD9}"/>
              </a:ext>
            </a:extLst>
          </p:cNvPr>
          <p:cNvSpPr>
            <a:spLocks noGrp="1"/>
          </p:cNvSpPr>
          <p:nvPr>
            <p:ph type="sldNum" sz="quarter" idx="12"/>
          </p:nvPr>
        </p:nvSpPr>
        <p:spPr>
          <a:xfrm>
            <a:off x="9022774" y="6143843"/>
            <a:ext cx="2743200" cy="365125"/>
          </a:xfrm>
        </p:spPr>
        <p:txBody>
          <a:bodyPr/>
          <a:lstStyle/>
          <a:p>
            <a:fld id="{EAEDD658-BB01-0342-9404-4143FC036160}" type="slidenum">
              <a:rPr lang="en-US" smtClean="0">
                <a:latin typeface="Calibri" panose="020F0502020204030204" pitchFamily="34" charset="0"/>
                <a:cs typeface="Calibri" panose="020F0502020204030204" pitchFamily="34" charset="0"/>
              </a:rPr>
              <a:t>16</a:t>
            </a:fld>
            <a:endParaRPr lang="en-US" dirty="0">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EEA45762-427E-1F25-1D50-5A1345F98702}"/>
              </a:ext>
            </a:extLst>
          </p:cNvPr>
          <p:cNvCxnSpPr>
            <a:cxnSpLocks/>
          </p:cNvCxnSpPr>
          <p:nvPr/>
        </p:nvCxnSpPr>
        <p:spPr>
          <a:xfrm>
            <a:off x="403167" y="3216731"/>
            <a:ext cx="11788833" cy="0"/>
          </a:xfrm>
          <a:prstGeom prst="line">
            <a:avLst/>
          </a:prstGeom>
          <a:ln w="127000" cap="rnd">
            <a:solidFill>
              <a:srgbClr val="00B050"/>
            </a:solidFill>
            <a:tailEnd type="triangle" w="lg" len="lg"/>
          </a:ln>
          <a:effectLst>
            <a:glow rad="745638">
              <a:schemeClr val="accent1">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330E816-084D-B8D3-F323-379CF6CD8CCF}"/>
              </a:ext>
            </a:extLst>
          </p:cNvPr>
          <p:cNvSpPr txBox="1">
            <a:spLocks/>
          </p:cNvSpPr>
          <p:nvPr/>
        </p:nvSpPr>
        <p:spPr>
          <a:xfrm>
            <a:off x="230890" y="3298038"/>
            <a:ext cx="2603269" cy="657793"/>
          </a:xfrm>
          <a:prstGeom prst="rect">
            <a:avLst/>
          </a:prstGeom>
          <a:solidFill>
            <a:schemeClr val="tx1">
              <a:alpha val="50000"/>
            </a:schemeClr>
          </a:solidFill>
        </p:spPr>
        <p:txBody>
          <a:bodyPr vert="horz" lIns="91440" tIns="45720" rIns="91440" bIns="45720" rtlCol="0" anchor="ctr">
            <a:normAutofit fontScale="85000" lnSpcReduction="10000"/>
          </a:bodyPr>
          <a:lstStyle>
            <a:defPPr>
              <a:defRPr lang="en-US"/>
            </a:defPPr>
            <a:lvl1pPr marL="228600" indent="-228600">
              <a:lnSpc>
                <a:spcPct val="90000"/>
              </a:lnSpc>
              <a:spcBef>
                <a:spcPts val="1000"/>
              </a:spcBef>
              <a:buFont typeface="Arial" panose="020B0604020202020204" pitchFamily="34" charset="0"/>
              <a:buChar char="•"/>
              <a:defRPr sz="2800" baseline="0">
                <a:solidFill>
                  <a:schemeClr val="bg1"/>
                </a:solidFill>
                <a:latin typeface="Alegreya Sans Medium" pitchFamily="2" charset="0"/>
              </a:defRPr>
            </a:lvl1pPr>
            <a:lvl2pPr marL="685800" indent="-228600">
              <a:lnSpc>
                <a:spcPct val="90000"/>
              </a:lnSpc>
              <a:spcBef>
                <a:spcPts val="500"/>
              </a:spcBef>
              <a:buFont typeface="Arial" panose="020B0604020202020204" pitchFamily="34" charset="0"/>
              <a:buChar char="•"/>
              <a:defRPr sz="2400" baseline="0">
                <a:latin typeface="Alegreya Sans" pitchFamily="2" charset="0"/>
              </a:defRPr>
            </a:lvl2pPr>
            <a:lvl3pPr marL="1143000" indent="-228600">
              <a:lnSpc>
                <a:spcPct val="90000"/>
              </a:lnSpc>
              <a:spcBef>
                <a:spcPts val="500"/>
              </a:spcBef>
              <a:buFont typeface="Arial" panose="020B0604020202020204" pitchFamily="34" charset="0"/>
              <a:buChar char="•"/>
              <a:defRPr sz="2000" baseline="0">
                <a:latin typeface="Alegreya Sans" pitchFamily="2" charset="0"/>
              </a:defRPr>
            </a:lvl3pPr>
            <a:lvl4pPr marL="1600200" indent="-228600">
              <a:lnSpc>
                <a:spcPct val="90000"/>
              </a:lnSpc>
              <a:spcBef>
                <a:spcPts val="500"/>
              </a:spcBef>
              <a:buFont typeface="Arial" panose="020B0604020202020204" pitchFamily="34" charset="0"/>
              <a:buChar char="•"/>
              <a:defRPr baseline="0">
                <a:latin typeface="Alegreya Sans" pitchFamily="2" charset="0"/>
              </a:defRPr>
            </a:lvl4pPr>
            <a:lvl5pPr marL="2057400" indent="-228600">
              <a:lnSpc>
                <a:spcPct val="90000"/>
              </a:lnSpc>
              <a:spcBef>
                <a:spcPts val="500"/>
              </a:spcBef>
              <a:buFont typeface="Arial" panose="020B0604020202020204" pitchFamily="34" charset="0"/>
              <a:buChar char="•"/>
              <a:defRPr baseline="0">
                <a:latin typeface="Alegreya Sans"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3200" dirty="0">
                <a:latin typeface="Calibri" panose="020F0502020204030204" pitchFamily="34" charset="0"/>
                <a:cs typeface="Calibri" panose="020F0502020204030204" pitchFamily="34" charset="0"/>
              </a:rPr>
              <a:t>Data collection</a:t>
            </a:r>
          </a:p>
        </p:txBody>
      </p:sp>
      <p:sp>
        <p:nvSpPr>
          <p:cNvPr id="15" name="Content Placeholder 2">
            <a:extLst>
              <a:ext uri="{FF2B5EF4-FFF2-40B4-BE49-F238E27FC236}">
                <a16:creationId xmlns:a16="http://schemas.microsoft.com/office/drawing/2014/main" id="{49F3EB08-F4DB-E96E-357C-EDBCDB092AAB}"/>
              </a:ext>
            </a:extLst>
          </p:cNvPr>
          <p:cNvSpPr txBox="1">
            <a:spLocks/>
          </p:cNvSpPr>
          <p:nvPr/>
        </p:nvSpPr>
        <p:spPr>
          <a:xfrm>
            <a:off x="3160291" y="3289591"/>
            <a:ext cx="2174123" cy="657793"/>
          </a:xfrm>
          <a:prstGeom prst="rect">
            <a:avLst/>
          </a:prstGeom>
          <a:solidFill>
            <a:schemeClr val="tx1">
              <a:alpha val="50000"/>
            </a:schemeClr>
          </a:solidFill>
        </p:spPr>
        <p:txBody>
          <a:bodyPr vert="horz" lIns="91440" tIns="45720" rIns="91440" bIns="45720" rtlCol="0" anchor="ctr">
            <a:normAutofit fontScale="85000" lnSpcReduction="10000"/>
          </a:bodyPr>
          <a:lstStyle>
            <a:defPPr>
              <a:defRPr lang="en-US"/>
            </a:defPPr>
            <a:lvl1pPr marL="228600" indent="-228600">
              <a:lnSpc>
                <a:spcPct val="90000"/>
              </a:lnSpc>
              <a:spcBef>
                <a:spcPts val="1000"/>
              </a:spcBef>
              <a:buFont typeface="Arial" panose="020B0604020202020204" pitchFamily="34" charset="0"/>
              <a:buChar char="•"/>
              <a:defRPr sz="2800" baseline="0">
                <a:solidFill>
                  <a:schemeClr val="bg1"/>
                </a:solidFill>
                <a:latin typeface="Alegreya Sans Medium" pitchFamily="2" charset="0"/>
              </a:defRPr>
            </a:lvl1pPr>
            <a:lvl2pPr marL="685800" indent="-228600">
              <a:lnSpc>
                <a:spcPct val="90000"/>
              </a:lnSpc>
              <a:spcBef>
                <a:spcPts val="500"/>
              </a:spcBef>
              <a:buFont typeface="Arial" panose="020B0604020202020204" pitchFamily="34" charset="0"/>
              <a:buChar char="•"/>
              <a:defRPr sz="2400" baseline="0">
                <a:latin typeface="Alegreya Sans" pitchFamily="2" charset="0"/>
              </a:defRPr>
            </a:lvl2pPr>
            <a:lvl3pPr marL="1143000" indent="-228600">
              <a:lnSpc>
                <a:spcPct val="90000"/>
              </a:lnSpc>
              <a:spcBef>
                <a:spcPts val="500"/>
              </a:spcBef>
              <a:buFont typeface="Arial" panose="020B0604020202020204" pitchFamily="34" charset="0"/>
              <a:buChar char="•"/>
              <a:defRPr sz="2000" baseline="0">
                <a:latin typeface="Alegreya Sans" pitchFamily="2" charset="0"/>
              </a:defRPr>
            </a:lvl3pPr>
            <a:lvl4pPr marL="1600200" indent="-228600">
              <a:lnSpc>
                <a:spcPct val="90000"/>
              </a:lnSpc>
              <a:spcBef>
                <a:spcPts val="500"/>
              </a:spcBef>
              <a:buFont typeface="Arial" panose="020B0604020202020204" pitchFamily="34" charset="0"/>
              <a:buChar char="•"/>
              <a:defRPr baseline="0">
                <a:latin typeface="Alegreya Sans" pitchFamily="2" charset="0"/>
              </a:defRPr>
            </a:lvl4pPr>
            <a:lvl5pPr marL="2057400" indent="-228600">
              <a:lnSpc>
                <a:spcPct val="90000"/>
              </a:lnSpc>
              <a:spcBef>
                <a:spcPts val="500"/>
              </a:spcBef>
              <a:buFont typeface="Arial" panose="020B0604020202020204" pitchFamily="34" charset="0"/>
              <a:buChar char="•"/>
              <a:defRPr baseline="0">
                <a:latin typeface="Alegreya Sans"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3200" dirty="0">
                <a:latin typeface="Calibri" panose="020F0502020204030204" pitchFamily="34" charset="0"/>
                <a:cs typeface="Calibri" panose="020F0502020204030204" pitchFamily="34" charset="0"/>
              </a:rPr>
              <a:t>Data Access</a:t>
            </a:r>
          </a:p>
        </p:txBody>
      </p:sp>
      <p:sp>
        <p:nvSpPr>
          <p:cNvPr id="16" name="Content Placeholder 2">
            <a:extLst>
              <a:ext uri="{FF2B5EF4-FFF2-40B4-BE49-F238E27FC236}">
                <a16:creationId xmlns:a16="http://schemas.microsoft.com/office/drawing/2014/main" id="{23A7CAD4-11B2-3311-1FD1-369B1B7233CF}"/>
              </a:ext>
            </a:extLst>
          </p:cNvPr>
          <p:cNvSpPr txBox="1">
            <a:spLocks/>
          </p:cNvSpPr>
          <p:nvPr/>
        </p:nvSpPr>
        <p:spPr>
          <a:xfrm>
            <a:off x="5842180" y="3290835"/>
            <a:ext cx="2174124" cy="657793"/>
          </a:xfrm>
          <a:prstGeom prst="rect">
            <a:avLst/>
          </a:prstGeom>
          <a:solidFill>
            <a:schemeClr val="tx1">
              <a:alpha val="50000"/>
            </a:schemeClr>
          </a:solidFill>
        </p:spPr>
        <p:txBody>
          <a:bodyPr vert="horz" lIns="91440" tIns="45720" rIns="91440" bIns="45720" rtlCol="0" anchor="ctr">
            <a:normAutofit fontScale="92500"/>
          </a:bodyPr>
          <a:lstStyle>
            <a:defPPr>
              <a:defRPr lang="en-US"/>
            </a:defPPr>
            <a:lvl1pPr marL="228600" indent="-228600">
              <a:lnSpc>
                <a:spcPct val="90000"/>
              </a:lnSpc>
              <a:spcBef>
                <a:spcPts val="1000"/>
              </a:spcBef>
              <a:buFont typeface="Arial" panose="020B0604020202020204" pitchFamily="34" charset="0"/>
              <a:buChar char="•"/>
              <a:defRPr sz="2800" baseline="0">
                <a:solidFill>
                  <a:schemeClr val="bg1"/>
                </a:solidFill>
                <a:latin typeface="Alegreya Sans Medium" pitchFamily="2" charset="0"/>
              </a:defRPr>
            </a:lvl1pPr>
            <a:lvl2pPr marL="685800" indent="-228600">
              <a:lnSpc>
                <a:spcPct val="90000"/>
              </a:lnSpc>
              <a:spcBef>
                <a:spcPts val="500"/>
              </a:spcBef>
              <a:buFont typeface="Arial" panose="020B0604020202020204" pitchFamily="34" charset="0"/>
              <a:buChar char="•"/>
              <a:defRPr sz="2400" baseline="0">
                <a:latin typeface="Alegreya Sans" pitchFamily="2" charset="0"/>
              </a:defRPr>
            </a:lvl2pPr>
            <a:lvl3pPr marL="1143000" indent="-228600">
              <a:lnSpc>
                <a:spcPct val="90000"/>
              </a:lnSpc>
              <a:spcBef>
                <a:spcPts val="500"/>
              </a:spcBef>
              <a:buFont typeface="Arial" panose="020B0604020202020204" pitchFamily="34" charset="0"/>
              <a:buChar char="•"/>
              <a:defRPr sz="2000" baseline="0">
                <a:latin typeface="Alegreya Sans" pitchFamily="2" charset="0"/>
              </a:defRPr>
            </a:lvl3pPr>
            <a:lvl4pPr marL="1600200" indent="-228600">
              <a:lnSpc>
                <a:spcPct val="90000"/>
              </a:lnSpc>
              <a:spcBef>
                <a:spcPts val="500"/>
              </a:spcBef>
              <a:buFont typeface="Arial" panose="020B0604020202020204" pitchFamily="34" charset="0"/>
              <a:buChar char="•"/>
              <a:defRPr baseline="0">
                <a:latin typeface="Alegreya Sans" pitchFamily="2" charset="0"/>
              </a:defRPr>
            </a:lvl4pPr>
            <a:lvl5pPr marL="2057400" indent="-228600">
              <a:lnSpc>
                <a:spcPct val="90000"/>
              </a:lnSpc>
              <a:spcBef>
                <a:spcPts val="500"/>
              </a:spcBef>
              <a:buFont typeface="Arial" panose="020B0604020202020204" pitchFamily="34" charset="0"/>
              <a:buChar char="•"/>
              <a:defRPr baseline="0">
                <a:latin typeface="Alegreya Sans"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3200" dirty="0">
                <a:latin typeface="Calibri" panose="020F0502020204030204" pitchFamily="34" charset="0"/>
                <a:cs typeface="Calibri" panose="020F0502020204030204" pitchFamily="34" charset="0"/>
              </a:rPr>
              <a:t>Knowledge</a:t>
            </a:r>
          </a:p>
        </p:txBody>
      </p:sp>
      <p:sp>
        <p:nvSpPr>
          <p:cNvPr id="17" name="Content Placeholder 2">
            <a:extLst>
              <a:ext uri="{FF2B5EF4-FFF2-40B4-BE49-F238E27FC236}">
                <a16:creationId xmlns:a16="http://schemas.microsoft.com/office/drawing/2014/main" id="{33B7BBFF-9377-8BCF-51A3-193E0759B2AD}"/>
              </a:ext>
            </a:extLst>
          </p:cNvPr>
          <p:cNvSpPr txBox="1">
            <a:spLocks/>
          </p:cNvSpPr>
          <p:nvPr/>
        </p:nvSpPr>
        <p:spPr>
          <a:xfrm>
            <a:off x="8349851" y="3277584"/>
            <a:ext cx="1670426" cy="657793"/>
          </a:xfrm>
          <a:prstGeom prst="rect">
            <a:avLst/>
          </a:prstGeom>
          <a:solidFill>
            <a:schemeClr val="tx1">
              <a:alpha val="50000"/>
            </a:schemeClr>
          </a:solidFill>
        </p:spPr>
        <p:txBody>
          <a:bodyPr vert="horz" lIns="91440" tIns="45720" rIns="91440" bIns="45720" rtlCol="0" anchor="ctr">
            <a:normAutofit/>
          </a:bodyPr>
          <a:lstStyle>
            <a:defPPr>
              <a:defRPr lang="en-US"/>
            </a:defPPr>
            <a:lvl1pPr marL="228600" indent="-228600">
              <a:lnSpc>
                <a:spcPct val="90000"/>
              </a:lnSpc>
              <a:spcBef>
                <a:spcPts val="1000"/>
              </a:spcBef>
              <a:buFont typeface="Arial" panose="020B0604020202020204" pitchFamily="34" charset="0"/>
              <a:buChar char="•"/>
              <a:defRPr sz="2800" baseline="0">
                <a:solidFill>
                  <a:schemeClr val="bg1"/>
                </a:solidFill>
                <a:latin typeface="Alegreya Sans Medium" pitchFamily="2" charset="0"/>
              </a:defRPr>
            </a:lvl1pPr>
            <a:lvl2pPr marL="685800" indent="-228600">
              <a:lnSpc>
                <a:spcPct val="90000"/>
              </a:lnSpc>
              <a:spcBef>
                <a:spcPts val="500"/>
              </a:spcBef>
              <a:buFont typeface="Arial" panose="020B0604020202020204" pitchFamily="34" charset="0"/>
              <a:buChar char="•"/>
              <a:defRPr sz="2400" baseline="0">
                <a:latin typeface="Alegreya Sans" pitchFamily="2" charset="0"/>
              </a:defRPr>
            </a:lvl2pPr>
            <a:lvl3pPr marL="1143000" indent="-228600">
              <a:lnSpc>
                <a:spcPct val="90000"/>
              </a:lnSpc>
              <a:spcBef>
                <a:spcPts val="500"/>
              </a:spcBef>
              <a:buFont typeface="Arial" panose="020B0604020202020204" pitchFamily="34" charset="0"/>
              <a:buChar char="•"/>
              <a:defRPr sz="2000" baseline="0">
                <a:latin typeface="Alegreya Sans" pitchFamily="2" charset="0"/>
              </a:defRPr>
            </a:lvl3pPr>
            <a:lvl4pPr marL="1600200" indent="-228600">
              <a:lnSpc>
                <a:spcPct val="90000"/>
              </a:lnSpc>
              <a:spcBef>
                <a:spcPts val="500"/>
              </a:spcBef>
              <a:buFont typeface="Arial" panose="020B0604020202020204" pitchFamily="34" charset="0"/>
              <a:buChar char="•"/>
              <a:defRPr baseline="0">
                <a:latin typeface="Alegreya Sans" pitchFamily="2" charset="0"/>
              </a:defRPr>
            </a:lvl4pPr>
            <a:lvl5pPr marL="2057400" indent="-228600">
              <a:lnSpc>
                <a:spcPct val="90000"/>
              </a:lnSpc>
              <a:spcBef>
                <a:spcPts val="500"/>
              </a:spcBef>
              <a:buFont typeface="Arial" panose="020B0604020202020204" pitchFamily="34" charset="0"/>
              <a:buChar char="•"/>
              <a:defRPr baseline="0">
                <a:latin typeface="Alegreya Sans"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3200" dirty="0">
                <a:latin typeface="Calibri" panose="020F0502020204030204" pitchFamily="34" charset="0"/>
                <a:cs typeface="Calibri" panose="020F0502020204030204" pitchFamily="34" charset="0"/>
              </a:rPr>
              <a:t>Actions</a:t>
            </a:r>
          </a:p>
        </p:txBody>
      </p:sp>
      <p:sp>
        <p:nvSpPr>
          <p:cNvPr id="18" name="Content Placeholder 2">
            <a:extLst>
              <a:ext uri="{FF2B5EF4-FFF2-40B4-BE49-F238E27FC236}">
                <a16:creationId xmlns:a16="http://schemas.microsoft.com/office/drawing/2014/main" id="{D59D98B6-CED3-C908-773D-8BCC3BE833C6}"/>
              </a:ext>
            </a:extLst>
          </p:cNvPr>
          <p:cNvSpPr txBox="1">
            <a:spLocks/>
          </p:cNvSpPr>
          <p:nvPr/>
        </p:nvSpPr>
        <p:spPr>
          <a:xfrm>
            <a:off x="10265886" y="3290839"/>
            <a:ext cx="1293322" cy="657793"/>
          </a:xfrm>
          <a:prstGeom prst="rect">
            <a:avLst/>
          </a:prstGeom>
          <a:solidFill>
            <a:schemeClr val="tx1">
              <a:alpha val="50000"/>
            </a:schemeClr>
          </a:solidFill>
        </p:spPr>
        <p:txBody>
          <a:bodyPr vert="horz" lIns="91440" tIns="45720" rIns="91440" bIns="45720" rtlCol="0" anchor="ctr">
            <a:normAutofit fontScale="92500"/>
          </a:bodyPr>
          <a:lstStyle>
            <a:defPPr>
              <a:defRPr lang="en-US"/>
            </a:defPPr>
            <a:lvl1pPr marL="228600" indent="-228600">
              <a:lnSpc>
                <a:spcPct val="90000"/>
              </a:lnSpc>
              <a:spcBef>
                <a:spcPts val="1000"/>
              </a:spcBef>
              <a:buFont typeface="Arial" panose="020B0604020202020204" pitchFamily="34" charset="0"/>
              <a:buChar char="•"/>
              <a:defRPr sz="2800" baseline="0">
                <a:solidFill>
                  <a:schemeClr val="bg1"/>
                </a:solidFill>
                <a:latin typeface="Alegreya Sans Medium" pitchFamily="2" charset="0"/>
              </a:defRPr>
            </a:lvl1pPr>
            <a:lvl2pPr marL="685800" indent="-228600">
              <a:lnSpc>
                <a:spcPct val="90000"/>
              </a:lnSpc>
              <a:spcBef>
                <a:spcPts val="500"/>
              </a:spcBef>
              <a:buFont typeface="Arial" panose="020B0604020202020204" pitchFamily="34" charset="0"/>
              <a:buChar char="•"/>
              <a:defRPr sz="2400" baseline="0">
                <a:latin typeface="Alegreya Sans" pitchFamily="2" charset="0"/>
              </a:defRPr>
            </a:lvl2pPr>
            <a:lvl3pPr marL="1143000" indent="-228600">
              <a:lnSpc>
                <a:spcPct val="90000"/>
              </a:lnSpc>
              <a:spcBef>
                <a:spcPts val="500"/>
              </a:spcBef>
              <a:buFont typeface="Arial" panose="020B0604020202020204" pitchFamily="34" charset="0"/>
              <a:buChar char="•"/>
              <a:defRPr sz="2000" baseline="0">
                <a:latin typeface="Alegreya Sans" pitchFamily="2" charset="0"/>
              </a:defRPr>
            </a:lvl3pPr>
            <a:lvl4pPr marL="1600200" indent="-228600">
              <a:lnSpc>
                <a:spcPct val="90000"/>
              </a:lnSpc>
              <a:spcBef>
                <a:spcPts val="500"/>
              </a:spcBef>
              <a:buFont typeface="Arial" panose="020B0604020202020204" pitchFamily="34" charset="0"/>
              <a:buChar char="•"/>
              <a:defRPr baseline="0">
                <a:latin typeface="Alegreya Sans" pitchFamily="2" charset="0"/>
              </a:defRPr>
            </a:lvl4pPr>
            <a:lvl5pPr marL="2057400" indent="-228600">
              <a:lnSpc>
                <a:spcPct val="90000"/>
              </a:lnSpc>
              <a:spcBef>
                <a:spcPts val="500"/>
              </a:spcBef>
              <a:buFont typeface="Arial" panose="020B0604020202020204" pitchFamily="34" charset="0"/>
              <a:buChar char="•"/>
              <a:defRPr baseline="0">
                <a:latin typeface="Alegreya Sans"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3200" dirty="0">
                <a:latin typeface="Calibri" panose="020F0502020204030204" pitchFamily="34" charset="0"/>
                <a:cs typeface="Calibri" panose="020F0502020204030204" pitchFamily="34" charset="0"/>
              </a:rPr>
              <a:t>Goals</a:t>
            </a:r>
          </a:p>
        </p:txBody>
      </p:sp>
      <p:sp>
        <p:nvSpPr>
          <p:cNvPr id="23" name="Left Bracket 22">
            <a:extLst>
              <a:ext uri="{FF2B5EF4-FFF2-40B4-BE49-F238E27FC236}">
                <a16:creationId xmlns:a16="http://schemas.microsoft.com/office/drawing/2014/main" id="{62B93E21-DB27-15A3-82B8-24FCF1A7BA25}"/>
              </a:ext>
            </a:extLst>
          </p:cNvPr>
          <p:cNvSpPr/>
          <p:nvPr/>
        </p:nvSpPr>
        <p:spPr>
          <a:xfrm rot="16200000">
            <a:off x="5831830" y="-1172081"/>
            <a:ext cx="393249" cy="10955494"/>
          </a:xfrm>
          <a:prstGeom prst="leftBracket">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8" name="Left Bracket 27">
            <a:extLst>
              <a:ext uri="{FF2B5EF4-FFF2-40B4-BE49-F238E27FC236}">
                <a16:creationId xmlns:a16="http://schemas.microsoft.com/office/drawing/2014/main" id="{98028EBD-B3A7-E7D8-CCD3-B13CA87EFAAB}"/>
              </a:ext>
            </a:extLst>
          </p:cNvPr>
          <p:cNvSpPr/>
          <p:nvPr/>
        </p:nvSpPr>
        <p:spPr>
          <a:xfrm rot="16200000">
            <a:off x="7908916" y="1977273"/>
            <a:ext cx="200760" cy="3892854"/>
          </a:xfrm>
          <a:prstGeom prst="leftBracket">
            <a:avLst/>
          </a:prstGeom>
          <a:ln w="635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A44F297-CDF0-4F6E-F89A-7079F20256DB}"/>
              </a:ext>
            </a:extLst>
          </p:cNvPr>
          <p:cNvPicPr>
            <a:picLocks noChangeAspect="1"/>
          </p:cNvPicPr>
          <p:nvPr/>
        </p:nvPicPr>
        <p:blipFill>
          <a:blip r:embed="rId4"/>
          <a:stretch>
            <a:fillRect/>
          </a:stretch>
        </p:blipFill>
        <p:spPr>
          <a:xfrm>
            <a:off x="5003982" y="3117317"/>
            <a:ext cx="1021746" cy="1021746"/>
          </a:xfrm>
          <a:prstGeom prst="rect">
            <a:avLst/>
          </a:prstGeom>
        </p:spPr>
      </p:pic>
      <p:cxnSp>
        <p:nvCxnSpPr>
          <p:cNvPr id="7" name="Straight Connector 6">
            <a:extLst>
              <a:ext uri="{FF2B5EF4-FFF2-40B4-BE49-F238E27FC236}">
                <a16:creationId xmlns:a16="http://schemas.microsoft.com/office/drawing/2014/main" id="{02284E51-0E39-9208-496B-F574914439E5}"/>
              </a:ext>
            </a:extLst>
          </p:cNvPr>
          <p:cNvCxnSpPr>
            <a:cxnSpLocks/>
          </p:cNvCxnSpPr>
          <p:nvPr/>
        </p:nvCxnSpPr>
        <p:spPr>
          <a:xfrm>
            <a:off x="5153027" y="3597731"/>
            <a:ext cx="952706" cy="0"/>
          </a:xfrm>
          <a:prstGeom prst="line">
            <a:avLst/>
          </a:prstGeom>
          <a:ln w="127000" cap="rnd">
            <a:solidFill>
              <a:srgbClr val="00B050"/>
            </a:solidFill>
            <a:tailEnd type="arrow" w="med" len="med"/>
          </a:ln>
          <a:effectLst>
            <a:glow rad="745638">
              <a:schemeClr val="accent1">
                <a:alpha val="80000"/>
              </a:schemeClr>
            </a:glow>
          </a:effectLst>
        </p:spPr>
        <p:style>
          <a:lnRef idx="1">
            <a:schemeClr val="accent1"/>
          </a:lnRef>
          <a:fillRef idx="0">
            <a:schemeClr val="accent1"/>
          </a:fillRef>
          <a:effectRef idx="0">
            <a:schemeClr val="accent1"/>
          </a:effectRef>
          <a:fontRef idx="minor">
            <a:schemeClr val="tx1"/>
          </a:fontRef>
        </p:style>
      </p:cxnSp>
      <p:sp>
        <p:nvSpPr>
          <p:cNvPr id="22" name="Left Bracket 21">
            <a:extLst>
              <a:ext uri="{FF2B5EF4-FFF2-40B4-BE49-F238E27FC236}">
                <a16:creationId xmlns:a16="http://schemas.microsoft.com/office/drawing/2014/main" id="{0AB6FFDB-ECEA-BA4D-95DC-F5F068DC151F}"/>
              </a:ext>
            </a:extLst>
          </p:cNvPr>
          <p:cNvSpPr/>
          <p:nvPr/>
        </p:nvSpPr>
        <p:spPr>
          <a:xfrm rot="16200000">
            <a:off x="4564367" y="1149979"/>
            <a:ext cx="332949" cy="5866425"/>
          </a:xfrm>
          <a:prstGeom prst="leftBracket">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0A22AA3-1231-4F9A-7BE6-E76EB367FF33}"/>
              </a:ext>
            </a:extLst>
          </p:cNvPr>
          <p:cNvPicPr>
            <a:picLocks noChangeAspect="1"/>
          </p:cNvPicPr>
          <p:nvPr/>
        </p:nvPicPr>
        <p:blipFill>
          <a:blip r:embed="rId4"/>
          <a:stretch>
            <a:fillRect/>
          </a:stretch>
        </p:blipFill>
        <p:spPr>
          <a:xfrm>
            <a:off x="2428124" y="3122685"/>
            <a:ext cx="1021746" cy="1021746"/>
          </a:xfrm>
          <a:prstGeom prst="rect">
            <a:avLst/>
          </a:prstGeom>
        </p:spPr>
      </p:pic>
      <p:cxnSp>
        <p:nvCxnSpPr>
          <p:cNvPr id="9" name="Straight Connector 8">
            <a:extLst>
              <a:ext uri="{FF2B5EF4-FFF2-40B4-BE49-F238E27FC236}">
                <a16:creationId xmlns:a16="http://schemas.microsoft.com/office/drawing/2014/main" id="{FB68B63D-9495-4605-F098-E65BE9882C21}"/>
              </a:ext>
            </a:extLst>
          </p:cNvPr>
          <p:cNvCxnSpPr>
            <a:cxnSpLocks/>
          </p:cNvCxnSpPr>
          <p:nvPr/>
        </p:nvCxnSpPr>
        <p:spPr>
          <a:xfrm>
            <a:off x="2577169" y="3603099"/>
            <a:ext cx="952706" cy="0"/>
          </a:xfrm>
          <a:prstGeom prst="line">
            <a:avLst/>
          </a:prstGeom>
          <a:ln w="127000" cap="rnd">
            <a:solidFill>
              <a:srgbClr val="00B050"/>
            </a:solidFill>
            <a:tailEnd type="arrow" w="med" len="med"/>
          </a:ln>
          <a:effectLst>
            <a:glow rad="745638">
              <a:schemeClr val="accent1">
                <a:alpha val="80000"/>
              </a:schemeClr>
            </a:glow>
          </a:effectLst>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A034F5CA-48F4-1A4A-B734-C5D7EF8AF3CC}"/>
              </a:ext>
            </a:extLst>
          </p:cNvPr>
          <p:cNvSpPr>
            <a:spLocks noGrp="1"/>
          </p:cNvSpPr>
          <p:nvPr>
            <p:ph type="title"/>
          </p:nvPr>
        </p:nvSpPr>
        <p:spPr>
          <a:xfrm>
            <a:off x="550707" y="349032"/>
            <a:ext cx="10955495" cy="1325563"/>
          </a:xfrm>
        </p:spPr>
        <p:txBody>
          <a:bodyPr>
            <a:normAutofit fontScale="90000"/>
          </a:bodyPr>
          <a:lstStyle/>
          <a:p>
            <a:pPr algn="ctr"/>
            <a:r>
              <a:rPr lang="en-US" b="1" dirty="0">
                <a:solidFill>
                  <a:schemeClr val="bg1"/>
                </a:solidFill>
                <a:latin typeface="Calibri" panose="020F0502020204030204" pitchFamily="34" charset="0"/>
                <a:cs typeface="Calibri" panose="020F0502020204030204" pitchFamily="34" charset="0"/>
              </a:rPr>
              <a:t>Assistance in accessing data and addressing knowledge-action gaps</a:t>
            </a:r>
          </a:p>
        </p:txBody>
      </p:sp>
    </p:spTree>
    <p:extLst>
      <p:ext uri="{BB962C8B-B14F-4D97-AF65-F5344CB8AC3E}">
        <p14:creationId xmlns:p14="http://schemas.microsoft.com/office/powerpoint/2010/main" val="418254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 name="Rounded Rectangle 33">
            <a:extLst>
              <a:ext uri="{FF2B5EF4-FFF2-40B4-BE49-F238E27FC236}">
                <a16:creationId xmlns:a16="http://schemas.microsoft.com/office/drawing/2014/main" id="{3EFC5D83-CC86-EDE1-C8BA-B2318D800B17}"/>
              </a:ext>
            </a:extLst>
          </p:cNvPr>
          <p:cNvSpPr/>
          <p:nvPr/>
        </p:nvSpPr>
        <p:spPr>
          <a:xfrm>
            <a:off x="8115162" y="1928432"/>
            <a:ext cx="4027791" cy="4749626"/>
          </a:xfrm>
          <a:prstGeom prst="roundRect">
            <a:avLst>
              <a:gd name="adj" fmla="val 1157"/>
            </a:avLst>
          </a:prstGeom>
          <a:solidFill>
            <a:schemeClr val="bg1">
              <a:alpha val="50000"/>
            </a:schemeClr>
          </a:solidFill>
          <a:ln>
            <a:solidFill>
              <a:schemeClr val="bg1">
                <a:alpha val="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DE686299-40EE-054D-1E9F-A4AA8CBD71E4}"/>
              </a:ext>
            </a:extLst>
          </p:cNvPr>
          <p:cNvSpPr/>
          <p:nvPr/>
        </p:nvSpPr>
        <p:spPr>
          <a:xfrm>
            <a:off x="4092345" y="1928432"/>
            <a:ext cx="3973122" cy="4749625"/>
          </a:xfrm>
          <a:prstGeom prst="roundRect">
            <a:avLst>
              <a:gd name="adj" fmla="val 1157"/>
            </a:avLst>
          </a:prstGeom>
          <a:solidFill>
            <a:schemeClr val="bg1">
              <a:alpha val="50000"/>
            </a:schemeClr>
          </a:solidFill>
          <a:ln>
            <a:solidFill>
              <a:schemeClr val="bg1">
                <a:alpha val="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A505D46C-32FE-FE18-AF8E-0A15ABA3612B}"/>
              </a:ext>
            </a:extLst>
          </p:cNvPr>
          <p:cNvSpPr/>
          <p:nvPr/>
        </p:nvSpPr>
        <p:spPr>
          <a:xfrm>
            <a:off x="73165" y="1928434"/>
            <a:ext cx="3973122" cy="4749624"/>
          </a:xfrm>
          <a:prstGeom prst="roundRect">
            <a:avLst>
              <a:gd name="adj" fmla="val 1157"/>
            </a:avLst>
          </a:prstGeom>
          <a:solidFill>
            <a:schemeClr val="bg1">
              <a:alpha val="50000"/>
            </a:schemeClr>
          </a:solidFill>
          <a:ln>
            <a:solidFill>
              <a:schemeClr val="bg1">
                <a:alpha val="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C60799A-23E8-5EE6-0349-02438B9D8C5B}"/>
              </a:ext>
            </a:extLst>
          </p:cNvPr>
          <p:cNvSpPr>
            <a:spLocks noGrp="1"/>
          </p:cNvSpPr>
          <p:nvPr>
            <p:ph type="sldNum" sz="quarter" idx="12"/>
          </p:nvPr>
        </p:nvSpPr>
        <p:spPr>
          <a:xfrm>
            <a:off x="8628888" y="6575008"/>
            <a:ext cx="2743200" cy="365125"/>
          </a:xfrm>
        </p:spPr>
        <p:txBody>
          <a:bodyPr/>
          <a:lstStyle/>
          <a:p>
            <a:fld id="{EAEDD658-BB01-0342-9404-4143FC036160}" type="slidenum">
              <a:rPr lang="en-US" smtClean="0"/>
              <a:t>17</a:t>
            </a:fld>
            <a:endParaRPr lang="en-US"/>
          </a:p>
        </p:txBody>
      </p:sp>
      <p:sp>
        <p:nvSpPr>
          <p:cNvPr id="5" name="Title 1">
            <a:extLst>
              <a:ext uri="{FF2B5EF4-FFF2-40B4-BE49-F238E27FC236}">
                <a16:creationId xmlns:a16="http://schemas.microsoft.com/office/drawing/2014/main" id="{1EE1E63B-151A-465A-6B36-C7255EA17118}"/>
              </a:ext>
            </a:extLst>
          </p:cNvPr>
          <p:cNvSpPr>
            <a:spLocks noGrp="1"/>
          </p:cNvSpPr>
          <p:nvPr>
            <p:ph type="title"/>
          </p:nvPr>
        </p:nvSpPr>
        <p:spPr>
          <a:xfrm>
            <a:off x="383473" y="485384"/>
            <a:ext cx="11576957" cy="1287408"/>
          </a:xfrm>
        </p:spPr>
        <p:txBody>
          <a:bodyPr>
            <a:normAutofit fontScale="90000"/>
          </a:bodyPr>
          <a:lstStyle/>
          <a:p>
            <a:pPr algn="ctr"/>
            <a:r>
              <a:rPr lang="en-US" sz="4400" b="1" dirty="0">
                <a:solidFill>
                  <a:schemeClr val="bg1"/>
                </a:solidFill>
                <a:latin typeface="Calibri" panose="020F0502020204030204" pitchFamily="34" charset="0"/>
                <a:cs typeface="Calibri" panose="020F0502020204030204" pitchFamily="34" charset="0"/>
              </a:rPr>
              <a:t>Developing with Design Thinking &amp;</a:t>
            </a:r>
            <a:br>
              <a:rPr lang="en-US" sz="4400" b="1" dirty="0">
                <a:solidFill>
                  <a:schemeClr val="bg1"/>
                </a:solidFill>
                <a:latin typeface="Calibri" panose="020F0502020204030204" pitchFamily="34" charset="0"/>
                <a:cs typeface="Calibri" panose="020F0502020204030204" pitchFamily="34" charset="0"/>
              </a:rPr>
            </a:br>
            <a:r>
              <a:rPr lang="en-US" sz="4400" b="1" dirty="0">
                <a:solidFill>
                  <a:schemeClr val="bg1"/>
                </a:solidFill>
                <a:latin typeface="Calibri" panose="020F0502020204030204" pitchFamily="34" charset="0"/>
                <a:cs typeface="Calibri" panose="020F0502020204030204" pitchFamily="34" charset="0"/>
              </a:rPr>
              <a:t>Human-Centered Design in mind</a:t>
            </a:r>
          </a:p>
        </p:txBody>
      </p:sp>
      <p:sp>
        <p:nvSpPr>
          <p:cNvPr id="3" name="Rounded Rectangle 2">
            <a:extLst>
              <a:ext uri="{FF2B5EF4-FFF2-40B4-BE49-F238E27FC236}">
                <a16:creationId xmlns:a16="http://schemas.microsoft.com/office/drawing/2014/main" id="{DBFBC403-2430-7EED-D728-0F3E9713F47F}"/>
              </a:ext>
            </a:extLst>
          </p:cNvPr>
          <p:cNvSpPr/>
          <p:nvPr/>
        </p:nvSpPr>
        <p:spPr>
          <a:xfrm>
            <a:off x="93043" y="4257894"/>
            <a:ext cx="1917033" cy="2305937"/>
          </a:xfrm>
          <a:prstGeom prst="roundRect">
            <a:avLst>
              <a:gd name="adj" fmla="val 35556"/>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b="1" dirty="0"/>
              <a:t>Values</a:t>
            </a:r>
          </a:p>
          <a:p>
            <a:pPr algn="ctr">
              <a:spcAft>
                <a:spcPts val="1200"/>
              </a:spcAft>
            </a:pPr>
            <a:r>
              <a:rPr lang="en-US" b="1" dirty="0"/>
              <a:t>Context</a:t>
            </a:r>
          </a:p>
          <a:p>
            <a:pPr algn="ctr">
              <a:spcAft>
                <a:spcPts val="1200"/>
              </a:spcAft>
            </a:pPr>
            <a:r>
              <a:rPr lang="en-US" b="1" dirty="0"/>
              <a:t>Culture</a:t>
            </a:r>
          </a:p>
          <a:p>
            <a:pPr algn="ctr">
              <a:spcAft>
                <a:spcPts val="1200"/>
              </a:spcAft>
            </a:pPr>
            <a:r>
              <a:rPr lang="en-US" b="1" dirty="0"/>
              <a:t>Worldviews</a:t>
            </a:r>
            <a:br>
              <a:rPr lang="en-US" dirty="0"/>
            </a:br>
            <a:endParaRPr lang="en-US" dirty="0"/>
          </a:p>
        </p:txBody>
      </p:sp>
      <p:sp>
        <p:nvSpPr>
          <p:cNvPr id="6" name="Rounded Rectangle 5">
            <a:extLst>
              <a:ext uri="{FF2B5EF4-FFF2-40B4-BE49-F238E27FC236}">
                <a16:creationId xmlns:a16="http://schemas.microsoft.com/office/drawing/2014/main" id="{00786349-F9FD-B3BD-2DB6-244654B3AB0F}"/>
              </a:ext>
            </a:extLst>
          </p:cNvPr>
          <p:cNvSpPr/>
          <p:nvPr/>
        </p:nvSpPr>
        <p:spPr>
          <a:xfrm>
            <a:off x="2043444" y="4257894"/>
            <a:ext cx="1917032" cy="2305937"/>
          </a:xfrm>
          <a:prstGeom prst="roundRect">
            <a:avLst>
              <a:gd name="adj" fmla="val 35556"/>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b="1" dirty="0"/>
              <a:t>Goals</a:t>
            </a:r>
          </a:p>
          <a:p>
            <a:pPr algn="ctr">
              <a:spcAft>
                <a:spcPts val="1200"/>
              </a:spcAft>
            </a:pPr>
            <a:r>
              <a:rPr lang="en-US" b="1" dirty="0"/>
              <a:t>Objectives</a:t>
            </a:r>
            <a:br>
              <a:rPr lang="en-US" b="1" dirty="0"/>
            </a:br>
            <a:endParaRPr lang="en-US" b="1" dirty="0"/>
          </a:p>
        </p:txBody>
      </p:sp>
      <p:sp>
        <p:nvSpPr>
          <p:cNvPr id="7" name="Rounded Rectangle 6">
            <a:extLst>
              <a:ext uri="{FF2B5EF4-FFF2-40B4-BE49-F238E27FC236}">
                <a16:creationId xmlns:a16="http://schemas.microsoft.com/office/drawing/2014/main" id="{CA47419C-C2C7-15A0-49BF-808A513855C1}"/>
              </a:ext>
            </a:extLst>
          </p:cNvPr>
          <p:cNvSpPr/>
          <p:nvPr/>
        </p:nvSpPr>
        <p:spPr>
          <a:xfrm>
            <a:off x="4111825" y="4288633"/>
            <a:ext cx="1925054" cy="2275198"/>
          </a:xfrm>
          <a:prstGeom prst="roundRect">
            <a:avLst>
              <a:gd name="adj" fmla="val 35556"/>
            </a:avLst>
          </a:prstGeom>
          <a:solidFill>
            <a:srgbClr val="961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b="1" dirty="0"/>
              <a:t>Ideas</a:t>
            </a:r>
          </a:p>
          <a:p>
            <a:pPr algn="ctr">
              <a:spcAft>
                <a:spcPts val="1200"/>
              </a:spcAft>
            </a:pPr>
            <a:r>
              <a:rPr lang="en-US" b="1" dirty="0"/>
              <a:t>Concepts</a:t>
            </a:r>
            <a:br>
              <a:rPr lang="en-US" b="1" dirty="0"/>
            </a:br>
            <a:endParaRPr lang="en-US" b="1" dirty="0"/>
          </a:p>
        </p:txBody>
      </p:sp>
      <p:sp>
        <p:nvSpPr>
          <p:cNvPr id="8" name="Rounded Rectangle 7">
            <a:extLst>
              <a:ext uri="{FF2B5EF4-FFF2-40B4-BE49-F238E27FC236}">
                <a16:creationId xmlns:a16="http://schemas.microsoft.com/office/drawing/2014/main" id="{CC73BEDA-68ED-8AEE-01EB-8BD9569338BD}"/>
              </a:ext>
            </a:extLst>
          </p:cNvPr>
          <p:cNvSpPr/>
          <p:nvPr/>
        </p:nvSpPr>
        <p:spPr>
          <a:xfrm>
            <a:off x="6080512" y="4265917"/>
            <a:ext cx="1941097" cy="2297914"/>
          </a:xfrm>
          <a:prstGeom prst="roundRect">
            <a:avLst>
              <a:gd name="adj" fmla="val 35556"/>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Conceptual prototypes</a:t>
            </a:r>
            <a:br>
              <a:rPr lang="en-US" b="1" dirty="0"/>
            </a:br>
            <a:endParaRPr lang="en-US" b="1" dirty="0"/>
          </a:p>
        </p:txBody>
      </p:sp>
      <p:sp>
        <p:nvSpPr>
          <p:cNvPr id="9" name="Rounded Rectangle 8">
            <a:extLst>
              <a:ext uri="{FF2B5EF4-FFF2-40B4-BE49-F238E27FC236}">
                <a16:creationId xmlns:a16="http://schemas.microsoft.com/office/drawing/2014/main" id="{18D10698-B057-A8F5-FDB6-E01FB1FE8759}"/>
              </a:ext>
            </a:extLst>
          </p:cNvPr>
          <p:cNvSpPr/>
          <p:nvPr/>
        </p:nvSpPr>
        <p:spPr>
          <a:xfrm>
            <a:off x="8168960" y="4257895"/>
            <a:ext cx="1941097" cy="2305936"/>
          </a:xfrm>
          <a:prstGeom prst="roundRect">
            <a:avLst>
              <a:gd name="adj" fmla="val 35556"/>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b="1" dirty="0">
                <a:solidFill>
                  <a:schemeClr val="tx1"/>
                </a:solidFill>
              </a:rPr>
              <a:t>Functional prototypes</a:t>
            </a:r>
          </a:p>
          <a:p>
            <a:pPr algn="ctr">
              <a:spcAft>
                <a:spcPts val="1200"/>
              </a:spcAft>
            </a:pPr>
            <a:r>
              <a:rPr lang="en-US" b="1" dirty="0">
                <a:solidFill>
                  <a:schemeClr val="tx1"/>
                </a:solidFill>
              </a:rPr>
              <a:t>Feedback</a:t>
            </a:r>
          </a:p>
          <a:p>
            <a:pPr algn="ctr">
              <a:spcAft>
                <a:spcPts val="1200"/>
              </a:spcAft>
            </a:pPr>
            <a:r>
              <a:rPr lang="en-US" b="1" dirty="0">
                <a:solidFill>
                  <a:schemeClr val="tx1"/>
                </a:solidFill>
              </a:rPr>
              <a:t>Revisions</a:t>
            </a:r>
            <a:br>
              <a:rPr lang="en-US" dirty="0">
                <a:solidFill>
                  <a:schemeClr val="tx1"/>
                </a:solidFill>
              </a:rPr>
            </a:br>
            <a:endParaRPr lang="en-US" dirty="0">
              <a:solidFill>
                <a:schemeClr val="tx1"/>
              </a:solidFill>
            </a:endParaRPr>
          </a:p>
        </p:txBody>
      </p:sp>
      <p:sp>
        <p:nvSpPr>
          <p:cNvPr id="10" name="Rounded Rectangle 9">
            <a:extLst>
              <a:ext uri="{FF2B5EF4-FFF2-40B4-BE49-F238E27FC236}">
                <a16:creationId xmlns:a16="http://schemas.microsoft.com/office/drawing/2014/main" id="{9D93E2FC-A73A-F145-2CAC-5AF2C96CE7F3}"/>
              </a:ext>
            </a:extLst>
          </p:cNvPr>
          <p:cNvSpPr/>
          <p:nvPr/>
        </p:nvSpPr>
        <p:spPr>
          <a:xfrm>
            <a:off x="10155936" y="4257895"/>
            <a:ext cx="1981199" cy="2305936"/>
          </a:xfrm>
          <a:prstGeom prst="roundRect">
            <a:avLst>
              <a:gd name="adj" fmla="val 35556"/>
            </a:avLst>
          </a:prstGeom>
          <a:solidFill>
            <a:srgbClr val="7DD13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Implemented</a:t>
            </a:r>
            <a:br>
              <a:rPr lang="en-US" b="1" dirty="0">
                <a:solidFill>
                  <a:schemeClr val="tx1"/>
                </a:solidFill>
              </a:rPr>
            </a:br>
            <a:r>
              <a:rPr lang="en-US" b="1" dirty="0">
                <a:solidFill>
                  <a:schemeClr val="tx1"/>
                </a:solidFill>
              </a:rPr>
              <a:t>Online Tool</a:t>
            </a:r>
          </a:p>
          <a:p>
            <a:pPr algn="ctr"/>
            <a:endParaRPr lang="en-US" b="1" dirty="0">
              <a:solidFill>
                <a:schemeClr val="tx1"/>
              </a:solidFill>
            </a:endParaRPr>
          </a:p>
          <a:p>
            <a:pPr algn="ctr"/>
            <a:r>
              <a:rPr lang="en-US" b="1" dirty="0">
                <a:solidFill>
                  <a:schemeClr val="tx1"/>
                </a:solidFill>
              </a:rPr>
              <a:t>Updates</a:t>
            </a:r>
            <a:br>
              <a:rPr lang="en-US" b="1" dirty="0"/>
            </a:br>
            <a:endParaRPr lang="en-US" b="1" dirty="0"/>
          </a:p>
        </p:txBody>
      </p:sp>
      <p:sp>
        <p:nvSpPr>
          <p:cNvPr id="14" name="Rounded Rectangle 13">
            <a:extLst>
              <a:ext uri="{FF2B5EF4-FFF2-40B4-BE49-F238E27FC236}">
                <a16:creationId xmlns:a16="http://schemas.microsoft.com/office/drawing/2014/main" id="{474476D0-B720-EAEA-347C-15DA2B11CFCA}"/>
              </a:ext>
            </a:extLst>
          </p:cNvPr>
          <p:cNvSpPr/>
          <p:nvPr/>
        </p:nvSpPr>
        <p:spPr>
          <a:xfrm>
            <a:off x="183279" y="2084832"/>
            <a:ext cx="3741020" cy="630936"/>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1. Understand &amp; empathize</a:t>
            </a:r>
          </a:p>
        </p:txBody>
      </p:sp>
      <p:sp>
        <p:nvSpPr>
          <p:cNvPr id="15" name="Rounded Rectangle 14">
            <a:extLst>
              <a:ext uri="{FF2B5EF4-FFF2-40B4-BE49-F238E27FC236}">
                <a16:creationId xmlns:a16="http://schemas.microsoft.com/office/drawing/2014/main" id="{C6B32F87-FE1B-02B6-E0C7-DB47ADB0815E}"/>
              </a:ext>
            </a:extLst>
          </p:cNvPr>
          <p:cNvSpPr/>
          <p:nvPr/>
        </p:nvSpPr>
        <p:spPr>
          <a:xfrm>
            <a:off x="4216924" y="2084832"/>
            <a:ext cx="3741020" cy="630936"/>
          </a:xfrm>
          <a:prstGeom prst="roundRect">
            <a:avLst/>
          </a:prstGeom>
          <a:solidFill>
            <a:srgbClr val="DF9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2. Explore &amp; Ideate</a:t>
            </a:r>
          </a:p>
        </p:txBody>
      </p:sp>
      <p:sp>
        <p:nvSpPr>
          <p:cNvPr id="16" name="Rounded Rectangle 15">
            <a:extLst>
              <a:ext uri="{FF2B5EF4-FFF2-40B4-BE49-F238E27FC236}">
                <a16:creationId xmlns:a16="http://schemas.microsoft.com/office/drawing/2014/main" id="{990D9D2C-F0EC-4D8C-6F7F-4D8A50099C14}"/>
              </a:ext>
            </a:extLst>
          </p:cNvPr>
          <p:cNvSpPr/>
          <p:nvPr/>
        </p:nvSpPr>
        <p:spPr>
          <a:xfrm>
            <a:off x="8200874" y="2089779"/>
            <a:ext cx="3741020" cy="630936"/>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3. Test &amp; Implement</a:t>
            </a:r>
          </a:p>
        </p:txBody>
      </p:sp>
      <p:sp>
        <p:nvSpPr>
          <p:cNvPr id="17" name="Arc 16">
            <a:extLst>
              <a:ext uri="{FF2B5EF4-FFF2-40B4-BE49-F238E27FC236}">
                <a16:creationId xmlns:a16="http://schemas.microsoft.com/office/drawing/2014/main" id="{14E74817-398D-8220-F669-BC51CA44895A}"/>
              </a:ext>
            </a:extLst>
          </p:cNvPr>
          <p:cNvSpPr/>
          <p:nvPr/>
        </p:nvSpPr>
        <p:spPr>
          <a:xfrm>
            <a:off x="713232" y="3258854"/>
            <a:ext cx="8597606" cy="1940311"/>
          </a:xfrm>
          <a:prstGeom prst="arc">
            <a:avLst>
              <a:gd name="adj1" fmla="val 10816357"/>
              <a:gd name="adj2" fmla="val 0"/>
            </a:avLst>
          </a:prstGeom>
          <a:ln w="63500">
            <a:solidFill>
              <a:schemeClr val="accent4">
                <a:lumMod val="60000"/>
                <a:lumOff val="40000"/>
              </a:schemeClr>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64FBF4E8-CFBC-A206-CAD3-968DC0D00B34}"/>
              </a:ext>
            </a:extLst>
          </p:cNvPr>
          <p:cNvSpPr/>
          <p:nvPr/>
        </p:nvSpPr>
        <p:spPr>
          <a:xfrm>
            <a:off x="383473" y="2934255"/>
            <a:ext cx="10827071" cy="2389194"/>
          </a:xfrm>
          <a:prstGeom prst="arc">
            <a:avLst>
              <a:gd name="adj1" fmla="val 10700153"/>
              <a:gd name="adj2" fmla="val 0"/>
            </a:avLst>
          </a:prstGeom>
          <a:ln w="63500">
            <a:solidFill>
              <a:srgbClr val="7DD136"/>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CBD07CEF-0ADA-92A2-EF5F-D4FD1B377D81}"/>
              </a:ext>
            </a:extLst>
          </p:cNvPr>
          <p:cNvSpPr/>
          <p:nvPr/>
        </p:nvSpPr>
        <p:spPr>
          <a:xfrm>
            <a:off x="892638" y="3714808"/>
            <a:ext cx="4172465" cy="1539221"/>
          </a:xfrm>
          <a:prstGeom prst="arc">
            <a:avLst>
              <a:gd name="adj1" fmla="val 11232439"/>
              <a:gd name="adj2" fmla="val 21008012"/>
            </a:avLst>
          </a:prstGeom>
          <a:ln w="63500">
            <a:solidFill>
              <a:srgbClr val="961AA0"/>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a:extLst>
              <a:ext uri="{FF2B5EF4-FFF2-40B4-BE49-F238E27FC236}">
                <a16:creationId xmlns:a16="http://schemas.microsoft.com/office/drawing/2014/main" id="{1F0A8BFB-2427-D791-22FA-5E9AD6F06216}"/>
              </a:ext>
            </a:extLst>
          </p:cNvPr>
          <p:cNvSpPr/>
          <p:nvPr/>
        </p:nvSpPr>
        <p:spPr>
          <a:xfrm>
            <a:off x="1556222" y="4039407"/>
            <a:ext cx="1139390" cy="678897"/>
          </a:xfrm>
          <a:prstGeom prst="arc">
            <a:avLst>
              <a:gd name="adj1" fmla="val 11602418"/>
              <a:gd name="adj2" fmla="val 20704886"/>
            </a:avLst>
          </a:prstGeom>
          <a:ln w="63500">
            <a:solidFill>
              <a:schemeClr val="accent5">
                <a:lumMod val="75000"/>
              </a:schemeClr>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7F52F4D1-0C6A-7FD4-136D-FF459603C516}"/>
              </a:ext>
            </a:extLst>
          </p:cNvPr>
          <p:cNvSpPr/>
          <p:nvPr/>
        </p:nvSpPr>
        <p:spPr>
          <a:xfrm>
            <a:off x="3496470" y="4044285"/>
            <a:ext cx="1139390" cy="678897"/>
          </a:xfrm>
          <a:prstGeom prst="arc">
            <a:avLst>
              <a:gd name="adj1" fmla="val 11602418"/>
              <a:gd name="adj2" fmla="val 20704886"/>
            </a:avLst>
          </a:prstGeom>
          <a:ln w="63500">
            <a:solidFill>
              <a:srgbClr val="961AA0"/>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345C577A-1D73-6C45-04E7-0DCA9A6D95D9}"/>
              </a:ext>
            </a:extLst>
          </p:cNvPr>
          <p:cNvSpPr/>
          <p:nvPr/>
        </p:nvSpPr>
        <p:spPr>
          <a:xfrm>
            <a:off x="5510817" y="4039406"/>
            <a:ext cx="1139390" cy="678897"/>
          </a:xfrm>
          <a:prstGeom prst="arc">
            <a:avLst>
              <a:gd name="adj1" fmla="val 11602418"/>
              <a:gd name="adj2" fmla="val 20704886"/>
            </a:avLst>
          </a:prstGeom>
          <a:ln w="63500">
            <a:solidFill>
              <a:srgbClr val="7030A0"/>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a:extLst>
              <a:ext uri="{FF2B5EF4-FFF2-40B4-BE49-F238E27FC236}">
                <a16:creationId xmlns:a16="http://schemas.microsoft.com/office/drawing/2014/main" id="{DC325250-D663-C95B-3906-7CAB411E0391}"/>
              </a:ext>
            </a:extLst>
          </p:cNvPr>
          <p:cNvSpPr/>
          <p:nvPr/>
        </p:nvSpPr>
        <p:spPr>
          <a:xfrm>
            <a:off x="7572685" y="4026889"/>
            <a:ext cx="1139390" cy="678897"/>
          </a:xfrm>
          <a:prstGeom prst="arc">
            <a:avLst>
              <a:gd name="adj1" fmla="val 11602418"/>
              <a:gd name="adj2" fmla="val 20704886"/>
            </a:avLst>
          </a:prstGeom>
          <a:ln w="63500">
            <a:solidFill>
              <a:schemeClr val="accent4">
                <a:lumMod val="60000"/>
                <a:lumOff val="40000"/>
              </a:schemeClr>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BC21EF0C-6F96-A377-0201-0B5D67DBE1BF}"/>
              </a:ext>
            </a:extLst>
          </p:cNvPr>
          <p:cNvSpPr/>
          <p:nvPr/>
        </p:nvSpPr>
        <p:spPr>
          <a:xfrm>
            <a:off x="9516668" y="4028696"/>
            <a:ext cx="1139390" cy="678897"/>
          </a:xfrm>
          <a:prstGeom prst="arc">
            <a:avLst>
              <a:gd name="adj1" fmla="val 11602418"/>
              <a:gd name="adj2" fmla="val 20704886"/>
            </a:avLst>
          </a:prstGeom>
          <a:ln w="63500">
            <a:solidFill>
              <a:srgbClr val="7DD136"/>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a:extLst>
              <a:ext uri="{FF2B5EF4-FFF2-40B4-BE49-F238E27FC236}">
                <a16:creationId xmlns:a16="http://schemas.microsoft.com/office/drawing/2014/main" id="{8DB33D65-2270-3EE2-592F-DD75AE12BAD8}"/>
              </a:ext>
            </a:extLst>
          </p:cNvPr>
          <p:cNvSpPr/>
          <p:nvPr/>
        </p:nvSpPr>
        <p:spPr>
          <a:xfrm rot="10224364">
            <a:off x="1587732" y="5616439"/>
            <a:ext cx="1139390" cy="678897"/>
          </a:xfrm>
          <a:prstGeom prst="arc">
            <a:avLst>
              <a:gd name="adj1" fmla="val 11602418"/>
              <a:gd name="adj2" fmla="val 20704886"/>
            </a:avLst>
          </a:prstGeom>
          <a:ln w="63500">
            <a:solidFill>
              <a:schemeClr val="bg1"/>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a:extLst>
              <a:ext uri="{FF2B5EF4-FFF2-40B4-BE49-F238E27FC236}">
                <a16:creationId xmlns:a16="http://schemas.microsoft.com/office/drawing/2014/main" id="{ED1AC3D7-4664-CFAF-90A8-967C91080D59}"/>
              </a:ext>
            </a:extLst>
          </p:cNvPr>
          <p:cNvSpPr/>
          <p:nvPr/>
        </p:nvSpPr>
        <p:spPr>
          <a:xfrm rot="10224364">
            <a:off x="3434414" y="5607208"/>
            <a:ext cx="1139390" cy="678897"/>
          </a:xfrm>
          <a:prstGeom prst="arc">
            <a:avLst>
              <a:gd name="adj1" fmla="val 11602418"/>
              <a:gd name="adj2" fmla="val 20704886"/>
            </a:avLst>
          </a:prstGeom>
          <a:ln w="63500">
            <a:solidFill>
              <a:schemeClr val="bg1"/>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B3FEEDA1-E925-5DEA-690A-D59775188791}"/>
              </a:ext>
            </a:extLst>
          </p:cNvPr>
          <p:cNvSpPr/>
          <p:nvPr/>
        </p:nvSpPr>
        <p:spPr>
          <a:xfrm rot="10224364">
            <a:off x="5510817" y="5603686"/>
            <a:ext cx="1139390" cy="678897"/>
          </a:xfrm>
          <a:prstGeom prst="arc">
            <a:avLst>
              <a:gd name="adj1" fmla="val 11602418"/>
              <a:gd name="adj2" fmla="val 20704886"/>
            </a:avLst>
          </a:prstGeom>
          <a:ln w="63500">
            <a:solidFill>
              <a:schemeClr val="bg1"/>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2E3D9101-CC8C-17CB-951B-FEF6CEA0C287}"/>
              </a:ext>
            </a:extLst>
          </p:cNvPr>
          <p:cNvSpPr/>
          <p:nvPr/>
        </p:nvSpPr>
        <p:spPr>
          <a:xfrm rot="10224364">
            <a:off x="9570279" y="5701123"/>
            <a:ext cx="1139390" cy="678897"/>
          </a:xfrm>
          <a:prstGeom prst="arc">
            <a:avLst>
              <a:gd name="adj1" fmla="val 11602418"/>
              <a:gd name="adj2" fmla="val 20704886"/>
            </a:avLst>
          </a:prstGeom>
          <a:ln w="63500">
            <a:solidFill>
              <a:schemeClr val="tx2"/>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a:extLst>
              <a:ext uri="{FF2B5EF4-FFF2-40B4-BE49-F238E27FC236}">
                <a16:creationId xmlns:a16="http://schemas.microsoft.com/office/drawing/2014/main" id="{A0CBD822-FB02-FE84-CA06-724CA4BAE82F}"/>
              </a:ext>
            </a:extLst>
          </p:cNvPr>
          <p:cNvSpPr/>
          <p:nvPr/>
        </p:nvSpPr>
        <p:spPr>
          <a:xfrm rot="10224364">
            <a:off x="7525589" y="5622175"/>
            <a:ext cx="1139390" cy="678897"/>
          </a:xfrm>
          <a:prstGeom prst="arc">
            <a:avLst>
              <a:gd name="adj1" fmla="val 11602418"/>
              <a:gd name="adj2" fmla="val 20704886"/>
            </a:avLst>
          </a:prstGeom>
          <a:ln w="63500">
            <a:gradFill flip="none" rotWithShape="1">
              <a:gsLst>
                <a:gs pos="0">
                  <a:schemeClr val="accent1">
                    <a:lumMod val="5000"/>
                    <a:lumOff val="95000"/>
                  </a:schemeClr>
                </a:gs>
                <a:gs pos="42000">
                  <a:schemeClr val="accent1">
                    <a:lumMod val="45000"/>
                    <a:lumOff val="55000"/>
                  </a:schemeClr>
                </a:gs>
                <a:gs pos="83000">
                  <a:schemeClr val="tx1"/>
                </a:gs>
                <a:gs pos="100000">
                  <a:schemeClr val="tx1"/>
                </a:gs>
              </a:gsLst>
              <a:path path="circle">
                <a:fillToRect l="100000" t="100000"/>
              </a:path>
              <a:tileRect r="-100000" b="-100000"/>
            </a:gra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E4CFE6E0-7CAD-7420-F898-96BB43A540FE}"/>
              </a:ext>
            </a:extLst>
          </p:cNvPr>
          <p:cNvSpPr txBox="1">
            <a:spLocks/>
          </p:cNvSpPr>
          <p:nvPr/>
        </p:nvSpPr>
        <p:spPr>
          <a:xfrm>
            <a:off x="168300" y="65826"/>
            <a:ext cx="3877988" cy="6222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baseline="0">
                <a:solidFill>
                  <a:schemeClr val="tx1"/>
                </a:solidFill>
                <a:latin typeface="Alegreya Medium" pitchFamily="2" charset="0"/>
                <a:ea typeface="+mj-ea"/>
                <a:cs typeface="+mj-cs"/>
              </a:defRPr>
            </a:lvl1pPr>
          </a:lstStyle>
          <a:p>
            <a:r>
              <a:rPr lang="en-US" sz="2400" dirty="0" err="1">
                <a:solidFill>
                  <a:schemeClr val="bg1"/>
                </a:solidFill>
                <a:latin typeface="Calibri" panose="020F0502020204030204" pitchFamily="34" charset="0"/>
                <a:cs typeface="Calibri" panose="020F0502020204030204" pitchFamily="34" charset="0"/>
              </a:rPr>
              <a:t>SacPAS</a:t>
            </a:r>
            <a:r>
              <a:rPr lang="en-US" sz="2400" dirty="0">
                <a:solidFill>
                  <a:schemeClr val="bg1"/>
                </a:solidFill>
                <a:latin typeface="Calibri" panose="020F0502020204030204" pitchFamily="34" charset="0"/>
                <a:cs typeface="Calibri" panose="020F0502020204030204" pitchFamily="34" charset="0"/>
              </a:rPr>
              <a:t> Tools &amp; Services:  </a:t>
            </a:r>
            <a:endParaRPr lang="en-U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061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P spid="32" grpId="0" animBg="1"/>
      <p:bldP spid="17" grpId="0" animBg="1"/>
      <p:bldP spid="19" grpId="0" animBg="1"/>
      <p:bldP spid="20" grpId="0" animBg="1"/>
      <p:bldP spid="21" grpId="0" animBg="1"/>
      <p:bldP spid="22"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79EF50-1502-8B76-F594-2085FDF773B0}"/>
              </a:ext>
            </a:extLst>
          </p:cNvPr>
          <p:cNvSpPr/>
          <p:nvPr/>
        </p:nvSpPr>
        <p:spPr>
          <a:xfrm>
            <a:off x="0" y="0"/>
            <a:ext cx="12192000" cy="6858000"/>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 name="Title 1">
            <a:extLst>
              <a:ext uri="{FF2B5EF4-FFF2-40B4-BE49-F238E27FC236}">
                <a16:creationId xmlns:a16="http://schemas.microsoft.com/office/drawing/2014/main" id="{7439E62A-6212-182D-EC6F-33BFCE275B1E}"/>
              </a:ext>
            </a:extLst>
          </p:cNvPr>
          <p:cNvSpPr>
            <a:spLocks noGrp="1"/>
          </p:cNvSpPr>
          <p:nvPr>
            <p:ph type="title"/>
          </p:nvPr>
        </p:nvSpPr>
        <p:spPr/>
        <p:txBody>
          <a:bodyPr/>
          <a:lstStyle/>
          <a:p>
            <a:r>
              <a:rPr lang="en-US" b="1" dirty="0" err="1">
                <a:solidFill>
                  <a:schemeClr val="bg1"/>
                </a:solidFill>
                <a:latin typeface="+mn-lt"/>
              </a:rPr>
              <a:t>SacPAS</a:t>
            </a:r>
            <a:r>
              <a:rPr lang="en-US" b="1" dirty="0">
                <a:solidFill>
                  <a:schemeClr val="bg1"/>
                </a:solidFill>
                <a:latin typeface="+mn-lt"/>
              </a:rPr>
              <a:t> tools</a:t>
            </a:r>
          </a:p>
        </p:txBody>
      </p:sp>
      <p:sp>
        <p:nvSpPr>
          <p:cNvPr id="4" name="Slide Number Placeholder 3">
            <a:extLst>
              <a:ext uri="{FF2B5EF4-FFF2-40B4-BE49-F238E27FC236}">
                <a16:creationId xmlns:a16="http://schemas.microsoft.com/office/drawing/2014/main" id="{F3C1D5BE-980F-E227-0C4C-D57EE42895D2}"/>
              </a:ext>
            </a:extLst>
          </p:cNvPr>
          <p:cNvSpPr>
            <a:spLocks noGrp="1"/>
          </p:cNvSpPr>
          <p:nvPr>
            <p:ph type="sldNum" sz="quarter" idx="12"/>
          </p:nvPr>
        </p:nvSpPr>
        <p:spPr/>
        <p:txBody>
          <a:bodyPr/>
          <a:lstStyle/>
          <a:p>
            <a:fld id="{EAEDD658-BB01-0342-9404-4143FC036160}" type="slidenum">
              <a:rPr lang="en-US" smtClean="0"/>
              <a:t>18</a:t>
            </a:fld>
            <a:endParaRPr lang="en-US"/>
          </a:p>
        </p:txBody>
      </p:sp>
      <p:pic>
        <p:nvPicPr>
          <p:cNvPr id="9" name="Picture 8">
            <a:extLst>
              <a:ext uri="{FF2B5EF4-FFF2-40B4-BE49-F238E27FC236}">
                <a16:creationId xmlns:a16="http://schemas.microsoft.com/office/drawing/2014/main" id="{6241FD1F-B59D-CADB-2879-5E0A8498EE8C}"/>
              </a:ext>
            </a:extLst>
          </p:cNvPr>
          <p:cNvPicPr>
            <a:picLocks noChangeAspect="1"/>
          </p:cNvPicPr>
          <p:nvPr/>
        </p:nvPicPr>
        <p:blipFill>
          <a:blip r:embed="rId5"/>
          <a:stretch>
            <a:fillRect/>
          </a:stretch>
        </p:blipFill>
        <p:spPr>
          <a:xfrm>
            <a:off x="5087381" y="1205388"/>
            <a:ext cx="2017237" cy="2017237"/>
          </a:xfrm>
          <a:prstGeom prst="rect">
            <a:avLst/>
          </a:prstGeom>
          <a:solidFill>
            <a:srgbClr val="00B0F0"/>
          </a:solidFill>
          <a:effectLst>
            <a:glow rad="127000">
              <a:schemeClr val="accent1">
                <a:alpha val="40000"/>
              </a:schemeClr>
            </a:glow>
            <a:softEdge rad="228600"/>
          </a:effectLst>
        </p:spPr>
      </p:pic>
      <p:sp>
        <p:nvSpPr>
          <p:cNvPr id="11" name="Content Placeholder 2">
            <a:extLst>
              <a:ext uri="{FF2B5EF4-FFF2-40B4-BE49-F238E27FC236}">
                <a16:creationId xmlns:a16="http://schemas.microsoft.com/office/drawing/2014/main" id="{D504C92F-8F5E-8A71-0883-1519866EACF5}"/>
              </a:ext>
            </a:extLst>
          </p:cNvPr>
          <p:cNvSpPr txBox="1">
            <a:spLocks/>
          </p:cNvSpPr>
          <p:nvPr/>
        </p:nvSpPr>
        <p:spPr>
          <a:xfrm>
            <a:off x="2847613" y="3541294"/>
            <a:ext cx="6496772" cy="2964181"/>
          </a:xfrm>
          <a:prstGeom prst="rect">
            <a:avLst/>
          </a:prstGeom>
          <a:solidFill>
            <a:schemeClr val="tx1">
              <a:alpha val="50000"/>
            </a:schemeClr>
          </a:solidFill>
        </p:spPr>
        <p:txBody>
          <a:bodyPr vert="horz" lIns="91440" tIns="45720" rIns="91440" bIns="45720" rtlCol="0" anchor="ctr">
            <a:normAutofit/>
          </a:bodyPr>
          <a:lstStyle>
            <a:lvl1pPr marL="228600" indent="-228600">
              <a:lnSpc>
                <a:spcPct val="90000"/>
              </a:lnSpc>
              <a:spcBef>
                <a:spcPts val="1000"/>
              </a:spcBef>
              <a:buFont typeface="Arial" panose="020B0604020202020204" pitchFamily="34" charset="0"/>
              <a:buChar char="•"/>
              <a:defRPr sz="2800" baseline="0">
                <a:solidFill>
                  <a:schemeClr val="bg1"/>
                </a:solidFill>
                <a:latin typeface="Alegreya Sans Medium" pitchFamily="2" charset="0"/>
              </a:defRPr>
            </a:lvl1pPr>
            <a:lvl2pPr marL="685800" indent="-228600">
              <a:lnSpc>
                <a:spcPct val="90000"/>
              </a:lnSpc>
              <a:spcBef>
                <a:spcPts val="500"/>
              </a:spcBef>
              <a:buFont typeface="Arial" panose="020B0604020202020204" pitchFamily="34" charset="0"/>
              <a:buChar char="•"/>
              <a:defRPr sz="2400" baseline="0">
                <a:latin typeface="Alegreya Sans" pitchFamily="2" charset="0"/>
              </a:defRPr>
            </a:lvl2pPr>
            <a:lvl3pPr marL="1143000" indent="-228600">
              <a:lnSpc>
                <a:spcPct val="90000"/>
              </a:lnSpc>
              <a:spcBef>
                <a:spcPts val="500"/>
              </a:spcBef>
              <a:buFont typeface="Arial" panose="020B0604020202020204" pitchFamily="34" charset="0"/>
              <a:buChar char="•"/>
              <a:defRPr sz="2000" baseline="0">
                <a:latin typeface="Alegreya Sans" pitchFamily="2" charset="0"/>
              </a:defRPr>
            </a:lvl3pPr>
            <a:lvl4pPr marL="1600200" indent="-228600">
              <a:lnSpc>
                <a:spcPct val="90000"/>
              </a:lnSpc>
              <a:spcBef>
                <a:spcPts val="500"/>
              </a:spcBef>
              <a:buFont typeface="Arial" panose="020B0604020202020204" pitchFamily="34" charset="0"/>
              <a:buChar char="•"/>
              <a:defRPr baseline="0">
                <a:latin typeface="Alegreya Sans" pitchFamily="2" charset="0"/>
              </a:defRPr>
            </a:lvl4pPr>
            <a:lvl5pPr marL="2057400" indent="-228600">
              <a:lnSpc>
                <a:spcPct val="90000"/>
              </a:lnSpc>
              <a:spcBef>
                <a:spcPts val="500"/>
              </a:spcBef>
              <a:buFont typeface="Arial" panose="020B0604020202020204" pitchFamily="34" charset="0"/>
              <a:buChar char="•"/>
              <a:defRPr baseline="0">
                <a:latin typeface="Alegreya Sans"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en-US" sz="5000" b="1" dirty="0">
                <a:latin typeface="+mn-lt"/>
              </a:rPr>
              <a:t>I. Data Queries &amp; Alerts</a:t>
            </a:r>
          </a:p>
          <a:p>
            <a:pPr algn="ctr"/>
            <a:endParaRPr lang="en-US" sz="2000" dirty="0">
              <a:latin typeface="+mn-lt"/>
            </a:endParaRPr>
          </a:p>
          <a:p>
            <a:pPr marL="0" indent="0" algn="ctr">
              <a:buNone/>
            </a:pPr>
            <a:r>
              <a:rPr lang="en-US" sz="3400" dirty="0">
                <a:solidFill>
                  <a:schemeClr val="bg1">
                    <a:lumMod val="50000"/>
                  </a:schemeClr>
                </a:solidFill>
                <a:latin typeface="+mn-lt"/>
              </a:rPr>
              <a:t>II. Work Groups &amp; Teams</a:t>
            </a:r>
          </a:p>
          <a:p>
            <a:pPr algn="ctr"/>
            <a:endParaRPr lang="en-US" sz="2000" dirty="0">
              <a:latin typeface="+mn-lt"/>
            </a:endParaRPr>
          </a:p>
          <a:p>
            <a:pPr marL="0" indent="0" algn="ctr">
              <a:buNone/>
            </a:pPr>
            <a:r>
              <a:rPr lang="en-US" sz="3400" dirty="0">
                <a:solidFill>
                  <a:schemeClr val="bg1">
                    <a:lumMod val="50000"/>
                  </a:schemeClr>
                </a:solidFill>
                <a:latin typeface="+mn-lt"/>
              </a:rPr>
              <a:t>III. Models: survival, migration, etc.</a:t>
            </a:r>
          </a:p>
        </p:txBody>
      </p:sp>
    </p:spTree>
    <p:extLst>
      <p:ext uri="{BB962C8B-B14F-4D97-AF65-F5344CB8AC3E}">
        <p14:creationId xmlns:p14="http://schemas.microsoft.com/office/powerpoint/2010/main" val="512921680"/>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t="-36000" r="-40000"/>
          </a:stretch>
        </a:blip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EF6B612-54D1-C563-321C-742EA6B854D1}"/>
              </a:ext>
            </a:extLst>
          </p:cNvPr>
          <p:cNvSpPr/>
          <p:nvPr/>
        </p:nvSpPr>
        <p:spPr>
          <a:xfrm>
            <a:off x="0" y="0"/>
            <a:ext cx="12192000" cy="6858000"/>
          </a:xfrm>
          <a:prstGeom prst="rect">
            <a:avLst/>
          </a:prstGeom>
          <a:solidFill>
            <a:schemeClr val="accent1">
              <a:lumMod val="5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 name="Title 1">
            <a:extLst>
              <a:ext uri="{FF2B5EF4-FFF2-40B4-BE49-F238E27FC236}">
                <a16:creationId xmlns:a16="http://schemas.microsoft.com/office/drawing/2014/main" id="{C4F62C80-BBB1-41EF-BF0C-647D247ECBBB}"/>
              </a:ext>
            </a:extLst>
          </p:cNvPr>
          <p:cNvSpPr>
            <a:spLocks noGrp="1"/>
          </p:cNvSpPr>
          <p:nvPr>
            <p:ph type="title"/>
          </p:nvPr>
        </p:nvSpPr>
        <p:spPr>
          <a:xfrm>
            <a:off x="838200" y="365125"/>
            <a:ext cx="10515600" cy="779463"/>
          </a:xfrm>
        </p:spPr>
        <p:txBody>
          <a:bodyPr>
            <a:noAutofit/>
          </a:bodyPr>
          <a:lstStyle/>
          <a:p>
            <a:r>
              <a:rPr lang="en-US" sz="5400" b="1" dirty="0">
                <a:solidFill>
                  <a:schemeClr val="bg1"/>
                </a:solidFill>
                <a:latin typeface="+mn-lt"/>
                <a:cs typeface="Angsana New" panose="02020603050405020304" pitchFamily="18" charset="-34"/>
              </a:rPr>
              <a:t>I. SacPAS Data Queries &amp; Alerts</a:t>
            </a:r>
          </a:p>
        </p:txBody>
      </p:sp>
      <p:sp>
        <p:nvSpPr>
          <p:cNvPr id="5" name="Content Placeholder 4">
            <a:extLst>
              <a:ext uri="{FF2B5EF4-FFF2-40B4-BE49-F238E27FC236}">
                <a16:creationId xmlns:a16="http://schemas.microsoft.com/office/drawing/2014/main" id="{FB83A853-EDB4-01D4-7DEF-A1DF880B9759}"/>
              </a:ext>
            </a:extLst>
          </p:cNvPr>
          <p:cNvSpPr>
            <a:spLocks noGrp="1"/>
          </p:cNvSpPr>
          <p:nvPr>
            <p:ph sz="half" idx="1"/>
          </p:nvPr>
        </p:nvSpPr>
        <p:spPr/>
        <p:txBody>
          <a:bodyPr>
            <a:normAutofit lnSpcReduction="10000"/>
          </a:bodyPr>
          <a:lstStyle/>
          <a:p>
            <a:pPr marL="0" indent="0">
              <a:buNone/>
            </a:pPr>
            <a:endParaRPr lang="en-US" sz="3200" dirty="0">
              <a:solidFill>
                <a:schemeClr val="bg1"/>
              </a:solidFill>
              <a:highlight>
                <a:srgbClr val="FF00FF"/>
              </a:highlight>
            </a:endParaRPr>
          </a:p>
          <a:p>
            <a:r>
              <a:rPr lang="en-US" dirty="0">
                <a:solidFill>
                  <a:schemeClr val="bg1"/>
                </a:solidFill>
              </a:rPr>
              <a:t>SacPAS provides users:</a:t>
            </a:r>
          </a:p>
          <a:p>
            <a:endParaRPr lang="en-US" dirty="0">
              <a:solidFill>
                <a:schemeClr val="bg1"/>
              </a:solidFill>
            </a:endParaRPr>
          </a:p>
          <a:p>
            <a:pPr lvl="1"/>
            <a:r>
              <a:rPr lang="en-US" dirty="0">
                <a:solidFill>
                  <a:schemeClr val="bg1"/>
                </a:solidFill>
              </a:rPr>
              <a:t>Access to data and visualizations </a:t>
            </a:r>
          </a:p>
          <a:p>
            <a:pPr lvl="1"/>
            <a:endParaRPr lang="en-US" dirty="0">
              <a:solidFill>
                <a:schemeClr val="bg1"/>
              </a:solidFill>
            </a:endParaRPr>
          </a:p>
          <a:p>
            <a:pPr lvl="1"/>
            <a:r>
              <a:rPr lang="en-US" dirty="0">
                <a:solidFill>
                  <a:schemeClr val="bg1"/>
                </a:solidFill>
              </a:rPr>
              <a:t>Data downloads</a:t>
            </a:r>
          </a:p>
          <a:p>
            <a:pPr lvl="1"/>
            <a:endParaRPr lang="en-US" dirty="0">
              <a:solidFill>
                <a:schemeClr val="bg1"/>
              </a:solidFill>
            </a:endParaRPr>
          </a:p>
          <a:p>
            <a:pPr lvl="1"/>
            <a:r>
              <a:rPr lang="en-US" dirty="0">
                <a:solidFill>
                  <a:schemeClr val="bg1"/>
                </a:solidFill>
              </a:rPr>
              <a:t>Summaries of relevant metrics</a:t>
            </a:r>
          </a:p>
          <a:p>
            <a:pPr lvl="1"/>
            <a:endParaRPr lang="en-US" dirty="0">
              <a:solidFill>
                <a:schemeClr val="bg1"/>
              </a:solidFill>
            </a:endParaRPr>
          </a:p>
          <a:p>
            <a:pPr lvl="1"/>
            <a:r>
              <a:rPr lang="en-US" dirty="0">
                <a:solidFill>
                  <a:schemeClr val="bg1"/>
                </a:solidFill>
              </a:rPr>
              <a:t>Customized query interfaces &amp; user-centered tools</a:t>
            </a:r>
          </a:p>
        </p:txBody>
      </p:sp>
      <p:sp>
        <p:nvSpPr>
          <p:cNvPr id="6" name="Content Placeholder 5">
            <a:extLst>
              <a:ext uri="{FF2B5EF4-FFF2-40B4-BE49-F238E27FC236}">
                <a16:creationId xmlns:a16="http://schemas.microsoft.com/office/drawing/2014/main" id="{7D22FCF6-69FE-6A7D-BEEA-62AFDA7390BC}"/>
              </a:ext>
            </a:extLst>
          </p:cNvPr>
          <p:cNvSpPr>
            <a:spLocks noGrp="1"/>
          </p:cNvSpPr>
          <p:nvPr>
            <p:ph sz="half" idx="2"/>
          </p:nvPr>
        </p:nvSpPr>
        <p:spPr/>
        <p:txBody>
          <a:bodyPr>
            <a:normAutofit lnSpcReduction="10000"/>
          </a:bodyPr>
          <a:lstStyle/>
          <a:p>
            <a:pPr marL="0" indent="0">
              <a:buNone/>
            </a:pPr>
            <a:endParaRPr lang="en-US" dirty="0">
              <a:solidFill>
                <a:schemeClr val="bg1"/>
              </a:solidFill>
              <a:highlight>
                <a:srgbClr val="FF00FF"/>
              </a:highlight>
            </a:endParaRPr>
          </a:p>
          <a:p>
            <a:r>
              <a:rPr lang="en-US" dirty="0">
                <a:solidFill>
                  <a:schemeClr val="bg1"/>
                </a:solidFill>
              </a:rPr>
              <a:t>SacPAS does so with:</a:t>
            </a:r>
          </a:p>
          <a:p>
            <a:endParaRPr lang="en-US" dirty="0">
              <a:solidFill>
                <a:schemeClr val="bg1"/>
              </a:solidFill>
            </a:endParaRPr>
          </a:p>
          <a:p>
            <a:pPr lvl="1"/>
            <a:r>
              <a:rPr lang="en-US" dirty="0">
                <a:solidFill>
                  <a:schemeClr val="bg1"/>
                </a:solidFill>
              </a:rPr>
              <a:t>Attribution to data owners</a:t>
            </a:r>
          </a:p>
          <a:p>
            <a:pPr lvl="1"/>
            <a:endParaRPr lang="en-US" dirty="0">
              <a:solidFill>
                <a:schemeClr val="bg1"/>
              </a:solidFill>
            </a:endParaRPr>
          </a:p>
          <a:p>
            <a:pPr lvl="1"/>
            <a:r>
              <a:rPr lang="en-US" dirty="0">
                <a:solidFill>
                  <a:schemeClr val="bg1"/>
                </a:solidFill>
              </a:rPr>
              <a:t>Transparency of methods</a:t>
            </a:r>
          </a:p>
          <a:p>
            <a:pPr lvl="1"/>
            <a:endParaRPr lang="en-US" dirty="0">
              <a:solidFill>
                <a:schemeClr val="bg1"/>
              </a:solidFill>
            </a:endParaRPr>
          </a:p>
          <a:p>
            <a:pPr lvl="1"/>
            <a:r>
              <a:rPr lang="en-US" dirty="0">
                <a:solidFill>
                  <a:schemeClr val="bg1"/>
                </a:solidFill>
              </a:rPr>
              <a:t>Value-added services</a:t>
            </a:r>
          </a:p>
          <a:p>
            <a:pPr lvl="1"/>
            <a:endParaRPr lang="en-US" dirty="0">
              <a:solidFill>
                <a:schemeClr val="bg1"/>
              </a:solidFill>
            </a:endParaRPr>
          </a:p>
          <a:p>
            <a:pPr lvl="1"/>
            <a:r>
              <a:rPr lang="en-US" dirty="0">
                <a:solidFill>
                  <a:schemeClr val="bg1"/>
                </a:solidFill>
              </a:rPr>
              <a:t>Human centered design</a:t>
            </a:r>
          </a:p>
        </p:txBody>
      </p:sp>
      <p:sp>
        <p:nvSpPr>
          <p:cNvPr id="33" name="Slide Number Placeholder 32">
            <a:extLst>
              <a:ext uri="{FF2B5EF4-FFF2-40B4-BE49-F238E27FC236}">
                <a16:creationId xmlns:a16="http://schemas.microsoft.com/office/drawing/2014/main" id="{79F2F7DB-C8C9-7935-E59E-3732AFBA86A7}"/>
              </a:ext>
            </a:extLst>
          </p:cNvPr>
          <p:cNvSpPr>
            <a:spLocks noGrp="1"/>
          </p:cNvSpPr>
          <p:nvPr>
            <p:ph type="sldNum" sz="quarter" idx="12"/>
          </p:nvPr>
        </p:nvSpPr>
        <p:spPr/>
        <p:txBody>
          <a:bodyPr/>
          <a:lstStyle/>
          <a:p>
            <a:fld id="{EAEDD658-BB01-0342-9404-4143FC036160}" type="slidenum">
              <a:rPr lang="en-US" smtClean="0"/>
              <a:t>19</a:t>
            </a:fld>
            <a:endParaRPr lang="en-US"/>
          </a:p>
        </p:txBody>
      </p:sp>
      <p:sp>
        <p:nvSpPr>
          <p:cNvPr id="3" name="Content Placeholder 2">
            <a:extLst>
              <a:ext uri="{FF2B5EF4-FFF2-40B4-BE49-F238E27FC236}">
                <a16:creationId xmlns:a16="http://schemas.microsoft.com/office/drawing/2014/main" id="{AAE01AD5-D7E3-902A-5ED1-C631140D993B}"/>
              </a:ext>
            </a:extLst>
          </p:cNvPr>
          <p:cNvSpPr txBox="1">
            <a:spLocks/>
          </p:cNvSpPr>
          <p:nvPr/>
        </p:nvSpPr>
        <p:spPr>
          <a:xfrm>
            <a:off x="317487" y="2141745"/>
            <a:ext cx="5539974" cy="3924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legreya San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legreya San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legreya San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chemeClr val="bg1"/>
              </a:solidFill>
              <a:latin typeface="Alegreya SC" pitchFamily="2" charset="0"/>
              <a:ea typeface="Times New Roman" panose="02020603050405020304" pitchFamily="18" charset="0"/>
              <a:cs typeface="Times New Roman" panose="02020603050405020304" pitchFamily="18" charset="0"/>
            </a:endParaRPr>
          </a:p>
          <a:p>
            <a:endParaRPr lang="en-US" sz="3600" dirty="0">
              <a:solidFill>
                <a:schemeClr val="bg1"/>
              </a:solidFill>
            </a:endParaRPr>
          </a:p>
          <a:p>
            <a:endParaRPr lang="en-US" sz="3600" dirty="0">
              <a:solidFill>
                <a:schemeClr val="bg1"/>
              </a:solidFill>
            </a:endParaRPr>
          </a:p>
          <a:p>
            <a:endParaRPr lang="en-US" sz="3600" dirty="0">
              <a:solidFill>
                <a:schemeClr val="bg1"/>
              </a:solidFill>
            </a:endParaRPr>
          </a:p>
          <a:p>
            <a:endParaRPr lang="en-US" sz="3200" dirty="0"/>
          </a:p>
        </p:txBody>
      </p:sp>
      <p:sp>
        <p:nvSpPr>
          <p:cNvPr id="4" name="Content Placeholder 2">
            <a:extLst>
              <a:ext uri="{FF2B5EF4-FFF2-40B4-BE49-F238E27FC236}">
                <a16:creationId xmlns:a16="http://schemas.microsoft.com/office/drawing/2014/main" id="{B9334960-89F6-B0A2-EEA9-09AC0F0295E5}"/>
              </a:ext>
            </a:extLst>
          </p:cNvPr>
          <p:cNvSpPr txBox="1">
            <a:spLocks/>
          </p:cNvSpPr>
          <p:nvPr/>
        </p:nvSpPr>
        <p:spPr>
          <a:xfrm>
            <a:off x="6254743" y="2055813"/>
            <a:ext cx="5539974" cy="44964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legreya San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legreya San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legreya San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700" dirty="0">
              <a:solidFill>
                <a:schemeClr val="bg1"/>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7455B824-ED19-E81A-DA0D-492D5D30B9DB}"/>
              </a:ext>
            </a:extLst>
          </p:cNvPr>
          <p:cNvSpPr/>
          <p:nvPr/>
        </p:nvSpPr>
        <p:spPr>
          <a:xfrm>
            <a:off x="925973" y="1484171"/>
            <a:ext cx="4693535" cy="682907"/>
          </a:xfrm>
          <a:prstGeom prst="roundRect">
            <a:avLst/>
          </a:prstGeom>
          <a:solidFill>
            <a:schemeClr val="accent2">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200" dirty="0"/>
              <a:t>What</a:t>
            </a:r>
          </a:p>
        </p:txBody>
      </p:sp>
      <p:sp>
        <p:nvSpPr>
          <p:cNvPr id="9" name="Rectangle: Rounded Corners 8">
            <a:extLst>
              <a:ext uri="{FF2B5EF4-FFF2-40B4-BE49-F238E27FC236}">
                <a16:creationId xmlns:a16="http://schemas.microsoft.com/office/drawing/2014/main" id="{A9BD4D8F-76D8-6B20-8729-B556B1E114CD}"/>
              </a:ext>
            </a:extLst>
          </p:cNvPr>
          <p:cNvSpPr/>
          <p:nvPr/>
        </p:nvSpPr>
        <p:spPr>
          <a:xfrm>
            <a:off x="6102343" y="1473144"/>
            <a:ext cx="4693535" cy="682907"/>
          </a:xfrm>
          <a:prstGeom prst="roundRect">
            <a:avLst/>
          </a:prstGeom>
          <a:solidFill>
            <a:schemeClr val="accent2">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200" dirty="0"/>
              <a:t>How</a:t>
            </a:r>
          </a:p>
        </p:txBody>
      </p:sp>
    </p:spTree>
    <p:extLst>
      <p:ext uri="{BB962C8B-B14F-4D97-AF65-F5344CB8AC3E}">
        <p14:creationId xmlns:p14="http://schemas.microsoft.com/office/powerpoint/2010/main" val="433312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t="-36000" r="-40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2775A2-920F-1342-15DB-89158A72024E}"/>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525342D-B2C6-A760-F707-162C1C7EE0D6}"/>
              </a:ext>
            </a:extLst>
          </p:cNvPr>
          <p:cNvSpPr>
            <a:spLocks noGrp="1"/>
          </p:cNvSpPr>
          <p:nvPr>
            <p:ph type="title"/>
          </p:nvPr>
        </p:nvSpPr>
        <p:spPr>
          <a:xfrm>
            <a:off x="838200" y="365126"/>
            <a:ext cx="10515600" cy="811570"/>
          </a:xfrm>
        </p:spPr>
        <p:txBody>
          <a:bodyPr>
            <a:normAutofit fontScale="90000"/>
          </a:bodyPr>
          <a:lstStyle/>
          <a:p>
            <a:r>
              <a:rPr lang="en-US" sz="6000" b="1" dirty="0">
                <a:solidFill>
                  <a:schemeClr val="bg1"/>
                </a:solidFill>
                <a:latin typeface="Calibri" panose="020F0502020204030204" pitchFamily="34" charset="0"/>
                <a:cs typeface="Calibri" panose="020F0502020204030204" pitchFamily="34" charset="0"/>
              </a:rPr>
              <a:t>Presentation Goals</a:t>
            </a:r>
          </a:p>
        </p:txBody>
      </p:sp>
      <p:sp>
        <p:nvSpPr>
          <p:cNvPr id="3" name="Content Placeholder 2">
            <a:extLst>
              <a:ext uri="{FF2B5EF4-FFF2-40B4-BE49-F238E27FC236}">
                <a16:creationId xmlns:a16="http://schemas.microsoft.com/office/drawing/2014/main" id="{F0BE5BD8-6391-8D5E-5FB2-D17A0C72A13C}"/>
              </a:ext>
            </a:extLst>
          </p:cNvPr>
          <p:cNvSpPr>
            <a:spLocks noGrp="1"/>
          </p:cNvSpPr>
          <p:nvPr>
            <p:ph idx="1"/>
          </p:nvPr>
        </p:nvSpPr>
        <p:spPr>
          <a:xfrm>
            <a:off x="820739" y="3881550"/>
            <a:ext cx="3013709" cy="2405198"/>
          </a:xfrm>
          <a:solidFill>
            <a:schemeClr val="tx1">
              <a:alpha val="65000"/>
            </a:schemeClr>
          </a:solidFill>
        </p:spPr>
        <p:txBody>
          <a:bodyPr anchor="ctr">
            <a:normAutofit/>
          </a:bodyPr>
          <a:lstStyle/>
          <a:p>
            <a:pPr marL="0" indent="0" algn="ctr">
              <a:lnSpc>
                <a:spcPct val="100000"/>
              </a:lnSpc>
              <a:buNone/>
            </a:pPr>
            <a:r>
              <a:rPr lang="en-US" b="1" dirty="0">
                <a:solidFill>
                  <a:schemeClr val="bg1"/>
                </a:solidFill>
                <a:latin typeface="Calibri" panose="020F0502020204030204" pitchFamily="34" charset="0"/>
                <a:cs typeface="Calibri" panose="020F0502020204030204" pitchFamily="34" charset="0"/>
              </a:rPr>
              <a:t>AWARENESS</a:t>
            </a:r>
            <a:r>
              <a:rPr lang="en-US" sz="2000" dirty="0">
                <a:solidFill>
                  <a:schemeClr val="bg1"/>
                </a:solidFill>
                <a:latin typeface="Calibri" panose="020F0502020204030204" pitchFamily="34" charset="0"/>
                <a:cs typeface="Calibri" panose="020F0502020204030204" pitchFamily="34" charset="0"/>
              </a:rPr>
              <a:t> </a:t>
            </a:r>
            <a:br>
              <a:rPr lang="en-US" sz="2000" dirty="0">
                <a:solidFill>
                  <a:schemeClr val="bg1"/>
                </a:solidFill>
                <a:latin typeface="Calibri" panose="020F0502020204030204" pitchFamily="34" charset="0"/>
                <a:cs typeface="Calibri" panose="020F0502020204030204" pitchFamily="34" charset="0"/>
              </a:rPr>
            </a:br>
            <a:r>
              <a:rPr lang="en-US" sz="2000" dirty="0">
                <a:solidFill>
                  <a:schemeClr val="bg1"/>
                </a:solidFill>
                <a:latin typeface="Calibri" panose="020F0502020204030204" pitchFamily="34" charset="0"/>
                <a:cs typeface="Calibri" panose="020F0502020204030204" pitchFamily="34" charset="0"/>
              </a:rPr>
              <a:t>of  </a:t>
            </a:r>
            <a:r>
              <a:rPr lang="en-US" b="1" dirty="0" err="1">
                <a:solidFill>
                  <a:schemeClr val="bg1"/>
                </a:solidFill>
                <a:latin typeface="Calibri" panose="020F0502020204030204" pitchFamily="34" charset="0"/>
                <a:cs typeface="Calibri" panose="020F0502020204030204" pitchFamily="34" charset="0"/>
              </a:rPr>
              <a:t>SacPAS</a:t>
            </a:r>
            <a:r>
              <a:rPr lang="en-US" b="1" dirty="0">
                <a:solidFill>
                  <a:schemeClr val="bg1"/>
                </a:solidFill>
                <a:latin typeface="Calibri" panose="020F0502020204030204" pitchFamily="34" charset="0"/>
                <a:cs typeface="Calibri" panose="020F0502020204030204" pitchFamily="34" charset="0"/>
              </a:rPr>
              <a:t> tools </a:t>
            </a:r>
            <a:r>
              <a:rPr lang="en-US" sz="2000" dirty="0">
                <a:solidFill>
                  <a:schemeClr val="bg1"/>
                </a:solidFill>
                <a:latin typeface="Calibri" panose="020F0502020204030204" pitchFamily="34" charset="0"/>
                <a:cs typeface="Calibri" panose="020F0502020204030204" pitchFamily="34" charset="0"/>
              </a:rPr>
              <a:t>available</a:t>
            </a:r>
          </a:p>
        </p:txBody>
      </p:sp>
      <p:sp>
        <p:nvSpPr>
          <p:cNvPr id="6" name="Slide Number Placeholder 5">
            <a:extLst>
              <a:ext uri="{FF2B5EF4-FFF2-40B4-BE49-F238E27FC236}">
                <a16:creationId xmlns:a16="http://schemas.microsoft.com/office/drawing/2014/main" id="{B5A4612A-EBE4-867C-B73C-DEE627AE5DBB}"/>
              </a:ext>
            </a:extLst>
          </p:cNvPr>
          <p:cNvSpPr>
            <a:spLocks noGrp="1"/>
          </p:cNvSpPr>
          <p:nvPr>
            <p:ph type="sldNum" sz="quarter" idx="12"/>
          </p:nvPr>
        </p:nvSpPr>
        <p:spPr/>
        <p:txBody>
          <a:bodyPr/>
          <a:lstStyle/>
          <a:p>
            <a:fld id="{EAEDD658-BB01-0342-9404-4143FC036160}" type="slidenum">
              <a:rPr lang="en-US" smtClean="0">
                <a:latin typeface="Calibri" panose="020F0502020204030204" pitchFamily="34" charset="0"/>
                <a:cs typeface="Calibri" panose="020F0502020204030204" pitchFamily="34" charset="0"/>
              </a:rPr>
              <a:t>2</a:t>
            </a:fld>
            <a:endParaRPr lang="en-US">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E9F508E1-E476-1EF3-7D17-2751108CFA15}"/>
              </a:ext>
            </a:extLst>
          </p:cNvPr>
          <p:cNvSpPr txBox="1">
            <a:spLocks/>
          </p:cNvSpPr>
          <p:nvPr/>
        </p:nvSpPr>
        <p:spPr>
          <a:xfrm>
            <a:off x="4556444" y="3831720"/>
            <a:ext cx="3079112" cy="2455028"/>
          </a:xfrm>
          <a:prstGeom prst="rect">
            <a:avLst/>
          </a:prstGeom>
          <a:solidFill>
            <a:schemeClr val="tx1">
              <a:alpha val="65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legreya San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legreya San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legreya San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a:solidFill>
                  <a:schemeClr val="bg1"/>
                </a:solidFill>
                <a:latin typeface="Calibri" panose="020F0502020204030204" pitchFamily="34" charset="0"/>
                <a:cs typeface="Calibri" panose="020F0502020204030204" pitchFamily="34" charset="0"/>
              </a:rPr>
              <a:t>APPROACH</a:t>
            </a:r>
            <a:r>
              <a:rPr lang="en-US" sz="2000" dirty="0">
                <a:solidFill>
                  <a:schemeClr val="bg1"/>
                </a:solidFill>
                <a:latin typeface="Calibri" panose="020F0502020204030204" pitchFamily="34" charset="0"/>
                <a:cs typeface="Calibri" panose="020F0502020204030204" pitchFamily="34" charset="0"/>
              </a:rPr>
              <a:t> </a:t>
            </a:r>
            <a:br>
              <a:rPr lang="en-US" sz="2000" dirty="0">
                <a:solidFill>
                  <a:schemeClr val="bg1"/>
                </a:solidFill>
                <a:latin typeface="Calibri" panose="020F0502020204030204" pitchFamily="34" charset="0"/>
                <a:cs typeface="Calibri" panose="020F0502020204030204" pitchFamily="34" charset="0"/>
              </a:rPr>
            </a:br>
            <a:r>
              <a:rPr lang="en-US" sz="2000" dirty="0">
                <a:solidFill>
                  <a:schemeClr val="bg1"/>
                </a:solidFill>
                <a:latin typeface="Calibri" panose="020F0502020204030204" pitchFamily="34" charset="0"/>
                <a:cs typeface="Calibri" panose="020F0502020204030204" pitchFamily="34" charset="0"/>
              </a:rPr>
              <a:t>of  how  we  provide </a:t>
            </a:r>
            <a:r>
              <a:rPr lang="en-US" b="1" dirty="0">
                <a:solidFill>
                  <a:schemeClr val="bg1"/>
                </a:solidFill>
                <a:latin typeface="Calibri" panose="020F0502020204030204" pitchFamily="34" charset="0"/>
                <a:cs typeface="Calibri" panose="020F0502020204030204" pitchFamily="34" charset="0"/>
              </a:rPr>
              <a:t>SERVICE</a:t>
            </a:r>
          </a:p>
        </p:txBody>
      </p:sp>
      <p:sp>
        <p:nvSpPr>
          <p:cNvPr id="5" name="Content Placeholder 2">
            <a:extLst>
              <a:ext uri="{FF2B5EF4-FFF2-40B4-BE49-F238E27FC236}">
                <a16:creationId xmlns:a16="http://schemas.microsoft.com/office/drawing/2014/main" id="{A3DBBDB2-5006-7226-336E-B83E236131D1}"/>
              </a:ext>
            </a:extLst>
          </p:cNvPr>
          <p:cNvSpPr txBox="1">
            <a:spLocks/>
          </p:cNvSpPr>
          <p:nvPr/>
        </p:nvSpPr>
        <p:spPr>
          <a:xfrm>
            <a:off x="8442643" y="3831720"/>
            <a:ext cx="3252051" cy="2455028"/>
          </a:xfrm>
          <a:prstGeom prst="rect">
            <a:avLst/>
          </a:prstGeom>
          <a:solidFill>
            <a:schemeClr val="tx1">
              <a:alpha val="65000"/>
            </a:schemeClr>
          </a:solidFill>
        </p:spPr>
        <p:txBody>
          <a:bodyPr vert="horz" lIns="45720" tIns="45720" rIns="4572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legreya San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legreya San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legreya San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a:solidFill>
                  <a:schemeClr val="bg1"/>
                </a:solidFill>
                <a:latin typeface="Calibri" panose="020F0502020204030204" pitchFamily="34" charset="0"/>
                <a:cs typeface="Calibri" panose="020F0502020204030204" pitchFamily="34" charset="0"/>
              </a:rPr>
              <a:t>Kickstart at workshop</a:t>
            </a:r>
            <a:br>
              <a:rPr lang="en-US" b="1" dirty="0">
                <a:solidFill>
                  <a:schemeClr val="bg1"/>
                </a:solidFill>
                <a:latin typeface="Calibri" panose="020F0502020204030204" pitchFamily="34" charset="0"/>
                <a:cs typeface="Calibri" panose="020F0502020204030204" pitchFamily="34" charset="0"/>
              </a:rPr>
            </a:br>
            <a:r>
              <a:rPr lang="en-US" sz="2000" dirty="0">
                <a:solidFill>
                  <a:schemeClr val="bg1"/>
                </a:solidFill>
                <a:latin typeface="Calibri" panose="020F0502020204030204" pitchFamily="34" charset="0"/>
                <a:cs typeface="Calibri" panose="020F0502020204030204" pitchFamily="34" charset="0"/>
              </a:rPr>
              <a:t>for</a:t>
            </a:r>
            <a:br>
              <a:rPr lang="en-US" b="1" dirty="0">
                <a:solidFill>
                  <a:schemeClr val="bg1"/>
                </a:solidFill>
                <a:latin typeface="Calibri" panose="020F0502020204030204" pitchFamily="34" charset="0"/>
                <a:cs typeface="Calibri" panose="020F0502020204030204" pitchFamily="34" charset="0"/>
              </a:rPr>
            </a:br>
            <a:r>
              <a:rPr lang="en-US" b="1" dirty="0">
                <a:solidFill>
                  <a:schemeClr val="bg1"/>
                </a:solidFill>
                <a:latin typeface="Calibri" panose="020F0502020204030204" pitchFamily="34" charset="0"/>
                <a:cs typeface="Calibri" panose="020F0502020204030204" pitchFamily="34" charset="0"/>
              </a:rPr>
              <a:t>FEEDBACK</a:t>
            </a:r>
            <a:r>
              <a:rPr lang="en-US" sz="2000" dirty="0">
                <a:solidFill>
                  <a:schemeClr val="bg1"/>
                </a:solidFill>
                <a:latin typeface="Calibri" panose="020F0502020204030204" pitchFamily="34" charset="0"/>
                <a:cs typeface="Calibri" panose="020F0502020204030204" pitchFamily="34" charset="0"/>
              </a:rPr>
              <a:t> </a:t>
            </a:r>
            <a:br>
              <a:rPr lang="en-US" sz="2000" dirty="0">
                <a:solidFill>
                  <a:schemeClr val="bg1"/>
                </a:solidFill>
                <a:latin typeface="Calibri" panose="020F0502020204030204" pitchFamily="34" charset="0"/>
                <a:cs typeface="Calibri" panose="020F0502020204030204" pitchFamily="34" charset="0"/>
              </a:rPr>
            </a:br>
            <a:r>
              <a:rPr lang="en-US" sz="2000" dirty="0">
                <a:solidFill>
                  <a:schemeClr val="bg1"/>
                </a:solidFill>
                <a:latin typeface="Calibri" panose="020F0502020204030204" pitchFamily="34" charset="0"/>
                <a:cs typeface="Calibri" panose="020F0502020204030204" pitchFamily="34" charset="0"/>
              </a:rPr>
              <a:t>and </a:t>
            </a:r>
            <a:br>
              <a:rPr lang="en-US" sz="2000" dirty="0">
                <a:solidFill>
                  <a:schemeClr val="bg1"/>
                </a:solidFill>
                <a:latin typeface="Calibri" panose="020F0502020204030204" pitchFamily="34" charset="0"/>
                <a:cs typeface="Calibri" panose="020F0502020204030204" pitchFamily="34" charset="0"/>
              </a:rPr>
            </a:br>
            <a:r>
              <a:rPr lang="en-US" b="1" dirty="0">
                <a:solidFill>
                  <a:schemeClr val="bg1"/>
                </a:solidFill>
                <a:latin typeface="Calibri" panose="020F0502020204030204" pitchFamily="34" charset="0"/>
                <a:cs typeface="Calibri" panose="020F0502020204030204" pitchFamily="34" charset="0"/>
              </a:rPr>
              <a:t>COLLABORATION</a:t>
            </a:r>
          </a:p>
        </p:txBody>
      </p:sp>
      <p:pic>
        <p:nvPicPr>
          <p:cNvPr id="10" name="Picture 9">
            <a:extLst>
              <a:ext uri="{FF2B5EF4-FFF2-40B4-BE49-F238E27FC236}">
                <a16:creationId xmlns:a16="http://schemas.microsoft.com/office/drawing/2014/main" id="{82F4322D-4861-ED7D-17BD-B804F82E6E36}"/>
              </a:ext>
            </a:extLst>
          </p:cNvPr>
          <p:cNvPicPr>
            <a:picLocks noChangeAspect="1"/>
          </p:cNvPicPr>
          <p:nvPr/>
        </p:nvPicPr>
        <p:blipFill rotWithShape="1">
          <a:blip r:embed="rId4"/>
          <a:srcRect l="13742" t="15150" r="10951" b="13579"/>
          <a:stretch/>
        </p:blipFill>
        <p:spPr>
          <a:xfrm>
            <a:off x="8708181" y="1677649"/>
            <a:ext cx="1400608" cy="1325563"/>
          </a:xfrm>
          <a:prstGeom prst="rect">
            <a:avLst/>
          </a:prstGeom>
          <a:solidFill>
            <a:schemeClr val="accent2">
              <a:lumMod val="60000"/>
              <a:lumOff val="40000"/>
            </a:schemeClr>
          </a:solidFill>
          <a:effectLst>
            <a:glow rad="127000">
              <a:schemeClr val="accent2">
                <a:alpha val="40000"/>
              </a:schemeClr>
            </a:glow>
            <a:softEdge rad="228600"/>
          </a:effectLst>
        </p:spPr>
      </p:pic>
      <p:pic>
        <p:nvPicPr>
          <p:cNvPr id="12" name="Picture 11">
            <a:extLst>
              <a:ext uri="{FF2B5EF4-FFF2-40B4-BE49-F238E27FC236}">
                <a16:creationId xmlns:a16="http://schemas.microsoft.com/office/drawing/2014/main" id="{C9F642C0-195A-D6D4-A976-B31FEBC8C92E}"/>
              </a:ext>
            </a:extLst>
          </p:cNvPr>
          <p:cNvPicPr>
            <a:picLocks noChangeAspect="1"/>
          </p:cNvPicPr>
          <p:nvPr/>
        </p:nvPicPr>
        <p:blipFill rotWithShape="1">
          <a:blip r:embed="rId5"/>
          <a:srcRect l="11097" t="11942" r="11339" b="11485"/>
          <a:stretch/>
        </p:blipFill>
        <p:spPr>
          <a:xfrm>
            <a:off x="9764889" y="2530239"/>
            <a:ext cx="1348029" cy="1330793"/>
          </a:xfrm>
          <a:prstGeom prst="rect">
            <a:avLst/>
          </a:prstGeom>
          <a:solidFill>
            <a:schemeClr val="accent2">
              <a:lumMod val="60000"/>
              <a:lumOff val="40000"/>
            </a:schemeClr>
          </a:solidFill>
          <a:effectLst>
            <a:glow rad="127000">
              <a:schemeClr val="accent2">
                <a:alpha val="40000"/>
              </a:schemeClr>
            </a:glow>
            <a:softEdge rad="228600"/>
          </a:effectLst>
        </p:spPr>
      </p:pic>
      <p:pic>
        <p:nvPicPr>
          <p:cNvPr id="16" name="Picture 15">
            <a:extLst>
              <a:ext uri="{FF2B5EF4-FFF2-40B4-BE49-F238E27FC236}">
                <a16:creationId xmlns:a16="http://schemas.microsoft.com/office/drawing/2014/main" id="{CA2DABD6-21FF-3E8C-BCDC-290AA2860559}"/>
              </a:ext>
            </a:extLst>
          </p:cNvPr>
          <p:cNvPicPr>
            <a:picLocks noChangeAspect="1"/>
          </p:cNvPicPr>
          <p:nvPr/>
        </p:nvPicPr>
        <p:blipFill rotWithShape="1">
          <a:blip r:embed="rId6"/>
          <a:srcRect l="8925" t="10923" r="10198" b="10949"/>
          <a:stretch/>
        </p:blipFill>
        <p:spPr>
          <a:xfrm>
            <a:off x="4955155" y="1607091"/>
            <a:ext cx="2281690" cy="2204111"/>
          </a:xfrm>
          <a:prstGeom prst="rect">
            <a:avLst/>
          </a:prstGeom>
          <a:solidFill>
            <a:schemeClr val="accent6">
              <a:lumMod val="60000"/>
              <a:lumOff val="40000"/>
            </a:schemeClr>
          </a:solidFill>
          <a:effectLst>
            <a:glow rad="127000">
              <a:srgbClr val="52FB00">
                <a:alpha val="40000"/>
              </a:srgbClr>
            </a:glow>
            <a:softEdge rad="228600"/>
          </a:effectLst>
        </p:spPr>
      </p:pic>
      <p:pic>
        <p:nvPicPr>
          <p:cNvPr id="28" name="Picture 27">
            <a:extLst>
              <a:ext uri="{FF2B5EF4-FFF2-40B4-BE49-F238E27FC236}">
                <a16:creationId xmlns:a16="http://schemas.microsoft.com/office/drawing/2014/main" id="{FDE19C2C-32AC-B99F-77D5-CB963328ABB1}"/>
              </a:ext>
            </a:extLst>
          </p:cNvPr>
          <p:cNvPicPr>
            <a:picLocks noChangeAspect="1"/>
          </p:cNvPicPr>
          <p:nvPr/>
        </p:nvPicPr>
        <p:blipFill>
          <a:blip r:embed="rId7"/>
          <a:stretch>
            <a:fillRect/>
          </a:stretch>
        </p:blipFill>
        <p:spPr>
          <a:xfrm>
            <a:off x="1316736" y="1747947"/>
            <a:ext cx="2021716" cy="2021716"/>
          </a:xfrm>
          <a:prstGeom prst="rect">
            <a:avLst/>
          </a:prstGeom>
          <a:solidFill>
            <a:schemeClr val="accent4">
              <a:lumMod val="60000"/>
              <a:lumOff val="40000"/>
            </a:schemeClr>
          </a:solidFill>
          <a:effectLst>
            <a:glow rad="88900">
              <a:schemeClr val="accent4">
                <a:lumMod val="50000"/>
                <a:alpha val="75000"/>
              </a:schemeClr>
            </a:glow>
            <a:softEdge rad="233327"/>
          </a:effectLst>
        </p:spPr>
      </p:pic>
      <p:sp>
        <p:nvSpPr>
          <p:cNvPr id="8" name="TextBox 7">
            <a:extLst>
              <a:ext uri="{FF2B5EF4-FFF2-40B4-BE49-F238E27FC236}">
                <a16:creationId xmlns:a16="http://schemas.microsoft.com/office/drawing/2014/main" id="{1726AD7D-DD8A-51B8-40F7-58D6CA2102CD}"/>
              </a:ext>
            </a:extLst>
          </p:cNvPr>
          <p:cNvSpPr txBox="1"/>
          <p:nvPr/>
        </p:nvSpPr>
        <p:spPr>
          <a:xfrm>
            <a:off x="224246" y="6517351"/>
            <a:ext cx="5724452" cy="276999"/>
          </a:xfrm>
          <a:prstGeom prst="rect">
            <a:avLst/>
          </a:prstGeom>
          <a:noFill/>
        </p:spPr>
        <p:txBody>
          <a:bodyPr wrap="none" rtlCol="0">
            <a:spAutoFit/>
          </a:bodyPr>
          <a:lstStyle/>
          <a:p>
            <a:r>
              <a:rPr lang="en-US" sz="1200" i="1" dirty="0">
                <a:solidFill>
                  <a:schemeClr val="bg1">
                    <a:lumMod val="75000"/>
                  </a:schemeClr>
                </a:solidFill>
                <a:latin typeface="Calibri" panose="020F0502020204030204" pitchFamily="34" charset="0"/>
                <a:cs typeface="Calibri" panose="020F0502020204030204" pitchFamily="34" charset="0"/>
              </a:rPr>
              <a:t>Photos and icons from Public Domain; purchased iStock; </a:t>
            </a:r>
            <a:r>
              <a:rPr lang="en-US" sz="1200" i="1" dirty="0" err="1">
                <a:solidFill>
                  <a:schemeClr val="bg1">
                    <a:lumMod val="75000"/>
                  </a:schemeClr>
                </a:solidFill>
                <a:latin typeface="Calibri" panose="020F0502020204030204" pitchFamily="34" charset="0"/>
                <a:cs typeface="Calibri" panose="020F0502020204030204" pitchFamily="34" charset="0"/>
              </a:rPr>
              <a:t>unsplash</a:t>
            </a:r>
            <a:r>
              <a:rPr lang="en-US" sz="1200" i="1" dirty="0">
                <a:solidFill>
                  <a:schemeClr val="bg1">
                    <a:lumMod val="75000"/>
                  </a:schemeClr>
                </a:solidFill>
                <a:latin typeface="Calibri" panose="020F0502020204030204" pitchFamily="34" charset="0"/>
                <a:cs typeface="Calibri" panose="020F0502020204030204" pitchFamily="34" charset="0"/>
              </a:rPr>
              <a:t>; and </a:t>
            </a:r>
            <a:r>
              <a:rPr lang="en-US" sz="1200" i="1" dirty="0" err="1">
                <a:solidFill>
                  <a:schemeClr val="bg1">
                    <a:lumMod val="75000"/>
                  </a:schemeClr>
                </a:solidFill>
                <a:latin typeface="Calibri" panose="020F0502020204030204" pitchFamily="34" charset="0"/>
                <a:cs typeface="Calibri" panose="020F0502020204030204" pitchFamily="34" charset="0"/>
              </a:rPr>
              <a:t>thenounproject</a:t>
            </a:r>
            <a:r>
              <a:rPr lang="en-US" sz="1200" i="1" dirty="0">
                <a:solidFill>
                  <a:schemeClr val="bg1">
                    <a:lumMod val="75000"/>
                  </a:schemeClr>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1619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build="p" animBg="1"/>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t="-36000" r="-40000"/>
          </a:stretch>
        </a:blip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EF6B612-54D1-C563-321C-742EA6B854D1}"/>
              </a:ext>
            </a:extLst>
          </p:cNvPr>
          <p:cNvSpPr/>
          <p:nvPr/>
        </p:nvSpPr>
        <p:spPr>
          <a:xfrm>
            <a:off x="0" y="0"/>
            <a:ext cx="12192000" cy="6858000"/>
          </a:xfrm>
          <a:prstGeom prst="rect">
            <a:avLst/>
          </a:prstGeom>
          <a:solidFill>
            <a:schemeClr val="accent1">
              <a:lumMod val="5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 name="Title 1">
            <a:extLst>
              <a:ext uri="{FF2B5EF4-FFF2-40B4-BE49-F238E27FC236}">
                <a16:creationId xmlns:a16="http://schemas.microsoft.com/office/drawing/2014/main" id="{C4F62C80-BBB1-41EF-BF0C-647D247ECBBB}"/>
              </a:ext>
            </a:extLst>
          </p:cNvPr>
          <p:cNvSpPr>
            <a:spLocks noGrp="1"/>
          </p:cNvSpPr>
          <p:nvPr>
            <p:ph type="title"/>
          </p:nvPr>
        </p:nvSpPr>
        <p:spPr>
          <a:xfrm>
            <a:off x="838200" y="365126"/>
            <a:ext cx="10515600" cy="802194"/>
          </a:xfrm>
        </p:spPr>
        <p:txBody>
          <a:bodyPr>
            <a:noAutofit/>
          </a:bodyPr>
          <a:lstStyle/>
          <a:p>
            <a:r>
              <a:rPr lang="en-US" b="1" dirty="0">
                <a:solidFill>
                  <a:schemeClr val="bg1"/>
                </a:solidFill>
                <a:latin typeface="+mn-lt"/>
                <a:cs typeface="Angsana New" panose="02020603050405020304" pitchFamily="18" charset="-34"/>
              </a:rPr>
              <a:t>I. SacPAS Data Queries &amp; Alerts</a:t>
            </a:r>
          </a:p>
        </p:txBody>
      </p:sp>
      <p:sp>
        <p:nvSpPr>
          <p:cNvPr id="17" name="Rectangle 16">
            <a:extLst>
              <a:ext uri="{FF2B5EF4-FFF2-40B4-BE49-F238E27FC236}">
                <a16:creationId xmlns:a16="http://schemas.microsoft.com/office/drawing/2014/main" id="{D98F4D0C-1A65-D426-710F-64B504216EC1}"/>
              </a:ext>
            </a:extLst>
          </p:cNvPr>
          <p:cNvSpPr/>
          <p:nvPr/>
        </p:nvSpPr>
        <p:spPr>
          <a:xfrm>
            <a:off x="8333272" y="4257777"/>
            <a:ext cx="3399589" cy="2366818"/>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DA80BCD-E302-807C-EB3C-3F28C9836AFC}"/>
              </a:ext>
            </a:extLst>
          </p:cNvPr>
          <p:cNvSpPr txBox="1"/>
          <p:nvPr/>
        </p:nvSpPr>
        <p:spPr>
          <a:xfrm>
            <a:off x="8333271" y="4441280"/>
            <a:ext cx="3399589" cy="384721"/>
          </a:xfrm>
          <a:prstGeom prst="rect">
            <a:avLst/>
          </a:prstGeom>
          <a:noFill/>
        </p:spPr>
        <p:txBody>
          <a:bodyPr wrap="square" rtlCol="0">
            <a:spAutoFit/>
          </a:bodyPr>
          <a:lstStyle/>
          <a:p>
            <a:pPr algn="ctr"/>
            <a:r>
              <a:rPr lang="en-US" sz="1900" dirty="0">
                <a:solidFill>
                  <a:schemeClr val="bg1"/>
                </a:solidFill>
              </a:rPr>
              <a:t>6. Exposure Index</a:t>
            </a:r>
          </a:p>
        </p:txBody>
      </p:sp>
      <p:sp>
        <p:nvSpPr>
          <p:cNvPr id="21" name="Rectangle 20">
            <a:extLst>
              <a:ext uri="{FF2B5EF4-FFF2-40B4-BE49-F238E27FC236}">
                <a16:creationId xmlns:a16="http://schemas.microsoft.com/office/drawing/2014/main" id="{779CAB2A-3F8F-385A-D317-04F2CD08D7D2}"/>
              </a:ext>
            </a:extLst>
          </p:cNvPr>
          <p:cNvSpPr/>
          <p:nvPr/>
        </p:nvSpPr>
        <p:spPr>
          <a:xfrm>
            <a:off x="4510765" y="4257777"/>
            <a:ext cx="3399589" cy="2366818"/>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21506A3-1828-2AA9-C98D-D55FC4002DF6}"/>
              </a:ext>
            </a:extLst>
          </p:cNvPr>
          <p:cNvSpPr txBox="1"/>
          <p:nvPr/>
        </p:nvSpPr>
        <p:spPr>
          <a:xfrm>
            <a:off x="4510764" y="4441280"/>
            <a:ext cx="3399589" cy="384721"/>
          </a:xfrm>
          <a:prstGeom prst="rect">
            <a:avLst/>
          </a:prstGeom>
          <a:noFill/>
        </p:spPr>
        <p:txBody>
          <a:bodyPr wrap="square" rtlCol="0">
            <a:spAutoFit/>
          </a:bodyPr>
          <a:lstStyle/>
          <a:p>
            <a:pPr algn="ctr"/>
            <a:r>
              <a:rPr lang="en-US" sz="1900" dirty="0">
                <a:solidFill>
                  <a:schemeClr val="bg1"/>
                </a:solidFill>
              </a:rPr>
              <a:t>5. River Conditions</a:t>
            </a:r>
          </a:p>
        </p:txBody>
      </p:sp>
      <p:sp>
        <p:nvSpPr>
          <p:cNvPr id="23" name="Rectangle 22">
            <a:extLst>
              <a:ext uri="{FF2B5EF4-FFF2-40B4-BE49-F238E27FC236}">
                <a16:creationId xmlns:a16="http://schemas.microsoft.com/office/drawing/2014/main" id="{7129E4BA-5F36-FD85-BF62-7A769A697874}"/>
              </a:ext>
            </a:extLst>
          </p:cNvPr>
          <p:cNvSpPr/>
          <p:nvPr/>
        </p:nvSpPr>
        <p:spPr>
          <a:xfrm>
            <a:off x="8333272" y="1638228"/>
            <a:ext cx="3399589" cy="2366818"/>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2D386AA-D926-32A3-DEA8-B5743B79AE6A}"/>
              </a:ext>
            </a:extLst>
          </p:cNvPr>
          <p:cNvSpPr txBox="1"/>
          <p:nvPr/>
        </p:nvSpPr>
        <p:spPr>
          <a:xfrm>
            <a:off x="8333271" y="1820453"/>
            <a:ext cx="3399589" cy="384721"/>
          </a:xfrm>
          <a:prstGeom prst="rect">
            <a:avLst/>
          </a:prstGeom>
          <a:noFill/>
        </p:spPr>
        <p:txBody>
          <a:bodyPr wrap="square" rtlCol="0">
            <a:spAutoFit/>
          </a:bodyPr>
          <a:lstStyle/>
          <a:p>
            <a:pPr algn="ctr"/>
            <a:r>
              <a:rPr lang="en-US" sz="1900" dirty="0">
                <a:solidFill>
                  <a:schemeClr val="bg1"/>
                </a:solidFill>
              </a:rPr>
              <a:t>3. Adult Escapement</a:t>
            </a:r>
          </a:p>
        </p:txBody>
      </p:sp>
      <p:sp>
        <p:nvSpPr>
          <p:cNvPr id="25" name="Rectangle 24">
            <a:extLst>
              <a:ext uri="{FF2B5EF4-FFF2-40B4-BE49-F238E27FC236}">
                <a16:creationId xmlns:a16="http://schemas.microsoft.com/office/drawing/2014/main" id="{42DE0740-0233-FCE6-17F0-B2348ECC4914}"/>
              </a:ext>
            </a:extLst>
          </p:cNvPr>
          <p:cNvSpPr/>
          <p:nvPr/>
        </p:nvSpPr>
        <p:spPr>
          <a:xfrm>
            <a:off x="4510765" y="1638228"/>
            <a:ext cx="3399589" cy="2366818"/>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6" name="TextBox 25">
            <a:extLst>
              <a:ext uri="{FF2B5EF4-FFF2-40B4-BE49-F238E27FC236}">
                <a16:creationId xmlns:a16="http://schemas.microsoft.com/office/drawing/2014/main" id="{11CA2DC1-A72C-3A8B-59F0-1B96FFB2B27C}"/>
              </a:ext>
            </a:extLst>
          </p:cNvPr>
          <p:cNvSpPr txBox="1"/>
          <p:nvPr/>
        </p:nvSpPr>
        <p:spPr>
          <a:xfrm>
            <a:off x="4510764" y="1820453"/>
            <a:ext cx="3399589" cy="384721"/>
          </a:xfrm>
          <a:prstGeom prst="rect">
            <a:avLst/>
          </a:prstGeom>
          <a:noFill/>
        </p:spPr>
        <p:txBody>
          <a:bodyPr wrap="square" rtlCol="0">
            <a:spAutoFit/>
          </a:bodyPr>
          <a:lstStyle/>
          <a:p>
            <a:pPr algn="ctr"/>
            <a:r>
              <a:rPr lang="en-US" sz="1900" dirty="0">
                <a:solidFill>
                  <a:schemeClr val="bg1"/>
                </a:solidFill>
              </a:rPr>
              <a:t>2. Juvenile Salvage &amp; Loss</a:t>
            </a:r>
          </a:p>
        </p:txBody>
      </p:sp>
      <p:sp>
        <p:nvSpPr>
          <p:cNvPr id="27" name="Rectangle 26">
            <a:extLst>
              <a:ext uri="{FF2B5EF4-FFF2-40B4-BE49-F238E27FC236}">
                <a16:creationId xmlns:a16="http://schemas.microsoft.com/office/drawing/2014/main" id="{3F5D9419-498D-4339-6125-6403ECBED889}"/>
              </a:ext>
            </a:extLst>
          </p:cNvPr>
          <p:cNvSpPr/>
          <p:nvPr/>
        </p:nvSpPr>
        <p:spPr>
          <a:xfrm>
            <a:off x="688258" y="1638227"/>
            <a:ext cx="3399589" cy="23668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8" name="TextBox 27">
            <a:extLst>
              <a:ext uri="{FF2B5EF4-FFF2-40B4-BE49-F238E27FC236}">
                <a16:creationId xmlns:a16="http://schemas.microsoft.com/office/drawing/2014/main" id="{AC8C531D-6746-584C-1501-3B0ADF9519C9}"/>
              </a:ext>
            </a:extLst>
          </p:cNvPr>
          <p:cNvSpPr txBox="1"/>
          <p:nvPr/>
        </p:nvSpPr>
        <p:spPr>
          <a:xfrm>
            <a:off x="587475" y="1825546"/>
            <a:ext cx="3628707" cy="369332"/>
          </a:xfrm>
          <a:prstGeom prst="rect">
            <a:avLst/>
          </a:prstGeom>
          <a:noFill/>
        </p:spPr>
        <p:txBody>
          <a:bodyPr wrap="square" rtlCol="0">
            <a:spAutoFit/>
          </a:bodyPr>
          <a:lstStyle/>
          <a:p>
            <a:pPr algn="ctr"/>
            <a:r>
              <a:rPr lang="en-US" dirty="0">
                <a:solidFill>
                  <a:schemeClr val="bg1"/>
                </a:solidFill>
              </a:rPr>
              <a:t>1. Juvenile Monitoring &amp; Sampling</a:t>
            </a:r>
          </a:p>
        </p:txBody>
      </p:sp>
      <p:sp>
        <p:nvSpPr>
          <p:cNvPr id="29" name="Rectangle 28">
            <a:extLst>
              <a:ext uri="{FF2B5EF4-FFF2-40B4-BE49-F238E27FC236}">
                <a16:creationId xmlns:a16="http://schemas.microsoft.com/office/drawing/2014/main" id="{EBCD1C39-C605-1AEF-28B8-12F5BD88CED0}"/>
              </a:ext>
            </a:extLst>
          </p:cNvPr>
          <p:cNvSpPr/>
          <p:nvPr/>
        </p:nvSpPr>
        <p:spPr>
          <a:xfrm>
            <a:off x="688258" y="4265149"/>
            <a:ext cx="3399589" cy="2366818"/>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30" name="TextBox 29">
            <a:extLst>
              <a:ext uri="{FF2B5EF4-FFF2-40B4-BE49-F238E27FC236}">
                <a16:creationId xmlns:a16="http://schemas.microsoft.com/office/drawing/2014/main" id="{5F81A060-2AAB-B51B-69E0-1411B19E4795}"/>
              </a:ext>
            </a:extLst>
          </p:cNvPr>
          <p:cNvSpPr txBox="1"/>
          <p:nvPr/>
        </p:nvSpPr>
        <p:spPr>
          <a:xfrm>
            <a:off x="688257" y="4448652"/>
            <a:ext cx="3399589" cy="384721"/>
          </a:xfrm>
          <a:prstGeom prst="rect">
            <a:avLst/>
          </a:prstGeom>
          <a:noFill/>
        </p:spPr>
        <p:txBody>
          <a:bodyPr wrap="square" rtlCol="0">
            <a:spAutoFit/>
          </a:bodyPr>
          <a:lstStyle/>
          <a:p>
            <a:pPr algn="ctr"/>
            <a:r>
              <a:rPr lang="en-US" sz="1900" dirty="0">
                <a:solidFill>
                  <a:schemeClr val="bg1"/>
                </a:solidFill>
              </a:rPr>
              <a:t>4. Temperature Thresholds</a:t>
            </a:r>
          </a:p>
        </p:txBody>
      </p:sp>
      <p:sp>
        <p:nvSpPr>
          <p:cNvPr id="33" name="Slide Number Placeholder 32">
            <a:extLst>
              <a:ext uri="{FF2B5EF4-FFF2-40B4-BE49-F238E27FC236}">
                <a16:creationId xmlns:a16="http://schemas.microsoft.com/office/drawing/2014/main" id="{79F2F7DB-C8C9-7935-E59E-3732AFBA86A7}"/>
              </a:ext>
            </a:extLst>
          </p:cNvPr>
          <p:cNvSpPr>
            <a:spLocks noGrp="1"/>
          </p:cNvSpPr>
          <p:nvPr>
            <p:ph type="sldNum" sz="quarter" idx="12"/>
          </p:nvPr>
        </p:nvSpPr>
        <p:spPr>
          <a:xfrm>
            <a:off x="9357360" y="6356350"/>
            <a:ext cx="2743200" cy="365125"/>
          </a:xfrm>
        </p:spPr>
        <p:txBody>
          <a:bodyPr/>
          <a:lstStyle/>
          <a:p>
            <a:fld id="{EAEDD658-BB01-0342-9404-4143FC036160}" type="slidenum">
              <a:rPr lang="en-US" smtClean="0"/>
              <a:t>20</a:t>
            </a:fld>
            <a:endParaRPr lang="en-US"/>
          </a:p>
        </p:txBody>
      </p:sp>
      <p:pic>
        <p:nvPicPr>
          <p:cNvPr id="35" name="Picture 34">
            <a:extLst>
              <a:ext uri="{FF2B5EF4-FFF2-40B4-BE49-F238E27FC236}">
                <a16:creationId xmlns:a16="http://schemas.microsoft.com/office/drawing/2014/main" id="{A91D776C-BCEF-4F70-FFD8-85A8D653C85E}"/>
              </a:ext>
            </a:extLst>
          </p:cNvPr>
          <p:cNvPicPr>
            <a:picLocks noChangeAspect="1"/>
          </p:cNvPicPr>
          <p:nvPr/>
        </p:nvPicPr>
        <p:blipFill>
          <a:blip r:embed="rId4"/>
          <a:stretch>
            <a:fillRect/>
          </a:stretch>
        </p:blipFill>
        <p:spPr>
          <a:xfrm>
            <a:off x="1191712" y="2323676"/>
            <a:ext cx="2392680" cy="1486829"/>
          </a:xfrm>
          <a:prstGeom prst="rect">
            <a:avLst/>
          </a:prstGeom>
          <a:solidFill>
            <a:srgbClr val="00B0F0"/>
          </a:solidFill>
          <a:effectLst>
            <a:glow rad="127000">
              <a:schemeClr val="accent1">
                <a:alpha val="40000"/>
              </a:schemeClr>
            </a:glow>
            <a:softEdge rad="228600"/>
          </a:effectLst>
        </p:spPr>
      </p:pic>
      <p:pic>
        <p:nvPicPr>
          <p:cNvPr id="37" name="Picture 36">
            <a:extLst>
              <a:ext uri="{FF2B5EF4-FFF2-40B4-BE49-F238E27FC236}">
                <a16:creationId xmlns:a16="http://schemas.microsoft.com/office/drawing/2014/main" id="{D5DE197D-FA49-8AA8-1079-C86CFDA1B90D}"/>
              </a:ext>
            </a:extLst>
          </p:cNvPr>
          <p:cNvPicPr>
            <a:picLocks noChangeAspect="1"/>
          </p:cNvPicPr>
          <p:nvPr/>
        </p:nvPicPr>
        <p:blipFill rotWithShape="1">
          <a:blip r:embed="rId5"/>
          <a:srcRect l="14706" t="6486" b="6849"/>
          <a:stretch/>
        </p:blipFill>
        <p:spPr>
          <a:xfrm>
            <a:off x="4875217" y="2321359"/>
            <a:ext cx="2670684" cy="1486829"/>
          </a:xfrm>
          <a:prstGeom prst="rect">
            <a:avLst/>
          </a:prstGeom>
          <a:solidFill>
            <a:srgbClr val="00B0F0"/>
          </a:solidFill>
          <a:effectLst>
            <a:glow rad="127000">
              <a:schemeClr val="accent1">
                <a:alpha val="40000"/>
              </a:schemeClr>
            </a:glow>
            <a:softEdge rad="228600"/>
          </a:effectLst>
        </p:spPr>
      </p:pic>
      <p:pic>
        <p:nvPicPr>
          <p:cNvPr id="39" name="Picture 38">
            <a:extLst>
              <a:ext uri="{FF2B5EF4-FFF2-40B4-BE49-F238E27FC236}">
                <a16:creationId xmlns:a16="http://schemas.microsoft.com/office/drawing/2014/main" id="{3F759653-6964-8C73-E775-8B557FA7E86A}"/>
              </a:ext>
            </a:extLst>
          </p:cNvPr>
          <p:cNvPicPr>
            <a:picLocks noChangeAspect="1"/>
          </p:cNvPicPr>
          <p:nvPr/>
        </p:nvPicPr>
        <p:blipFill>
          <a:blip r:embed="rId6"/>
          <a:stretch>
            <a:fillRect/>
          </a:stretch>
        </p:blipFill>
        <p:spPr>
          <a:xfrm>
            <a:off x="8678773" y="2321746"/>
            <a:ext cx="2761905" cy="1486442"/>
          </a:xfrm>
          <a:prstGeom prst="rect">
            <a:avLst/>
          </a:prstGeom>
          <a:solidFill>
            <a:srgbClr val="00B0F0"/>
          </a:solidFill>
          <a:effectLst>
            <a:glow rad="127000">
              <a:schemeClr val="accent1">
                <a:alpha val="40000"/>
              </a:schemeClr>
            </a:glow>
            <a:softEdge rad="228600"/>
          </a:effectLst>
        </p:spPr>
      </p:pic>
      <p:pic>
        <p:nvPicPr>
          <p:cNvPr id="42" name="Picture 41">
            <a:extLst>
              <a:ext uri="{FF2B5EF4-FFF2-40B4-BE49-F238E27FC236}">
                <a16:creationId xmlns:a16="http://schemas.microsoft.com/office/drawing/2014/main" id="{89BA2483-7D66-FF35-924D-CB66C11ADC8C}"/>
              </a:ext>
            </a:extLst>
          </p:cNvPr>
          <p:cNvPicPr>
            <a:picLocks noChangeAspect="1"/>
          </p:cNvPicPr>
          <p:nvPr/>
        </p:nvPicPr>
        <p:blipFill rotWithShape="1">
          <a:blip r:embed="rId7"/>
          <a:srcRect l="32452" t="13586" r="37387" b="53128"/>
          <a:stretch/>
        </p:blipFill>
        <p:spPr>
          <a:xfrm>
            <a:off x="1189284" y="4930466"/>
            <a:ext cx="2395108" cy="1486829"/>
          </a:xfrm>
          <a:prstGeom prst="rect">
            <a:avLst/>
          </a:prstGeom>
          <a:solidFill>
            <a:srgbClr val="00B0F0"/>
          </a:solidFill>
          <a:effectLst>
            <a:glow rad="127000">
              <a:schemeClr val="accent1">
                <a:alpha val="40000"/>
              </a:schemeClr>
            </a:glow>
            <a:softEdge rad="228600"/>
          </a:effectLst>
        </p:spPr>
      </p:pic>
      <p:pic>
        <p:nvPicPr>
          <p:cNvPr id="44" name="Picture 43">
            <a:extLst>
              <a:ext uri="{FF2B5EF4-FFF2-40B4-BE49-F238E27FC236}">
                <a16:creationId xmlns:a16="http://schemas.microsoft.com/office/drawing/2014/main" id="{4370C792-8D33-8301-740D-959EFE5C3833}"/>
              </a:ext>
            </a:extLst>
          </p:cNvPr>
          <p:cNvPicPr>
            <a:picLocks noChangeAspect="1"/>
          </p:cNvPicPr>
          <p:nvPr/>
        </p:nvPicPr>
        <p:blipFill rotWithShape="1">
          <a:blip r:embed="rId8"/>
          <a:srcRect b="14952"/>
          <a:stretch/>
        </p:blipFill>
        <p:spPr>
          <a:xfrm>
            <a:off x="4873393" y="4926355"/>
            <a:ext cx="2647949" cy="1490940"/>
          </a:xfrm>
          <a:prstGeom prst="rect">
            <a:avLst/>
          </a:prstGeom>
          <a:solidFill>
            <a:srgbClr val="00B0F0"/>
          </a:solidFill>
          <a:effectLst>
            <a:glow rad="127000">
              <a:schemeClr val="accent1">
                <a:alpha val="40000"/>
              </a:schemeClr>
            </a:glow>
            <a:softEdge rad="228600"/>
          </a:effectLst>
        </p:spPr>
      </p:pic>
      <p:pic>
        <p:nvPicPr>
          <p:cNvPr id="48" name="Picture 47">
            <a:extLst>
              <a:ext uri="{FF2B5EF4-FFF2-40B4-BE49-F238E27FC236}">
                <a16:creationId xmlns:a16="http://schemas.microsoft.com/office/drawing/2014/main" id="{02F4B0E8-22A7-589F-008C-A2C8E7CC96B8}"/>
              </a:ext>
            </a:extLst>
          </p:cNvPr>
          <p:cNvPicPr>
            <a:picLocks noChangeAspect="1"/>
          </p:cNvPicPr>
          <p:nvPr/>
        </p:nvPicPr>
        <p:blipFill rotWithShape="1">
          <a:blip r:embed="rId9"/>
          <a:srcRect t="18017" b="12425"/>
          <a:stretch/>
        </p:blipFill>
        <p:spPr>
          <a:xfrm>
            <a:off x="8741836" y="4922818"/>
            <a:ext cx="2611963" cy="1494477"/>
          </a:xfrm>
          <a:prstGeom prst="rect">
            <a:avLst/>
          </a:prstGeom>
          <a:solidFill>
            <a:srgbClr val="00B0F0"/>
          </a:solidFill>
          <a:effectLst>
            <a:glow rad="127000">
              <a:schemeClr val="accent1">
                <a:alpha val="40000"/>
              </a:schemeClr>
            </a:glow>
            <a:softEdge rad="228600"/>
          </a:effectLst>
        </p:spPr>
      </p:pic>
    </p:spTree>
    <p:extLst>
      <p:ext uri="{BB962C8B-B14F-4D97-AF65-F5344CB8AC3E}">
        <p14:creationId xmlns:p14="http://schemas.microsoft.com/office/powerpoint/2010/main" val="1402736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3D3D1-9018-A706-CC70-38A6E66C0D57}"/>
              </a:ext>
            </a:extLst>
          </p:cNvPr>
          <p:cNvSpPr/>
          <p:nvPr/>
        </p:nvSpPr>
        <p:spPr>
          <a:xfrm>
            <a:off x="-94539" y="1"/>
            <a:ext cx="12390302"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4" name="Slide Number Placeholder 3">
            <a:extLst>
              <a:ext uri="{FF2B5EF4-FFF2-40B4-BE49-F238E27FC236}">
                <a16:creationId xmlns:a16="http://schemas.microsoft.com/office/drawing/2014/main" id="{D53695BD-2DE9-F11F-4052-58F9F85C295B}"/>
              </a:ext>
            </a:extLst>
          </p:cNvPr>
          <p:cNvSpPr>
            <a:spLocks noGrp="1"/>
          </p:cNvSpPr>
          <p:nvPr>
            <p:ph type="sldNum" sz="quarter" idx="12"/>
          </p:nvPr>
        </p:nvSpPr>
        <p:spPr/>
        <p:txBody>
          <a:bodyPr/>
          <a:lstStyle/>
          <a:p>
            <a:fld id="{EAEDD658-BB01-0342-9404-4143FC036160}" type="slidenum">
              <a:rPr lang="en-US" smtClean="0"/>
              <a:t>21</a:t>
            </a:fld>
            <a:endParaRPr lang="en-US"/>
          </a:p>
        </p:txBody>
      </p:sp>
      <p:sp>
        <p:nvSpPr>
          <p:cNvPr id="9" name="Title 1">
            <a:extLst>
              <a:ext uri="{FF2B5EF4-FFF2-40B4-BE49-F238E27FC236}">
                <a16:creationId xmlns:a16="http://schemas.microsoft.com/office/drawing/2014/main" id="{66D427F6-E8CA-8FCE-4398-98FA5959567A}"/>
              </a:ext>
            </a:extLst>
          </p:cNvPr>
          <p:cNvSpPr>
            <a:spLocks noGrp="1"/>
          </p:cNvSpPr>
          <p:nvPr>
            <p:ph type="title"/>
          </p:nvPr>
        </p:nvSpPr>
        <p:spPr>
          <a:xfrm>
            <a:off x="372599" y="365125"/>
            <a:ext cx="11487075" cy="806809"/>
          </a:xfrm>
        </p:spPr>
        <p:txBody>
          <a:bodyPr>
            <a:noAutofit/>
          </a:bodyPr>
          <a:lstStyle/>
          <a:p>
            <a:r>
              <a:rPr lang="en-US" sz="4600" b="1" dirty="0">
                <a:solidFill>
                  <a:schemeClr val="bg1"/>
                </a:solidFill>
                <a:latin typeface="Calibri" panose="020F0502020204030204" pitchFamily="34" charset="0"/>
                <a:cs typeface="Calibri" panose="020F0502020204030204" pitchFamily="34" charset="0"/>
              </a:rPr>
              <a:t>Common Elements of SacPAS Query Interface</a:t>
            </a:r>
          </a:p>
        </p:txBody>
      </p:sp>
      <p:pic>
        <p:nvPicPr>
          <p:cNvPr id="3" name="Picture 2">
            <a:extLst>
              <a:ext uri="{FF2B5EF4-FFF2-40B4-BE49-F238E27FC236}">
                <a16:creationId xmlns:a16="http://schemas.microsoft.com/office/drawing/2014/main" id="{CF6B758C-B195-0A3E-CC43-E4B43D15A90C}"/>
              </a:ext>
            </a:extLst>
          </p:cNvPr>
          <p:cNvPicPr>
            <a:picLocks noChangeAspect="1"/>
          </p:cNvPicPr>
          <p:nvPr/>
        </p:nvPicPr>
        <p:blipFill>
          <a:blip r:embed="rId5"/>
          <a:srcRect/>
          <a:stretch/>
        </p:blipFill>
        <p:spPr>
          <a:xfrm>
            <a:off x="2943945" y="1929111"/>
            <a:ext cx="8013604" cy="4216362"/>
          </a:xfrm>
          <a:prstGeom prst="rect">
            <a:avLst/>
          </a:prstGeom>
        </p:spPr>
      </p:pic>
      <p:cxnSp>
        <p:nvCxnSpPr>
          <p:cNvPr id="11" name="Straight Arrow Connector 10">
            <a:extLst>
              <a:ext uri="{FF2B5EF4-FFF2-40B4-BE49-F238E27FC236}">
                <a16:creationId xmlns:a16="http://schemas.microsoft.com/office/drawing/2014/main" id="{232C15AC-A5FA-38C5-A68C-A9D459F5862D}"/>
              </a:ext>
            </a:extLst>
          </p:cNvPr>
          <p:cNvCxnSpPr>
            <a:cxnSpLocks/>
            <a:stCxn id="12" idx="2"/>
          </p:cNvCxnSpPr>
          <p:nvPr/>
        </p:nvCxnSpPr>
        <p:spPr>
          <a:xfrm flipH="1">
            <a:off x="4172593" y="5223521"/>
            <a:ext cx="1401276" cy="218694"/>
          </a:xfrm>
          <a:prstGeom prst="straightConnector1">
            <a:avLst/>
          </a:prstGeom>
          <a:ln w="38100">
            <a:solidFill>
              <a:schemeClr val="accent6"/>
            </a:solidFill>
            <a:tailEnd type="triangle"/>
          </a:ln>
        </p:spPr>
        <p:style>
          <a:lnRef idx="3">
            <a:schemeClr val="accent6"/>
          </a:lnRef>
          <a:fillRef idx="0">
            <a:schemeClr val="accent6"/>
          </a:fillRef>
          <a:effectRef idx="2">
            <a:schemeClr val="accent6"/>
          </a:effectRef>
          <a:fontRef idx="minor">
            <a:schemeClr val="tx1"/>
          </a:fontRef>
        </p:style>
      </p:cxnSp>
      <p:sp>
        <p:nvSpPr>
          <p:cNvPr id="12" name="Oval 11">
            <a:extLst>
              <a:ext uri="{FF2B5EF4-FFF2-40B4-BE49-F238E27FC236}">
                <a16:creationId xmlns:a16="http://schemas.microsoft.com/office/drawing/2014/main" id="{C8C34619-0014-A584-A607-065947485778}"/>
              </a:ext>
            </a:extLst>
          </p:cNvPr>
          <p:cNvSpPr/>
          <p:nvPr/>
        </p:nvSpPr>
        <p:spPr>
          <a:xfrm>
            <a:off x="5573869" y="4543421"/>
            <a:ext cx="5609789" cy="1360199"/>
          </a:xfrm>
          <a:prstGeom prst="ellipse">
            <a:avLst/>
          </a:prstGeom>
          <a:solidFill>
            <a:schemeClr val="accent6">
              <a:lumMod val="20000"/>
              <a:lumOff val="80000"/>
              <a:alpha val="9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CDE8ED0-120C-9AA6-8333-74C07B4431D7}"/>
              </a:ext>
            </a:extLst>
          </p:cNvPr>
          <p:cNvSpPr txBox="1"/>
          <p:nvPr/>
        </p:nvSpPr>
        <p:spPr>
          <a:xfrm>
            <a:off x="5691288" y="4602713"/>
            <a:ext cx="5374949" cy="1241613"/>
          </a:xfrm>
          <a:prstGeom prst="rect">
            <a:avLst/>
          </a:prstGeom>
          <a:noFill/>
        </p:spPr>
        <p:txBody>
          <a:bodyPr wrap="square" rtlCol="0">
            <a:spAutoFit/>
          </a:bodyPr>
          <a:lstStyle/>
          <a:p>
            <a:pPr algn="ctr"/>
            <a:r>
              <a:rPr lang="en-US" dirty="0"/>
              <a:t>Generate re-usable</a:t>
            </a:r>
            <a:br>
              <a:rPr lang="en-US" dirty="0"/>
            </a:br>
            <a:r>
              <a:rPr lang="en-US" dirty="0"/>
              <a:t> query URL for automated retrieval</a:t>
            </a:r>
          </a:p>
          <a:p>
            <a:pPr algn="ctr"/>
            <a:r>
              <a:rPr lang="en-US" dirty="0"/>
              <a:t>e.g., for “Download CSV Only” option, in </a:t>
            </a:r>
            <a:r>
              <a:rPr lang="en-US" dirty="0" err="1"/>
              <a:t>Rscript</a:t>
            </a:r>
            <a:endParaRPr lang="en-US" dirty="0"/>
          </a:p>
          <a:p>
            <a:pPr algn="ctr"/>
            <a:r>
              <a:rPr lang="en-US" sz="1600" dirty="0" err="1">
                <a:latin typeface="Courier New" panose="02070309020205020404" pitchFamily="49" charset="0"/>
                <a:cs typeface="Courier New" panose="02070309020205020404" pitchFamily="49" charset="0"/>
              </a:rPr>
              <a:t>mydata</a:t>
            </a:r>
            <a:r>
              <a:rPr lang="en-US" sz="1600" dirty="0">
                <a:latin typeface="Courier New" panose="02070309020205020404" pitchFamily="49" charset="0"/>
                <a:cs typeface="Courier New" panose="02070309020205020404" pitchFamily="49" charset="0"/>
              </a:rPr>
              <a:t> &lt;- read.csv(</a:t>
            </a:r>
            <a:r>
              <a:rPr lang="en-US" sz="1600" dirty="0" err="1">
                <a:latin typeface="Courier New" panose="02070309020205020404" pitchFamily="49" charset="0"/>
                <a:cs typeface="Courier New" panose="02070309020205020404" pitchFamily="49" charset="0"/>
              </a:rPr>
              <a:t>queryURL</a:t>
            </a:r>
            <a:r>
              <a:rPr lang="en-US" sz="1600" dirty="0">
                <a:latin typeface="Courier New" panose="02070309020205020404" pitchFamily="49" charset="0"/>
                <a:cs typeface="Courier New" panose="02070309020205020404" pitchFamily="49" charset="0"/>
              </a:rPr>
              <a:t>)</a:t>
            </a:r>
          </a:p>
        </p:txBody>
      </p:sp>
      <p:sp>
        <p:nvSpPr>
          <p:cNvPr id="15" name="Left Bracket 14">
            <a:extLst>
              <a:ext uri="{FF2B5EF4-FFF2-40B4-BE49-F238E27FC236}">
                <a16:creationId xmlns:a16="http://schemas.microsoft.com/office/drawing/2014/main" id="{CF9C3DE8-D5B1-DAAF-3721-F96BC51F3DBB}"/>
              </a:ext>
            </a:extLst>
          </p:cNvPr>
          <p:cNvSpPr/>
          <p:nvPr/>
        </p:nvSpPr>
        <p:spPr>
          <a:xfrm>
            <a:off x="2628161" y="3278392"/>
            <a:ext cx="297075" cy="2090998"/>
          </a:xfrm>
          <a:prstGeom prst="leftBracket">
            <a:avLst/>
          </a:pr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Oval 1">
            <a:extLst>
              <a:ext uri="{FF2B5EF4-FFF2-40B4-BE49-F238E27FC236}">
                <a16:creationId xmlns:a16="http://schemas.microsoft.com/office/drawing/2014/main" id="{A3B8A3FD-3D14-926E-7DB6-96E5BF854CE0}"/>
              </a:ext>
            </a:extLst>
          </p:cNvPr>
          <p:cNvSpPr/>
          <p:nvPr/>
        </p:nvSpPr>
        <p:spPr>
          <a:xfrm>
            <a:off x="42546" y="1909135"/>
            <a:ext cx="2311205" cy="412004"/>
          </a:xfrm>
          <a:prstGeom prst="ellipse">
            <a:avLst/>
          </a:prstGeom>
          <a:solidFill>
            <a:schemeClr val="accent6">
              <a:lumMod val="20000"/>
              <a:lumOff val="80000"/>
              <a:alpha val="9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A5D4BBC-7E72-1C0D-BC28-8D6A8561A2F3}"/>
              </a:ext>
            </a:extLst>
          </p:cNvPr>
          <p:cNvSpPr txBox="1"/>
          <p:nvPr/>
        </p:nvSpPr>
        <p:spPr>
          <a:xfrm>
            <a:off x="332325" y="1929111"/>
            <a:ext cx="1812198" cy="369332"/>
          </a:xfrm>
          <a:prstGeom prst="rect">
            <a:avLst/>
          </a:prstGeom>
          <a:noFill/>
          <a:ln>
            <a:noFill/>
          </a:ln>
        </p:spPr>
        <p:txBody>
          <a:bodyPr wrap="square" rtlCol="0">
            <a:spAutoFit/>
          </a:bodyPr>
          <a:lstStyle/>
          <a:p>
            <a:pPr algn="ctr"/>
            <a:r>
              <a:rPr lang="en-US" dirty="0"/>
              <a:t>Data Attribution</a:t>
            </a:r>
          </a:p>
        </p:txBody>
      </p:sp>
      <p:sp>
        <p:nvSpPr>
          <p:cNvPr id="8" name="Oval 7">
            <a:extLst>
              <a:ext uri="{FF2B5EF4-FFF2-40B4-BE49-F238E27FC236}">
                <a16:creationId xmlns:a16="http://schemas.microsoft.com/office/drawing/2014/main" id="{D1EB4DC3-6CB3-1094-E97E-556EF61CA224}"/>
              </a:ext>
            </a:extLst>
          </p:cNvPr>
          <p:cNvSpPr/>
          <p:nvPr/>
        </p:nvSpPr>
        <p:spPr>
          <a:xfrm>
            <a:off x="42545" y="2394734"/>
            <a:ext cx="2311206" cy="556764"/>
          </a:xfrm>
          <a:prstGeom prst="ellipse">
            <a:avLst/>
          </a:prstGeom>
          <a:solidFill>
            <a:schemeClr val="accent6">
              <a:lumMod val="20000"/>
              <a:lumOff val="80000"/>
              <a:alpha val="9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4A9FB34-46F9-A564-4FE8-7B5327F98736}"/>
              </a:ext>
            </a:extLst>
          </p:cNvPr>
          <p:cNvSpPr txBox="1"/>
          <p:nvPr/>
        </p:nvSpPr>
        <p:spPr>
          <a:xfrm>
            <a:off x="-17422" y="2497659"/>
            <a:ext cx="2360485" cy="369332"/>
          </a:xfrm>
          <a:prstGeom prst="rect">
            <a:avLst/>
          </a:prstGeom>
          <a:noFill/>
          <a:ln>
            <a:noFill/>
          </a:ln>
        </p:spPr>
        <p:txBody>
          <a:bodyPr wrap="square" rtlCol="0">
            <a:spAutoFit/>
          </a:bodyPr>
          <a:lstStyle/>
          <a:p>
            <a:pPr algn="ctr"/>
            <a:r>
              <a:rPr lang="en-US" dirty="0"/>
              <a:t>Topic Area Queries</a:t>
            </a:r>
          </a:p>
        </p:txBody>
      </p:sp>
      <p:sp>
        <p:nvSpPr>
          <p:cNvPr id="23" name="Oval 22">
            <a:extLst>
              <a:ext uri="{FF2B5EF4-FFF2-40B4-BE49-F238E27FC236}">
                <a16:creationId xmlns:a16="http://schemas.microsoft.com/office/drawing/2014/main" id="{FED9FE68-E06A-D8A4-29F8-892D549088D6}"/>
              </a:ext>
            </a:extLst>
          </p:cNvPr>
          <p:cNvSpPr/>
          <p:nvPr/>
        </p:nvSpPr>
        <p:spPr>
          <a:xfrm>
            <a:off x="361682" y="2998331"/>
            <a:ext cx="1702816" cy="501160"/>
          </a:xfrm>
          <a:prstGeom prst="ellipse">
            <a:avLst/>
          </a:prstGeom>
          <a:solidFill>
            <a:schemeClr val="accent6">
              <a:lumMod val="20000"/>
              <a:lumOff val="80000"/>
              <a:alpha val="9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8976DD0-CB79-F4E1-5336-AF51CA28616E}"/>
              </a:ext>
            </a:extLst>
          </p:cNvPr>
          <p:cNvSpPr txBox="1"/>
          <p:nvPr/>
        </p:nvSpPr>
        <p:spPr>
          <a:xfrm>
            <a:off x="201497" y="3074719"/>
            <a:ext cx="2006772" cy="369332"/>
          </a:xfrm>
          <a:prstGeom prst="rect">
            <a:avLst/>
          </a:prstGeom>
          <a:noFill/>
          <a:ln>
            <a:noFill/>
          </a:ln>
        </p:spPr>
        <p:txBody>
          <a:bodyPr wrap="square" rtlCol="0">
            <a:spAutoFit/>
          </a:bodyPr>
          <a:lstStyle/>
          <a:p>
            <a:pPr algn="ctr"/>
            <a:r>
              <a:rPr lang="en-US" dirty="0"/>
              <a:t>Output Formats</a:t>
            </a:r>
          </a:p>
        </p:txBody>
      </p:sp>
      <p:grpSp>
        <p:nvGrpSpPr>
          <p:cNvPr id="35" name="Group 34">
            <a:extLst>
              <a:ext uri="{FF2B5EF4-FFF2-40B4-BE49-F238E27FC236}">
                <a16:creationId xmlns:a16="http://schemas.microsoft.com/office/drawing/2014/main" id="{E5D4F899-FABD-F4ED-B14C-DC461C213B9D}"/>
              </a:ext>
            </a:extLst>
          </p:cNvPr>
          <p:cNvGrpSpPr/>
          <p:nvPr/>
        </p:nvGrpSpPr>
        <p:grpSpPr>
          <a:xfrm>
            <a:off x="245940" y="3934027"/>
            <a:ext cx="2028814" cy="1034508"/>
            <a:chOff x="46381" y="3771739"/>
            <a:chExt cx="2028814" cy="1034508"/>
          </a:xfrm>
        </p:grpSpPr>
        <p:sp>
          <p:nvSpPr>
            <p:cNvPr id="26" name="Oval 25">
              <a:extLst>
                <a:ext uri="{FF2B5EF4-FFF2-40B4-BE49-F238E27FC236}">
                  <a16:creationId xmlns:a16="http://schemas.microsoft.com/office/drawing/2014/main" id="{104AED98-25EB-B526-4A67-D257FD021B01}"/>
                </a:ext>
              </a:extLst>
            </p:cNvPr>
            <p:cNvSpPr/>
            <p:nvPr/>
          </p:nvSpPr>
          <p:spPr>
            <a:xfrm>
              <a:off x="46381" y="3771739"/>
              <a:ext cx="2028814" cy="1034508"/>
            </a:xfrm>
            <a:prstGeom prst="ellipse">
              <a:avLst/>
            </a:prstGeom>
            <a:solidFill>
              <a:schemeClr val="accent6">
                <a:lumMod val="20000"/>
                <a:lumOff val="80000"/>
                <a:alpha val="95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45B0442-C152-1A70-5E73-E0993C8CBB52}"/>
                </a:ext>
              </a:extLst>
            </p:cNvPr>
            <p:cNvSpPr txBox="1"/>
            <p:nvPr/>
          </p:nvSpPr>
          <p:spPr>
            <a:xfrm>
              <a:off x="258217" y="3856620"/>
              <a:ext cx="1561294" cy="800219"/>
            </a:xfrm>
            <a:prstGeom prst="rect">
              <a:avLst/>
            </a:prstGeom>
            <a:noFill/>
          </p:spPr>
          <p:txBody>
            <a:bodyPr wrap="square" rtlCol="0">
              <a:spAutoFit/>
            </a:bodyPr>
            <a:lstStyle/>
            <a:p>
              <a:pPr algn="ctr"/>
              <a:r>
                <a:rPr lang="en-US" dirty="0"/>
                <a:t>Selections:</a:t>
              </a:r>
              <a:endParaRPr lang="en-US" sz="1400" dirty="0"/>
            </a:p>
            <a:p>
              <a:pPr algn="ctr"/>
              <a:r>
                <a:rPr lang="en-US" sz="1400" dirty="0"/>
                <a:t>customized to data and query</a:t>
              </a:r>
              <a:endParaRPr lang="en-US" sz="1600" dirty="0"/>
            </a:p>
          </p:txBody>
        </p:sp>
      </p:grpSp>
      <p:sp>
        <p:nvSpPr>
          <p:cNvPr id="33" name="Oval 32">
            <a:extLst>
              <a:ext uri="{FF2B5EF4-FFF2-40B4-BE49-F238E27FC236}">
                <a16:creationId xmlns:a16="http://schemas.microsoft.com/office/drawing/2014/main" id="{F08DDE4E-2589-7769-0125-194A0EA63134}"/>
              </a:ext>
            </a:extLst>
          </p:cNvPr>
          <p:cNvSpPr/>
          <p:nvPr/>
        </p:nvSpPr>
        <p:spPr>
          <a:xfrm>
            <a:off x="57487" y="1440475"/>
            <a:ext cx="2311205" cy="412004"/>
          </a:xfrm>
          <a:prstGeom prst="ellipse">
            <a:avLst/>
          </a:prstGeom>
          <a:solidFill>
            <a:schemeClr val="accent6">
              <a:lumMod val="20000"/>
              <a:lumOff val="80000"/>
              <a:alpha val="9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40470FF-8644-4104-0051-AAEA733E6888}"/>
              </a:ext>
            </a:extLst>
          </p:cNvPr>
          <p:cNvSpPr txBox="1"/>
          <p:nvPr/>
        </p:nvSpPr>
        <p:spPr>
          <a:xfrm>
            <a:off x="332325" y="1459004"/>
            <a:ext cx="1906136" cy="369332"/>
          </a:xfrm>
          <a:prstGeom prst="rect">
            <a:avLst/>
          </a:prstGeom>
          <a:noFill/>
          <a:ln>
            <a:noFill/>
          </a:ln>
        </p:spPr>
        <p:txBody>
          <a:bodyPr wrap="square" rtlCol="0">
            <a:spAutoFit/>
          </a:bodyPr>
          <a:lstStyle/>
          <a:p>
            <a:pPr algn="ctr"/>
            <a:r>
              <a:rPr lang="en-US" dirty="0"/>
              <a:t>Query Title / Type</a:t>
            </a:r>
          </a:p>
        </p:txBody>
      </p:sp>
      <p:sp>
        <p:nvSpPr>
          <p:cNvPr id="38" name="Oval 37">
            <a:extLst>
              <a:ext uri="{FF2B5EF4-FFF2-40B4-BE49-F238E27FC236}">
                <a16:creationId xmlns:a16="http://schemas.microsoft.com/office/drawing/2014/main" id="{7D77D8E5-757D-4BDF-BB50-20E181567643}"/>
              </a:ext>
            </a:extLst>
          </p:cNvPr>
          <p:cNvSpPr/>
          <p:nvPr/>
        </p:nvSpPr>
        <p:spPr>
          <a:xfrm>
            <a:off x="82821" y="5558523"/>
            <a:ext cx="2311205" cy="412004"/>
          </a:xfrm>
          <a:prstGeom prst="ellipse">
            <a:avLst/>
          </a:prstGeom>
          <a:solidFill>
            <a:schemeClr val="accent6">
              <a:lumMod val="20000"/>
              <a:lumOff val="80000"/>
              <a:alpha val="9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B9D7934E-8988-60A2-C60E-C89BA3F7F96F}"/>
              </a:ext>
            </a:extLst>
          </p:cNvPr>
          <p:cNvSpPr txBox="1"/>
          <p:nvPr/>
        </p:nvSpPr>
        <p:spPr>
          <a:xfrm>
            <a:off x="372600" y="5578499"/>
            <a:ext cx="1812198" cy="369332"/>
          </a:xfrm>
          <a:prstGeom prst="rect">
            <a:avLst/>
          </a:prstGeom>
          <a:noFill/>
          <a:ln>
            <a:noFill/>
          </a:ln>
        </p:spPr>
        <p:txBody>
          <a:bodyPr wrap="square" rtlCol="0">
            <a:spAutoFit/>
          </a:bodyPr>
          <a:lstStyle/>
          <a:p>
            <a:pPr algn="ctr"/>
            <a:r>
              <a:rPr lang="en-US" dirty="0"/>
              <a:t>Submit button</a:t>
            </a:r>
          </a:p>
        </p:txBody>
      </p:sp>
      <p:sp>
        <p:nvSpPr>
          <p:cNvPr id="41" name="Oval 40">
            <a:extLst>
              <a:ext uri="{FF2B5EF4-FFF2-40B4-BE49-F238E27FC236}">
                <a16:creationId xmlns:a16="http://schemas.microsoft.com/office/drawing/2014/main" id="{74624949-0193-5900-BABA-1304B4525FD1}"/>
              </a:ext>
            </a:extLst>
          </p:cNvPr>
          <p:cNvSpPr/>
          <p:nvPr/>
        </p:nvSpPr>
        <p:spPr>
          <a:xfrm>
            <a:off x="64469" y="6060292"/>
            <a:ext cx="2311205" cy="646330"/>
          </a:xfrm>
          <a:prstGeom prst="ellipse">
            <a:avLst/>
          </a:prstGeom>
          <a:solidFill>
            <a:schemeClr val="accent6">
              <a:lumMod val="20000"/>
              <a:lumOff val="80000"/>
              <a:alpha val="9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27246B2-8347-A807-C9B2-49382B2B3389}"/>
              </a:ext>
            </a:extLst>
          </p:cNvPr>
          <p:cNvSpPr txBox="1"/>
          <p:nvPr/>
        </p:nvSpPr>
        <p:spPr>
          <a:xfrm>
            <a:off x="354248" y="6080268"/>
            <a:ext cx="1812198" cy="646331"/>
          </a:xfrm>
          <a:prstGeom prst="rect">
            <a:avLst/>
          </a:prstGeom>
          <a:noFill/>
          <a:ln>
            <a:noFill/>
          </a:ln>
        </p:spPr>
        <p:txBody>
          <a:bodyPr wrap="square" rtlCol="0">
            <a:spAutoFit/>
          </a:bodyPr>
          <a:lstStyle/>
          <a:p>
            <a:pPr algn="ctr"/>
            <a:r>
              <a:rPr lang="en-US" dirty="0"/>
              <a:t>Query Notes &amp; Resources</a:t>
            </a:r>
          </a:p>
        </p:txBody>
      </p:sp>
      <p:cxnSp>
        <p:nvCxnSpPr>
          <p:cNvPr id="44" name="Straight Arrow Connector 43">
            <a:extLst>
              <a:ext uri="{FF2B5EF4-FFF2-40B4-BE49-F238E27FC236}">
                <a16:creationId xmlns:a16="http://schemas.microsoft.com/office/drawing/2014/main" id="{789983AD-7653-B4AF-D3B3-2D5BE63E765F}"/>
              </a:ext>
            </a:extLst>
          </p:cNvPr>
          <p:cNvCxnSpPr>
            <a:cxnSpLocks/>
            <a:stCxn id="41" idx="6"/>
          </p:cNvCxnSpPr>
          <p:nvPr/>
        </p:nvCxnSpPr>
        <p:spPr>
          <a:xfrm flipV="1">
            <a:off x="2375674" y="5970527"/>
            <a:ext cx="566991" cy="412930"/>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45" name="Straight Arrow Connector 44">
            <a:extLst>
              <a:ext uri="{FF2B5EF4-FFF2-40B4-BE49-F238E27FC236}">
                <a16:creationId xmlns:a16="http://schemas.microsoft.com/office/drawing/2014/main" id="{9BAA633D-7BB3-E299-90BB-70818F3FC26E}"/>
              </a:ext>
            </a:extLst>
          </p:cNvPr>
          <p:cNvCxnSpPr>
            <a:cxnSpLocks/>
            <a:stCxn id="38" idx="6"/>
          </p:cNvCxnSpPr>
          <p:nvPr/>
        </p:nvCxnSpPr>
        <p:spPr>
          <a:xfrm flipV="1">
            <a:off x="2394026" y="5558523"/>
            <a:ext cx="548639" cy="206002"/>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46" name="Straight Arrow Connector 45">
            <a:extLst>
              <a:ext uri="{FF2B5EF4-FFF2-40B4-BE49-F238E27FC236}">
                <a16:creationId xmlns:a16="http://schemas.microsoft.com/office/drawing/2014/main" id="{C731AD06-4FC8-66B0-1B1A-D672514145E6}"/>
              </a:ext>
            </a:extLst>
          </p:cNvPr>
          <p:cNvCxnSpPr>
            <a:cxnSpLocks/>
          </p:cNvCxnSpPr>
          <p:nvPr/>
        </p:nvCxnSpPr>
        <p:spPr>
          <a:xfrm flipV="1">
            <a:off x="2081920" y="3062663"/>
            <a:ext cx="860745" cy="167640"/>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47" name="Straight Arrow Connector 46">
            <a:extLst>
              <a:ext uri="{FF2B5EF4-FFF2-40B4-BE49-F238E27FC236}">
                <a16:creationId xmlns:a16="http://schemas.microsoft.com/office/drawing/2014/main" id="{12027F46-0A9E-9C98-D878-5489767982C4}"/>
              </a:ext>
            </a:extLst>
          </p:cNvPr>
          <p:cNvCxnSpPr>
            <a:cxnSpLocks/>
            <a:stCxn id="8" idx="6"/>
          </p:cNvCxnSpPr>
          <p:nvPr/>
        </p:nvCxnSpPr>
        <p:spPr>
          <a:xfrm flipV="1">
            <a:off x="2353751" y="2590406"/>
            <a:ext cx="592608" cy="82710"/>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48" name="Straight Arrow Connector 47">
            <a:extLst>
              <a:ext uri="{FF2B5EF4-FFF2-40B4-BE49-F238E27FC236}">
                <a16:creationId xmlns:a16="http://schemas.microsoft.com/office/drawing/2014/main" id="{DE5E8FF9-5D05-F822-86F3-B113DE1D1D21}"/>
              </a:ext>
            </a:extLst>
          </p:cNvPr>
          <p:cNvCxnSpPr>
            <a:cxnSpLocks/>
            <a:stCxn id="2" idx="6"/>
          </p:cNvCxnSpPr>
          <p:nvPr/>
        </p:nvCxnSpPr>
        <p:spPr>
          <a:xfrm>
            <a:off x="2353751" y="2115137"/>
            <a:ext cx="588914" cy="279597"/>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49" name="Straight Arrow Connector 48">
            <a:extLst>
              <a:ext uri="{FF2B5EF4-FFF2-40B4-BE49-F238E27FC236}">
                <a16:creationId xmlns:a16="http://schemas.microsoft.com/office/drawing/2014/main" id="{14C2DFF6-C794-B234-5EC7-D35E5C530A66}"/>
              </a:ext>
            </a:extLst>
          </p:cNvPr>
          <p:cNvCxnSpPr>
            <a:cxnSpLocks/>
            <a:stCxn id="33" idx="6"/>
          </p:cNvCxnSpPr>
          <p:nvPr/>
        </p:nvCxnSpPr>
        <p:spPr>
          <a:xfrm>
            <a:off x="2368692" y="1646477"/>
            <a:ext cx="556544" cy="392028"/>
          </a:xfrm>
          <a:prstGeom prst="straightConnector1">
            <a:avLst/>
          </a:prstGeom>
          <a:ln w="38100">
            <a:solidFill>
              <a:schemeClr val="accent6"/>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0714241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animBg="1"/>
      <p:bldP spid="2" grpId="0" animBg="1"/>
      <p:bldP spid="18" grpId="0"/>
      <p:bldP spid="8" grpId="0" animBg="1"/>
      <p:bldP spid="19" grpId="0"/>
      <p:bldP spid="23" grpId="0" animBg="1"/>
      <p:bldP spid="20" grpId="0"/>
      <p:bldP spid="33" grpId="0" animBg="1"/>
      <p:bldP spid="34" grpId="0"/>
      <p:bldP spid="38" grpId="0" animBg="1"/>
      <p:bldP spid="39" grpId="0"/>
      <p:bldP spid="41" grpId="0" animBg="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B01258E-A483-C7DA-5D90-4AE9B81F2183}"/>
              </a:ext>
            </a:extLst>
          </p:cNvPr>
          <p:cNvSpPr/>
          <p:nvPr/>
        </p:nvSpPr>
        <p:spPr>
          <a:xfrm>
            <a:off x="0" y="0"/>
            <a:ext cx="121920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3" name="Slide Number Placeholder 2">
            <a:extLst>
              <a:ext uri="{FF2B5EF4-FFF2-40B4-BE49-F238E27FC236}">
                <a16:creationId xmlns:a16="http://schemas.microsoft.com/office/drawing/2014/main" id="{FEAE903B-0967-2F9E-1F80-2B26A6F9D8ED}"/>
              </a:ext>
            </a:extLst>
          </p:cNvPr>
          <p:cNvSpPr>
            <a:spLocks noGrp="1"/>
          </p:cNvSpPr>
          <p:nvPr>
            <p:ph type="sldNum" sz="quarter" idx="12"/>
          </p:nvPr>
        </p:nvSpPr>
        <p:spPr/>
        <p:txBody>
          <a:bodyPr/>
          <a:lstStyle/>
          <a:p>
            <a:fld id="{EAEDD658-BB01-0342-9404-4143FC036160}" type="slidenum">
              <a:rPr lang="en-US" smtClean="0"/>
              <a:t>22</a:t>
            </a:fld>
            <a:endParaRPr lang="en-US"/>
          </a:p>
        </p:txBody>
      </p:sp>
      <p:pic>
        <p:nvPicPr>
          <p:cNvPr id="12" name="Picture 11">
            <a:extLst>
              <a:ext uri="{FF2B5EF4-FFF2-40B4-BE49-F238E27FC236}">
                <a16:creationId xmlns:a16="http://schemas.microsoft.com/office/drawing/2014/main" id="{943C21C4-8719-D436-6004-21A71B2F23ED}"/>
              </a:ext>
            </a:extLst>
          </p:cNvPr>
          <p:cNvPicPr>
            <a:picLocks noChangeAspect="1"/>
          </p:cNvPicPr>
          <p:nvPr/>
        </p:nvPicPr>
        <p:blipFill>
          <a:blip r:embed="rId5"/>
          <a:srcRect/>
          <a:stretch/>
        </p:blipFill>
        <p:spPr>
          <a:xfrm>
            <a:off x="4403383" y="786425"/>
            <a:ext cx="6224336" cy="5398285"/>
          </a:xfrm>
          <a:prstGeom prst="rect">
            <a:avLst/>
          </a:prstGeom>
        </p:spPr>
      </p:pic>
      <p:sp>
        <p:nvSpPr>
          <p:cNvPr id="15" name="Rectangle 14">
            <a:extLst>
              <a:ext uri="{FF2B5EF4-FFF2-40B4-BE49-F238E27FC236}">
                <a16:creationId xmlns:a16="http://schemas.microsoft.com/office/drawing/2014/main" id="{1E72EC09-7371-81BF-B6C5-ED812F28C804}"/>
              </a:ext>
            </a:extLst>
          </p:cNvPr>
          <p:cNvSpPr/>
          <p:nvPr/>
        </p:nvSpPr>
        <p:spPr>
          <a:xfrm>
            <a:off x="183766" y="216570"/>
            <a:ext cx="3399589" cy="23668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16" name="TextBox 15">
            <a:extLst>
              <a:ext uri="{FF2B5EF4-FFF2-40B4-BE49-F238E27FC236}">
                <a16:creationId xmlns:a16="http://schemas.microsoft.com/office/drawing/2014/main" id="{0CBD1616-22FC-9B2B-0FF5-786300E957D0}"/>
              </a:ext>
            </a:extLst>
          </p:cNvPr>
          <p:cNvSpPr txBox="1"/>
          <p:nvPr/>
        </p:nvSpPr>
        <p:spPr>
          <a:xfrm>
            <a:off x="82983" y="395422"/>
            <a:ext cx="3628707" cy="369332"/>
          </a:xfrm>
          <a:prstGeom prst="rect">
            <a:avLst/>
          </a:prstGeom>
          <a:noFill/>
        </p:spPr>
        <p:txBody>
          <a:bodyPr wrap="square" rtlCol="0">
            <a:spAutoFit/>
          </a:bodyPr>
          <a:lstStyle/>
          <a:p>
            <a:pPr algn="ctr"/>
            <a:r>
              <a:rPr lang="en-US" dirty="0">
                <a:solidFill>
                  <a:schemeClr val="bg1"/>
                </a:solidFill>
              </a:rPr>
              <a:t>1. Juvenile Monitoring &amp; Sampling</a:t>
            </a:r>
          </a:p>
        </p:txBody>
      </p:sp>
      <p:pic>
        <p:nvPicPr>
          <p:cNvPr id="17" name="Picture 16">
            <a:extLst>
              <a:ext uri="{FF2B5EF4-FFF2-40B4-BE49-F238E27FC236}">
                <a16:creationId xmlns:a16="http://schemas.microsoft.com/office/drawing/2014/main" id="{8CCEB30F-0260-F88B-9B04-D80F861A06F5}"/>
              </a:ext>
            </a:extLst>
          </p:cNvPr>
          <p:cNvPicPr>
            <a:picLocks noChangeAspect="1"/>
          </p:cNvPicPr>
          <p:nvPr/>
        </p:nvPicPr>
        <p:blipFill>
          <a:blip r:embed="rId6"/>
          <a:stretch>
            <a:fillRect/>
          </a:stretch>
        </p:blipFill>
        <p:spPr>
          <a:xfrm>
            <a:off x="687220" y="902019"/>
            <a:ext cx="2392680" cy="1486829"/>
          </a:xfrm>
          <a:prstGeom prst="rect">
            <a:avLst/>
          </a:prstGeom>
          <a:solidFill>
            <a:srgbClr val="00B0F0"/>
          </a:solidFill>
          <a:effectLst>
            <a:glow rad="127000">
              <a:schemeClr val="accent1">
                <a:alpha val="40000"/>
              </a:schemeClr>
            </a:glow>
            <a:softEdge rad="228600"/>
          </a:effectLst>
        </p:spPr>
      </p:pic>
      <p:cxnSp>
        <p:nvCxnSpPr>
          <p:cNvPr id="19" name="Straight Arrow Connector 18">
            <a:extLst>
              <a:ext uri="{FF2B5EF4-FFF2-40B4-BE49-F238E27FC236}">
                <a16:creationId xmlns:a16="http://schemas.microsoft.com/office/drawing/2014/main" id="{19D23B55-1BDC-F012-5591-BCAA76A5B019}"/>
              </a:ext>
            </a:extLst>
          </p:cNvPr>
          <p:cNvCxnSpPr>
            <a:cxnSpLocks/>
            <a:stCxn id="20" idx="7"/>
          </p:cNvCxnSpPr>
          <p:nvPr/>
        </p:nvCxnSpPr>
        <p:spPr>
          <a:xfrm flipV="1">
            <a:off x="3698001" y="2309665"/>
            <a:ext cx="705382" cy="756400"/>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
        <p:nvSpPr>
          <p:cNvPr id="20" name="Oval 19">
            <a:extLst>
              <a:ext uri="{FF2B5EF4-FFF2-40B4-BE49-F238E27FC236}">
                <a16:creationId xmlns:a16="http://schemas.microsoft.com/office/drawing/2014/main" id="{DC2B668B-836B-FEC7-CF36-AB00AFBB01E3}"/>
              </a:ext>
            </a:extLst>
          </p:cNvPr>
          <p:cNvSpPr/>
          <p:nvPr/>
        </p:nvSpPr>
        <p:spPr>
          <a:xfrm>
            <a:off x="1019760" y="2978811"/>
            <a:ext cx="3137754" cy="595808"/>
          </a:xfrm>
          <a:prstGeom prst="ellipse">
            <a:avLst/>
          </a:prstGeom>
          <a:solidFill>
            <a:schemeClr val="accent6">
              <a:lumMod val="20000"/>
              <a:lumOff val="80000"/>
              <a:alpha val="95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D9785B8-C3A1-4306-97F4-C0EB36C44089}"/>
              </a:ext>
            </a:extLst>
          </p:cNvPr>
          <p:cNvSpPr txBox="1"/>
          <p:nvPr/>
        </p:nvSpPr>
        <p:spPr>
          <a:xfrm>
            <a:off x="1236633" y="3097810"/>
            <a:ext cx="2737864" cy="369332"/>
          </a:xfrm>
          <a:prstGeom prst="rect">
            <a:avLst/>
          </a:prstGeom>
          <a:noFill/>
        </p:spPr>
        <p:txBody>
          <a:bodyPr wrap="square" rtlCol="0">
            <a:spAutoFit/>
          </a:bodyPr>
          <a:lstStyle/>
          <a:p>
            <a:r>
              <a:rPr lang="en-US" dirty="0"/>
              <a:t>Cohort Juvenile Monitoring</a:t>
            </a:r>
          </a:p>
        </p:txBody>
      </p:sp>
      <p:cxnSp>
        <p:nvCxnSpPr>
          <p:cNvPr id="33" name="Straight Arrow Connector 32">
            <a:extLst>
              <a:ext uri="{FF2B5EF4-FFF2-40B4-BE49-F238E27FC236}">
                <a16:creationId xmlns:a16="http://schemas.microsoft.com/office/drawing/2014/main" id="{F134F0E8-7D81-67EA-A78C-0A2E17851226}"/>
              </a:ext>
            </a:extLst>
          </p:cNvPr>
          <p:cNvCxnSpPr>
            <a:cxnSpLocks/>
            <a:stCxn id="34" idx="2"/>
          </p:cNvCxnSpPr>
          <p:nvPr/>
        </p:nvCxnSpPr>
        <p:spPr>
          <a:xfrm flipH="1">
            <a:off x="9450659" y="4920971"/>
            <a:ext cx="784791" cy="353764"/>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
        <p:nvSpPr>
          <p:cNvPr id="34" name="Oval 33">
            <a:extLst>
              <a:ext uri="{FF2B5EF4-FFF2-40B4-BE49-F238E27FC236}">
                <a16:creationId xmlns:a16="http://schemas.microsoft.com/office/drawing/2014/main" id="{99849E83-E3EF-DA01-6730-4F98C97369C0}"/>
              </a:ext>
            </a:extLst>
          </p:cNvPr>
          <p:cNvSpPr/>
          <p:nvPr/>
        </p:nvSpPr>
        <p:spPr>
          <a:xfrm>
            <a:off x="10235450" y="4358859"/>
            <a:ext cx="1843198" cy="1124223"/>
          </a:xfrm>
          <a:prstGeom prst="ellipse">
            <a:avLst/>
          </a:prstGeom>
          <a:solidFill>
            <a:schemeClr val="accent6">
              <a:lumMod val="20000"/>
              <a:lumOff val="80000"/>
              <a:alpha val="95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DF92B212-A398-3FD5-1AF3-6EC8188045B2}"/>
              </a:ext>
            </a:extLst>
          </p:cNvPr>
          <p:cNvSpPr txBox="1"/>
          <p:nvPr/>
        </p:nvSpPr>
        <p:spPr>
          <a:xfrm>
            <a:off x="10235450" y="4628404"/>
            <a:ext cx="1843198" cy="646331"/>
          </a:xfrm>
          <a:prstGeom prst="rect">
            <a:avLst/>
          </a:prstGeom>
          <a:noFill/>
        </p:spPr>
        <p:txBody>
          <a:bodyPr wrap="square" rtlCol="0">
            <a:spAutoFit/>
          </a:bodyPr>
          <a:lstStyle/>
          <a:p>
            <a:pPr algn="ctr"/>
            <a:r>
              <a:rPr lang="en-US" dirty="0"/>
              <a:t>Migration Timing </a:t>
            </a:r>
            <a:br>
              <a:rPr lang="en-US" dirty="0"/>
            </a:br>
            <a:r>
              <a:rPr lang="en-US" dirty="0"/>
              <a:t>and Conditions</a:t>
            </a:r>
          </a:p>
        </p:txBody>
      </p:sp>
      <p:cxnSp>
        <p:nvCxnSpPr>
          <p:cNvPr id="42" name="Straight Arrow Connector 41">
            <a:extLst>
              <a:ext uri="{FF2B5EF4-FFF2-40B4-BE49-F238E27FC236}">
                <a16:creationId xmlns:a16="http://schemas.microsoft.com/office/drawing/2014/main" id="{8D9151AD-42BB-4D35-518F-A137AC1F25EC}"/>
              </a:ext>
            </a:extLst>
          </p:cNvPr>
          <p:cNvCxnSpPr>
            <a:cxnSpLocks/>
            <a:stCxn id="43" idx="2"/>
          </p:cNvCxnSpPr>
          <p:nvPr/>
        </p:nvCxnSpPr>
        <p:spPr>
          <a:xfrm flipH="1">
            <a:off x="9450659" y="2244149"/>
            <a:ext cx="755010" cy="422726"/>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
        <p:nvSpPr>
          <p:cNvPr id="43" name="Oval 42">
            <a:extLst>
              <a:ext uri="{FF2B5EF4-FFF2-40B4-BE49-F238E27FC236}">
                <a16:creationId xmlns:a16="http://schemas.microsoft.com/office/drawing/2014/main" id="{4FC33571-CCB5-5C95-B81F-8BAF7C29D733}"/>
              </a:ext>
            </a:extLst>
          </p:cNvPr>
          <p:cNvSpPr/>
          <p:nvPr/>
        </p:nvSpPr>
        <p:spPr>
          <a:xfrm>
            <a:off x="10205669" y="1821422"/>
            <a:ext cx="1843198" cy="845453"/>
          </a:xfrm>
          <a:prstGeom prst="ellipse">
            <a:avLst/>
          </a:prstGeom>
          <a:solidFill>
            <a:schemeClr val="accent6">
              <a:lumMod val="20000"/>
              <a:lumOff val="80000"/>
              <a:alpha val="95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E83546E8-245C-4DE9-E2FE-C3CD58B242B5}"/>
              </a:ext>
            </a:extLst>
          </p:cNvPr>
          <p:cNvSpPr txBox="1"/>
          <p:nvPr/>
        </p:nvSpPr>
        <p:spPr>
          <a:xfrm>
            <a:off x="10250690" y="2049007"/>
            <a:ext cx="1843198" cy="369332"/>
          </a:xfrm>
          <a:prstGeom prst="rect">
            <a:avLst/>
          </a:prstGeom>
          <a:noFill/>
        </p:spPr>
        <p:txBody>
          <a:bodyPr wrap="square" rtlCol="0">
            <a:spAutoFit/>
          </a:bodyPr>
          <a:lstStyle/>
          <a:p>
            <a:pPr algn="ctr"/>
            <a:r>
              <a:rPr lang="en-US" dirty="0"/>
              <a:t>Current Catch</a:t>
            </a:r>
          </a:p>
        </p:txBody>
      </p:sp>
      <p:sp>
        <p:nvSpPr>
          <p:cNvPr id="4" name="TextBox 3">
            <a:extLst>
              <a:ext uri="{FF2B5EF4-FFF2-40B4-BE49-F238E27FC236}">
                <a16:creationId xmlns:a16="http://schemas.microsoft.com/office/drawing/2014/main" id="{1262ACAC-2AD1-C54A-B744-E2966249611B}"/>
              </a:ext>
            </a:extLst>
          </p:cNvPr>
          <p:cNvSpPr txBox="1"/>
          <p:nvPr/>
        </p:nvSpPr>
        <p:spPr>
          <a:xfrm>
            <a:off x="183766" y="6315742"/>
            <a:ext cx="7014359" cy="369332"/>
          </a:xfrm>
          <a:prstGeom prst="rect">
            <a:avLst/>
          </a:prstGeom>
          <a:noFill/>
        </p:spPr>
        <p:txBody>
          <a:bodyPr wrap="square">
            <a:spAutoFit/>
          </a:bodyPr>
          <a:lstStyle/>
          <a:p>
            <a:r>
              <a:rPr lang="en-US" dirty="0">
                <a:solidFill>
                  <a:schemeClr val="bg1"/>
                </a:solidFill>
                <a:hlinkClick r:id="rId7">
                  <a:extLst>
                    <a:ext uri="{A12FA001-AC4F-418D-AE19-62706E023703}">
                      <ahyp:hlinkClr xmlns:ahyp="http://schemas.microsoft.com/office/drawing/2018/hyperlinkcolor" val="tx"/>
                    </a:ext>
                  </a:extLst>
                </a:hlinkClick>
              </a:rPr>
              <a:t>cbr.washington.edu/sacramento/data/juv_monitoring.html</a:t>
            </a:r>
            <a:endParaRPr lang="en-US" dirty="0">
              <a:solidFill>
                <a:schemeClr val="bg1"/>
              </a:solidFill>
            </a:endParaRPr>
          </a:p>
        </p:txBody>
      </p:sp>
    </p:spTree>
    <p:extLst>
      <p:ext uri="{BB962C8B-B14F-4D97-AF65-F5344CB8AC3E}">
        <p14:creationId xmlns:p14="http://schemas.microsoft.com/office/powerpoint/2010/main" val="39813720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34" grpId="0" animBg="1"/>
      <p:bldP spid="35" grpId="0"/>
      <p:bldP spid="43" grpId="0" animBg="1"/>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3D3D1-9018-A706-CC70-38A6E66C0D57}"/>
              </a:ext>
            </a:extLst>
          </p:cNvPr>
          <p:cNvSpPr/>
          <p:nvPr/>
        </p:nvSpPr>
        <p:spPr>
          <a:xfrm>
            <a:off x="0" y="0"/>
            <a:ext cx="121920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9" name="Title 1">
            <a:extLst>
              <a:ext uri="{FF2B5EF4-FFF2-40B4-BE49-F238E27FC236}">
                <a16:creationId xmlns:a16="http://schemas.microsoft.com/office/drawing/2014/main" id="{66D427F6-E8CA-8FCE-4398-98FA5959567A}"/>
              </a:ext>
            </a:extLst>
          </p:cNvPr>
          <p:cNvSpPr>
            <a:spLocks noGrp="1"/>
          </p:cNvSpPr>
          <p:nvPr>
            <p:ph type="title"/>
          </p:nvPr>
        </p:nvSpPr>
        <p:spPr/>
        <p:txBody>
          <a:bodyPr>
            <a:normAutofit fontScale="90000"/>
          </a:bodyPr>
          <a:lstStyle/>
          <a:p>
            <a:r>
              <a:rPr lang="en-US" sz="5300" b="1" dirty="0">
                <a:solidFill>
                  <a:schemeClr val="bg1"/>
                </a:solidFill>
                <a:latin typeface="+mn-lt"/>
              </a:rPr>
              <a:t>Juvenile Monitoring &amp; Sampling – </a:t>
            </a:r>
            <a:br>
              <a:rPr lang="en-US" sz="5400" b="1" dirty="0">
                <a:solidFill>
                  <a:schemeClr val="bg1"/>
                </a:solidFill>
                <a:latin typeface="+mn-lt"/>
              </a:rPr>
            </a:br>
            <a:r>
              <a:rPr lang="en-US" sz="4000" dirty="0">
                <a:solidFill>
                  <a:schemeClr val="bg1"/>
                </a:solidFill>
                <a:latin typeface="+mn-lt"/>
              </a:rPr>
              <a:t>Single Brood Year, Multiple Locations</a:t>
            </a:r>
            <a:br>
              <a:rPr lang="en-US" sz="4000" dirty="0">
                <a:solidFill>
                  <a:schemeClr val="bg1"/>
                </a:solidFill>
                <a:latin typeface="+mn-lt"/>
              </a:rPr>
            </a:br>
            <a:endParaRPr lang="en-US" sz="4000" dirty="0">
              <a:solidFill>
                <a:schemeClr val="bg1"/>
              </a:solidFill>
              <a:latin typeface="+mn-lt"/>
              <a:cs typeface="Angsana New" panose="02020603050405020304" pitchFamily="18" charset="-34"/>
            </a:endParaRPr>
          </a:p>
        </p:txBody>
      </p:sp>
      <p:pic>
        <p:nvPicPr>
          <p:cNvPr id="11" name="Content Placeholder 10">
            <a:extLst>
              <a:ext uri="{FF2B5EF4-FFF2-40B4-BE49-F238E27FC236}">
                <a16:creationId xmlns:a16="http://schemas.microsoft.com/office/drawing/2014/main" id="{DBC1EE39-C63A-2BE8-1B50-5D16D909E15F}"/>
              </a:ext>
            </a:extLst>
          </p:cNvPr>
          <p:cNvPicPr>
            <a:picLocks noGrp="1" noChangeAspect="1"/>
          </p:cNvPicPr>
          <p:nvPr>
            <p:ph sz="half" idx="2"/>
          </p:nvPr>
        </p:nvPicPr>
        <p:blipFill>
          <a:blip r:embed="rId5"/>
          <a:srcRect/>
          <a:stretch/>
        </p:blipFill>
        <p:spPr>
          <a:xfrm>
            <a:off x="6172200" y="2058194"/>
            <a:ext cx="5181600" cy="3886200"/>
          </a:xfrm>
        </p:spPr>
      </p:pic>
      <p:sp>
        <p:nvSpPr>
          <p:cNvPr id="4" name="Slide Number Placeholder 3">
            <a:extLst>
              <a:ext uri="{FF2B5EF4-FFF2-40B4-BE49-F238E27FC236}">
                <a16:creationId xmlns:a16="http://schemas.microsoft.com/office/drawing/2014/main" id="{D53695BD-2DE9-F11F-4052-58F9F85C295B}"/>
              </a:ext>
            </a:extLst>
          </p:cNvPr>
          <p:cNvSpPr>
            <a:spLocks noGrp="1"/>
          </p:cNvSpPr>
          <p:nvPr>
            <p:ph type="sldNum" sz="quarter" idx="12"/>
          </p:nvPr>
        </p:nvSpPr>
        <p:spPr/>
        <p:txBody>
          <a:bodyPr/>
          <a:lstStyle/>
          <a:p>
            <a:fld id="{EAEDD658-BB01-0342-9404-4143FC036160}" type="slidenum">
              <a:rPr lang="en-US" smtClean="0"/>
              <a:t>23</a:t>
            </a:fld>
            <a:endParaRPr lang="en-US"/>
          </a:p>
        </p:txBody>
      </p:sp>
      <p:sp>
        <p:nvSpPr>
          <p:cNvPr id="12" name="TextBox 11">
            <a:extLst>
              <a:ext uri="{FF2B5EF4-FFF2-40B4-BE49-F238E27FC236}">
                <a16:creationId xmlns:a16="http://schemas.microsoft.com/office/drawing/2014/main" id="{B027878C-EEF7-7D99-2AAD-1249A0481F76}"/>
              </a:ext>
            </a:extLst>
          </p:cNvPr>
          <p:cNvSpPr txBox="1"/>
          <p:nvPr/>
        </p:nvSpPr>
        <p:spPr>
          <a:xfrm>
            <a:off x="302821" y="6323050"/>
            <a:ext cx="10986281" cy="369332"/>
          </a:xfrm>
          <a:prstGeom prst="rect">
            <a:avLst/>
          </a:prstGeom>
          <a:noFill/>
        </p:spPr>
        <p:txBody>
          <a:bodyPr wrap="square" rtlCol="0">
            <a:spAutoFit/>
          </a:bodyPr>
          <a:lstStyle/>
          <a:p>
            <a:r>
              <a:rPr lang="en-US" dirty="0">
                <a:solidFill>
                  <a:schemeClr val="bg1"/>
                </a:solidFill>
              </a:rPr>
              <a:t>“Cohort Juvenile Monitoring” </a:t>
            </a:r>
            <a:r>
              <a:rPr lang="en-US" dirty="0">
                <a:solidFill>
                  <a:schemeClr val="bg1"/>
                </a:solidFill>
                <a:hlinkClick r:id="rId6">
                  <a:extLst>
                    <a:ext uri="{A12FA001-AC4F-418D-AE19-62706E023703}">
                      <ahyp:hlinkClr xmlns:ahyp="http://schemas.microsoft.com/office/drawing/2018/hyperlinkcolor" val="tx"/>
                    </a:ext>
                  </a:extLst>
                </a:hlinkClick>
              </a:rPr>
              <a:t>cbr.washington.edu/sacramento/data/query_sampling_graph.html</a:t>
            </a:r>
            <a:endParaRPr lang="en-US" dirty="0">
              <a:solidFill>
                <a:schemeClr val="bg1"/>
              </a:solidFill>
            </a:endParaRPr>
          </a:p>
        </p:txBody>
      </p:sp>
      <p:sp>
        <p:nvSpPr>
          <p:cNvPr id="3" name="Content Placeholder 2">
            <a:extLst>
              <a:ext uri="{FF2B5EF4-FFF2-40B4-BE49-F238E27FC236}">
                <a16:creationId xmlns:a16="http://schemas.microsoft.com/office/drawing/2014/main" id="{8FABD3D0-6F86-AB3C-E6BC-57AA8D4DFAA0}"/>
              </a:ext>
            </a:extLst>
          </p:cNvPr>
          <p:cNvSpPr>
            <a:spLocks noGrp="1"/>
          </p:cNvSpPr>
          <p:nvPr>
            <p:ph sz="half" idx="1"/>
          </p:nvPr>
        </p:nvSpPr>
        <p:spPr>
          <a:xfrm>
            <a:off x="838200" y="2007079"/>
            <a:ext cx="5181600" cy="4169884"/>
          </a:xfrm>
        </p:spPr>
        <p:txBody>
          <a:bodyPr>
            <a:normAutofit/>
          </a:bodyPr>
          <a:lstStyle/>
          <a:p>
            <a:r>
              <a:rPr lang="en-US" sz="2800" dirty="0">
                <a:solidFill>
                  <a:schemeClr val="bg1"/>
                </a:solidFill>
                <a:latin typeface="+mn-lt"/>
              </a:rPr>
              <a:t>Rotary Screw Traps, Beach Seines, Trawls, and </a:t>
            </a:r>
            <a:r>
              <a:rPr lang="en-US" dirty="0">
                <a:solidFill>
                  <a:schemeClr val="bg1">
                    <a:lumMod val="95000"/>
                  </a:schemeClr>
                </a:solidFill>
              </a:rPr>
              <a:t>Red Bluff Diversion Dam</a:t>
            </a:r>
            <a:r>
              <a:rPr lang="en-US" sz="2800" dirty="0">
                <a:solidFill>
                  <a:schemeClr val="bg1"/>
                </a:solidFill>
                <a:latin typeface="+mn-lt"/>
              </a:rPr>
              <a:t> catch</a:t>
            </a:r>
          </a:p>
          <a:p>
            <a:r>
              <a:rPr lang="en-US" dirty="0">
                <a:solidFill>
                  <a:schemeClr val="bg1">
                    <a:lumMod val="95000"/>
                  </a:schemeClr>
                </a:solidFill>
              </a:rPr>
              <a:t>Single point query access</a:t>
            </a:r>
          </a:p>
          <a:p>
            <a:r>
              <a:rPr lang="en-US" dirty="0">
                <a:solidFill>
                  <a:schemeClr val="bg1">
                    <a:lumMod val="95000"/>
                  </a:schemeClr>
                </a:solidFill>
              </a:rPr>
              <a:t>Brood Year cohorts</a:t>
            </a:r>
          </a:p>
          <a:p>
            <a:pPr lvl="1"/>
            <a:r>
              <a:rPr lang="en-US" dirty="0">
                <a:solidFill>
                  <a:schemeClr val="bg1">
                    <a:lumMod val="95000"/>
                  </a:schemeClr>
                </a:solidFill>
              </a:rPr>
              <a:t>Red Bluff Diversion Dam</a:t>
            </a:r>
          </a:p>
          <a:p>
            <a:pPr lvl="1"/>
            <a:r>
              <a:rPr lang="en-US" dirty="0">
                <a:solidFill>
                  <a:schemeClr val="bg1">
                    <a:lumMod val="95000"/>
                  </a:schemeClr>
                </a:solidFill>
              </a:rPr>
              <a:t>Length-at-Date model run assignments</a:t>
            </a:r>
          </a:p>
          <a:p>
            <a:r>
              <a:rPr lang="en-US" dirty="0">
                <a:solidFill>
                  <a:schemeClr val="bg1">
                    <a:lumMod val="95000"/>
                  </a:schemeClr>
                </a:solidFill>
              </a:rPr>
              <a:t>Tracking migration downstream</a:t>
            </a:r>
          </a:p>
        </p:txBody>
      </p:sp>
    </p:spTree>
    <p:extLst>
      <p:ext uri="{BB962C8B-B14F-4D97-AF65-F5344CB8AC3E}">
        <p14:creationId xmlns:p14="http://schemas.microsoft.com/office/powerpoint/2010/main" val="1400562196"/>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3D3D1-9018-A706-CC70-38A6E66C0D57}"/>
              </a:ext>
            </a:extLst>
          </p:cNvPr>
          <p:cNvSpPr/>
          <p:nvPr/>
        </p:nvSpPr>
        <p:spPr>
          <a:xfrm>
            <a:off x="0" y="0"/>
            <a:ext cx="121920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9" name="Title 1">
            <a:extLst>
              <a:ext uri="{FF2B5EF4-FFF2-40B4-BE49-F238E27FC236}">
                <a16:creationId xmlns:a16="http://schemas.microsoft.com/office/drawing/2014/main" id="{66D427F6-E8CA-8FCE-4398-98FA5959567A}"/>
              </a:ext>
            </a:extLst>
          </p:cNvPr>
          <p:cNvSpPr>
            <a:spLocks noGrp="1"/>
          </p:cNvSpPr>
          <p:nvPr>
            <p:ph type="title"/>
          </p:nvPr>
        </p:nvSpPr>
        <p:spPr>
          <a:xfrm>
            <a:off x="838200" y="209484"/>
            <a:ext cx="10515600" cy="1325563"/>
          </a:xfrm>
        </p:spPr>
        <p:txBody>
          <a:bodyPr>
            <a:normAutofit fontScale="90000"/>
          </a:bodyPr>
          <a:lstStyle/>
          <a:p>
            <a:r>
              <a:rPr lang="en-US" sz="5300" b="1" dirty="0">
                <a:solidFill>
                  <a:schemeClr val="bg1"/>
                </a:solidFill>
                <a:latin typeface="+mn-lt"/>
              </a:rPr>
              <a:t>Juvenile Monitoring &amp; Sampling – </a:t>
            </a:r>
            <a:br>
              <a:rPr lang="en-US" sz="5400" dirty="0">
                <a:solidFill>
                  <a:schemeClr val="bg1"/>
                </a:solidFill>
                <a:latin typeface="+mn-lt"/>
              </a:rPr>
            </a:br>
            <a:r>
              <a:rPr lang="en-US" sz="4000" dirty="0">
                <a:solidFill>
                  <a:schemeClr val="bg1"/>
                </a:solidFill>
                <a:latin typeface="+mn-lt"/>
              </a:rPr>
              <a:t>Multiple Brood Years, Single Location</a:t>
            </a:r>
            <a:endParaRPr lang="en-US" sz="4000" dirty="0">
              <a:solidFill>
                <a:schemeClr val="bg1"/>
              </a:solidFill>
              <a:latin typeface="+mn-lt"/>
              <a:cs typeface="Angsana New" panose="02020603050405020304" pitchFamily="18" charset="-34"/>
            </a:endParaRPr>
          </a:p>
        </p:txBody>
      </p:sp>
      <p:pic>
        <p:nvPicPr>
          <p:cNvPr id="14" name="Content Placeholder 13" descr="A graph with numbers and a number of data&#10;&#10;Description automatically generated with medium confidence">
            <a:extLst>
              <a:ext uri="{FF2B5EF4-FFF2-40B4-BE49-F238E27FC236}">
                <a16:creationId xmlns:a16="http://schemas.microsoft.com/office/drawing/2014/main" id="{57E7EE7F-060A-162A-C32C-C2E24A04457C}"/>
              </a:ext>
            </a:extLst>
          </p:cNvPr>
          <p:cNvPicPr>
            <a:picLocks noGrp="1" noChangeAspect="1"/>
          </p:cNvPicPr>
          <p:nvPr>
            <p:ph idx="1"/>
          </p:nvPr>
        </p:nvPicPr>
        <p:blipFill>
          <a:blip r:embed="rId5"/>
          <a:stretch>
            <a:fillRect/>
          </a:stretch>
        </p:blipFill>
        <p:spPr>
          <a:xfrm>
            <a:off x="3609521" y="1825626"/>
            <a:ext cx="4800600" cy="4200525"/>
          </a:xfrm>
        </p:spPr>
      </p:pic>
      <p:sp>
        <p:nvSpPr>
          <p:cNvPr id="4" name="Slide Number Placeholder 3">
            <a:extLst>
              <a:ext uri="{FF2B5EF4-FFF2-40B4-BE49-F238E27FC236}">
                <a16:creationId xmlns:a16="http://schemas.microsoft.com/office/drawing/2014/main" id="{D53695BD-2DE9-F11F-4052-58F9F85C295B}"/>
              </a:ext>
            </a:extLst>
          </p:cNvPr>
          <p:cNvSpPr>
            <a:spLocks noGrp="1"/>
          </p:cNvSpPr>
          <p:nvPr>
            <p:ph type="sldNum" sz="quarter" idx="12"/>
          </p:nvPr>
        </p:nvSpPr>
        <p:spPr/>
        <p:txBody>
          <a:bodyPr/>
          <a:lstStyle/>
          <a:p>
            <a:fld id="{EAEDD658-BB01-0342-9404-4143FC036160}" type="slidenum">
              <a:rPr lang="en-US" smtClean="0"/>
              <a:t>24</a:t>
            </a:fld>
            <a:endParaRPr lang="en-US"/>
          </a:p>
        </p:txBody>
      </p:sp>
      <p:sp>
        <p:nvSpPr>
          <p:cNvPr id="12" name="TextBox 11">
            <a:extLst>
              <a:ext uri="{FF2B5EF4-FFF2-40B4-BE49-F238E27FC236}">
                <a16:creationId xmlns:a16="http://schemas.microsoft.com/office/drawing/2014/main" id="{B027878C-EEF7-7D99-2AAD-1249A0481F76}"/>
              </a:ext>
            </a:extLst>
          </p:cNvPr>
          <p:cNvSpPr txBox="1"/>
          <p:nvPr/>
        </p:nvSpPr>
        <p:spPr>
          <a:xfrm>
            <a:off x="302821" y="6323050"/>
            <a:ext cx="10986281" cy="369332"/>
          </a:xfrm>
          <a:prstGeom prst="rect">
            <a:avLst/>
          </a:prstGeom>
          <a:noFill/>
        </p:spPr>
        <p:txBody>
          <a:bodyPr wrap="square" rtlCol="0">
            <a:spAutoFit/>
          </a:bodyPr>
          <a:lstStyle/>
          <a:p>
            <a:r>
              <a:rPr lang="en-US" dirty="0">
                <a:solidFill>
                  <a:schemeClr val="bg1"/>
                </a:solidFill>
              </a:rPr>
              <a:t>“Migration Timing and Conditions” </a:t>
            </a:r>
            <a:r>
              <a:rPr lang="en-US" dirty="0">
                <a:solidFill>
                  <a:schemeClr val="bg1"/>
                </a:solidFill>
                <a:hlinkClick r:id="rId6">
                  <a:extLst>
                    <a:ext uri="{A12FA001-AC4F-418D-AE19-62706E023703}">
                      <ahyp:hlinkClr xmlns:ahyp="http://schemas.microsoft.com/office/drawing/2018/hyperlinkcolor" val="tx"/>
                    </a:ext>
                  </a:extLst>
                </a:hlinkClick>
              </a:rPr>
              <a:t>cbr.washington.edu/sacramento/data/query_hrt.html</a:t>
            </a:r>
            <a:endParaRPr lang="en-US" dirty="0">
              <a:solidFill>
                <a:schemeClr val="bg1"/>
              </a:solidFill>
            </a:endParaRPr>
          </a:p>
        </p:txBody>
      </p:sp>
      <p:sp>
        <p:nvSpPr>
          <p:cNvPr id="2" name="Left Bracket 1">
            <a:extLst>
              <a:ext uri="{FF2B5EF4-FFF2-40B4-BE49-F238E27FC236}">
                <a16:creationId xmlns:a16="http://schemas.microsoft.com/office/drawing/2014/main" id="{F7C57739-6879-7CD6-59D4-B83FDF445883}"/>
              </a:ext>
            </a:extLst>
          </p:cNvPr>
          <p:cNvSpPr/>
          <p:nvPr/>
        </p:nvSpPr>
        <p:spPr>
          <a:xfrm>
            <a:off x="3309155" y="2383501"/>
            <a:ext cx="297075" cy="3010622"/>
          </a:xfrm>
          <a:prstGeom prst="leftBracket">
            <a:avLst/>
          </a:pr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Left Bracket 2">
            <a:extLst>
              <a:ext uri="{FF2B5EF4-FFF2-40B4-BE49-F238E27FC236}">
                <a16:creationId xmlns:a16="http://schemas.microsoft.com/office/drawing/2014/main" id="{92240733-9855-4DED-8671-2BD5B426C17A}"/>
              </a:ext>
            </a:extLst>
          </p:cNvPr>
          <p:cNvSpPr/>
          <p:nvPr/>
        </p:nvSpPr>
        <p:spPr>
          <a:xfrm flipH="1">
            <a:off x="8431803" y="2275604"/>
            <a:ext cx="357593" cy="3099910"/>
          </a:xfrm>
          <a:prstGeom prst="leftBracket">
            <a:avLst/>
          </a:pr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FB694649-226E-A16E-76E7-DACD116CAF7D}"/>
              </a:ext>
            </a:extLst>
          </p:cNvPr>
          <p:cNvSpPr/>
          <p:nvPr/>
        </p:nvSpPr>
        <p:spPr>
          <a:xfrm>
            <a:off x="848851" y="3094008"/>
            <a:ext cx="2311205" cy="534837"/>
          </a:xfrm>
          <a:prstGeom prst="ellipse">
            <a:avLst/>
          </a:prstGeom>
          <a:solidFill>
            <a:schemeClr val="accent6">
              <a:lumMod val="20000"/>
              <a:lumOff val="80000"/>
              <a:alpha val="95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EE3EC25-3E35-0CC1-3C52-811A4832FEAE}"/>
              </a:ext>
            </a:extLst>
          </p:cNvPr>
          <p:cNvSpPr txBox="1"/>
          <p:nvPr/>
        </p:nvSpPr>
        <p:spPr>
          <a:xfrm>
            <a:off x="1123689" y="3180430"/>
            <a:ext cx="1906136" cy="369332"/>
          </a:xfrm>
          <a:prstGeom prst="rect">
            <a:avLst/>
          </a:prstGeom>
          <a:noFill/>
        </p:spPr>
        <p:txBody>
          <a:bodyPr wrap="square" rtlCol="0">
            <a:spAutoFit/>
          </a:bodyPr>
          <a:lstStyle/>
          <a:p>
            <a:pPr algn="ctr"/>
            <a:r>
              <a:rPr lang="en-US" dirty="0"/>
              <a:t>Brood Years</a:t>
            </a:r>
          </a:p>
        </p:txBody>
      </p:sp>
      <p:sp>
        <p:nvSpPr>
          <p:cNvPr id="15" name="Oval 14">
            <a:extLst>
              <a:ext uri="{FF2B5EF4-FFF2-40B4-BE49-F238E27FC236}">
                <a16:creationId xmlns:a16="http://schemas.microsoft.com/office/drawing/2014/main" id="{D6E7BB80-7FBD-3555-73C1-D3DC3F5235F7}"/>
              </a:ext>
            </a:extLst>
          </p:cNvPr>
          <p:cNvSpPr/>
          <p:nvPr/>
        </p:nvSpPr>
        <p:spPr>
          <a:xfrm>
            <a:off x="8909672" y="2718251"/>
            <a:ext cx="2311205" cy="1325563"/>
          </a:xfrm>
          <a:prstGeom prst="ellipse">
            <a:avLst/>
          </a:prstGeom>
          <a:solidFill>
            <a:srgbClr val="E2F0D9">
              <a:alpha val="95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BD28C97-57DC-937F-F25A-6D1DBA8B192E}"/>
              </a:ext>
            </a:extLst>
          </p:cNvPr>
          <p:cNvSpPr txBox="1"/>
          <p:nvPr/>
        </p:nvSpPr>
        <p:spPr>
          <a:xfrm>
            <a:off x="9111499" y="2919367"/>
            <a:ext cx="1907550" cy="923330"/>
          </a:xfrm>
          <a:prstGeom prst="rect">
            <a:avLst/>
          </a:prstGeom>
          <a:noFill/>
        </p:spPr>
        <p:txBody>
          <a:bodyPr wrap="square" rtlCol="0">
            <a:spAutoFit/>
          </a:bodyPr>
          <a:lstStyle/>
          <a:p>
            <a:pPr algn="ctr"/>
            <a:r>
              <a:rPr lang="en-US" dirty="0"/>
              <a:t>Total </a:t>
            </a:r>
            <a:br>
              <a:rPr lang="en-US" dirty="0"/>
            </a:br>
            <a:r>
              <a:rPr lang="en-US" dirty="0"/>
              <a:t>Passage Estimates </a:t>
            </a:r>
            <a:br>
              <a:rPr lang="en-US" dirty="0"/>
            </a:br>
            <a:r>
              <a:rPr lang="en-US" dirty="0"/>
              <a:t>or Catch </a:t>
            </a:r>
          </a:p>
        </p:txBody>
      </p:sp>
      <p:sp>
        <p:nvSpPr>
          <p:cNvPr id="17" name="Left Bracket 16">
            <a:extLst>
              <a:ext uri="{FF2B5EF4-FFF2-40B4-BE49-F238E27FC236}">
                <a16:creationId xmlns:a16="http://schemas.microsoft.com/office/drawing/2014/main" id="{8E9375C7-7CD4-515C-0ABD-A64A7BCEB2E6}"/>
              </a:ext>
            </a:extLst>
          </p:cNvPr>
          <p:cNvSpPr/>
          <p:nvPr/>
        </p:nvSpPr>
        <p:spPr>
          <a:xfrm rot="16200000">
            <a:off x="5575647" y="3893860"/>
            <a:ext cx="292395" cy="3405729"/>
          </a:xfrm>
          <a:prstGeom prst="leftBracket">
            <a:avLst/>
          </a:pr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17">
            <a:extLst>
              <a:ext uri="{FF2B5EF4-FFF2-40B4-BE49-F238E27FC236}">
                <a16:creationId xmlns:a16="http://schemas.microsoft.com/office/drawing/2014/main" id="{E8D0A0A2-1EA4-11CD-23BF-9A8B68F6D0F4}"/>
              </a:ext>
            </a:extLst>
          </p:cNvPr>
          <p:cNvGrpSpPr/>
          <p:nvPr/>
        </p:nvGrpSpPr>
        <p:grpSpPr>
          <a:xfrm>
            <a:off x="4352981" y="5881952"/>
            <a:ext cx="2650117" cy="529799"/>
            <a:chOff x="-190416" y="1690687"/>
            <a:chExt cx="2819856" cy="551701"/>
          </a:xfrm>
        </p:grpSpPr>
        <p:sp>
          <p:nvSpPr>
            <p:cNvPr id="19" name="Oval 18">
              <a:extLst>
                <a:ext uri="{FF2B5EF4-FFF2-40B4-BE49-F238E27FC236}">
                  <a16:creationId xmlns:a16="http://schemas.microsoft.com/office/drawing/2014/main" id="{4A64F5B7-6D4D-D86F-A50E-C38FAD028C6A}"/>
                </a:ext>
              </a:extLst>
            </p:cNvPr>
            <p:cNvSpPr/>
            <p:nvPr/>
          </p:nvSpPr>
          <p:spPr>
            <a:xfrm>
              <a:off x="-190416" y="1690687"/>
              <a:ext cx="2819856" cy="551701"/>
            </a:xfrm>
            <a:prstGeom prst="ellipse">
              <a:avLst/>
            </a:prstGeom>
            <a:solidFill>
              <a:schemeClr val="accent6">
                <a:lumMod val="20000"/>
                <a:lumOff val="80000"/>
                <a:alpha val="95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ACF6CA5-1B28-1FFB-9207-5EAE0A31ED50}"/>
                </a:ext>
              </a:extLst>
            </p:cNvPr>
            <p:cNvSpPr txBox="1"/>
            <p:nvPr/>
          </p:nvSpPr>
          <p:spPr>
            <a:xfrm>
              <a:off x="176662" y="1766284"/>
              <a:ext cx="2178920" cy="369332"/>
            </a:xfrm>
            <a:prstGeom prst="rect">
              <a:avLst/>
            </a:prstGeom>
            <a:noFill/>
          </p:spPr>
          <p:txBody>
            <a:bodyPr wrap="square" rtlCol="0">
              <a:spAutoFit/>
            </a:bodyPr>
            <a:lstStyle/>
            <a:p>
              <a:pPr algn="ctr"/>
              <a:r>
                <a:rPr lang="en-US" dirty="0"/>
                <a:t>Date Range period</a:t>
              </a:r>
            </a:p>
          </p:txBody>
        </p:sp>
      </p:grpSp>
    </p:spTree>
    <p:extLst>
      <p:ext uri="{BB962C8B-B14F-4D97-AF65-F5344CB8AC3E}">
        <p14:creationId xmlns:p14="http://schemas.microsoft.com/office/powerpoint/2010/main" val="42766131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1" grpId="0"/>
      <p:bldP spid="15" grpId="0" animBg="1"/>
      <p:bldP spid="16"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8A796260-1025-E095-2FA7-911B6B2A3AD8}"/>
              </a:ext>
            </a:extLst>
          </p:cNvPr>
          <p:cNvSpPr/>
          <p:nvPr/>
        </p:nvSpPr>
        <p:spPr>
          <a:xfrm>
            <a:off x="3193134" y="2801397"/>
            <a:ext cx="803762" cy="3291226"/>
          </a:xfrm>
          <a:custGeom>
            <a:avLst/>
            <a:gdLst>
              <a:gd name="connsiteX0" fmla="*/ 63500 w 863600"/>
              <a:gd name="connsiteY0" fmla="*/ 0 h 3549915"/>
              <a:gd name="connsiteX1" fmla="*/ 6350 w 863600"/>
              <a:gd name="connsiteY1" fmla="*/ 38100 h 3549915"/>
              <a:gd name="connsiteX2" fmla="*/ 0 w 863600"/>
              <a:gd name="connsiteY2" fmla="*/ 57150 h 3549915"/>
              <a:gd name="connsiteX3" fmla="*/ 6350 w 863600"/>
              <a:gd name="connsiteY3" fmla="*/ 76200 h 3549915"/>
              <a:gd name="connsiteX4" fmla="*/ 19050 w 863600"/>
              <a:gd name="connsiteY4" fmla="*/ 95250 h 3549915"/>
              <a:gd name="connsiteX5" fmla="*/ 12700 w 863600"/>
              <a:gd name="connsiteY5" fmla="*/ 120650 h 3549915"/>
              <a:gd name="connsiteX6" fmla="*/ 38100 w 863600"/>
              <a:gd name="connsiteY6" fmla="*/ 171450 h 3549915"/>
              <a:gd name="connsiteX7" fmla="*/ 76200 w 863600"/>
              <a:gd name="connsiteY7" fmla="*/ 184150 h 3549915"/>
              <a:gd name="connsiteX8" fmla="*/ 76200 w 863600"/>
              <a:gd name="connsiteY8" fmla="*/ 241300 h 3549915"/>
              <a:gd name="connsiteX9" fmla="*/ 95250 w 863600"/>
              <a:gd name="connsiteY9" fmla="*/ 247650 h 3549915"/>
              <a:gd name="connsiteX10" fmla="*/ 101600 w 863600"/>
              <a:gd name="connsiteY10" fmla="*/ 266700 h 3549915"/>
              <a:gd name="connsiteX11" fmla="*/ 95250 w 863600"/>
              <a:gd name="connsiteY11" fmla="*/ 285750 h 3549915"/>
              <a:gd name="connsiteX12" fmla="*/ 107950 w 863600"/>
              <a:gd name="connsiteY12" fmla="*/ 304800 h 3549915"/>
              <a:gd name="connsiteX13" fmla="*/ 146050 w 863600"/>
              <a:gd name="connsiteY13" fmla="*/ 336550 h 3549915"/>
              <a:gd name="connsiteX14" fmla="*/ 190500 w 863600"/>
              <a:gd name="connsiteY14" fmla="*/ 342900 h 3549915"/>
              <a:gd name="connsiteX15" fmla="*/ 222250 w 863600"/>
              <a:gd name="connsiteY15" fmla="*/ 368300 h 3549915"/>
              <a:gd name="connsiteX16" fmla="*/ 241300 w 863600"/>
              <a:gd name="connsiteY16" fmla="*/ 381000 h 3549915"/>
              <a:gd name="connsiteX17" fmla="*/ 260350 w 863600"/>
              <a:gd name="connsiteY17" fmla="*/ 400050 h 3549915"/>
              <a:gd name="connsiteX18" fmla="*/ 254000 w 863600"/>
              <a:gd name="connsiteY18" fmla="*/ 457200 h 3549915"/>
              <a:gd name="connsiteX19" fmla="*/ 247650 w 863600"/>
              <a:gd name="connsiteY19" fmla="*/ 476250 h 3549915"/>
              <a:gd name="connsiteX20" fmla="*/ 260350 w 863600"/>
              <a:gd name="connsiteY20" fmla="*/ 495300 h 3549915"/>
              <a:gd name="connsiteX21" fmla="*/ 254000 w 863600"/>
              <a:gd name="connsiteY21" fmla="*/ 514350 h 3549915"/>
              <a:gd name="connsiteX22" fmla="*/ 234950 w 863600"/>
              <a:gd name="connsiteY22" fmla="*/ 546100 h 3549915"/>
              <a:gd name="connsiteX23" fmla="*/ 254000 w 863600"/>
              <a:gd name="connsiteY23" fmla="*/ 539750 h 3549915"/>
              <a:gd name="connsiteX24" fmla="*/ 266700 w 863600"/>
              <a:gd name="connsiteY24" fmla="*/ 565150 h 3549915"/>
              <a:gd name="connsiteX25" fmla="*/ 247650 w 863600"/>
              <a:gd name="connsiteY25" fmla="*/ 577850 h 3549915"/>
              <a:gd name="connsiteX26" fmla="*/ 234950 w 863600"/>
              <a:gd name="connsiteY26" fmla="*/ 596900 h 3549915"/>
              <a:gd name="connsiteX27" fmla="*/ 215900 w 863600"/>
              <a:gd name="connsiteY27" fmla="*/ 609600 h 3549915"/>
              <a:gd name="connsiteX28" fmla="*/ 209550 w 863600"/>
              <a:gd name="connsiteY28" fmla="*/ 628650 h 3549915"/>
              <a:gd name="connsiteX29" fmla="*/ 215900 w 863600"/>
              <a:gd name="connsiteY29" fmla="*/ 647700 h 3549915"/>
              <a:gd name="connsiteX30" fmla="*/ 241300 w 863600"/>
              <a:gd name="connsiteY30" fmla="*/ 622300 h 3549915"/>
              <a:gd name="connsiteX31" fmla="*/ 260350 w 863600"/>
              <a:gd name="connsiteY31" fmla="*/ 628650 h 3549915"/>
              <a:gd name="connsiteX32" fmla="*/ 247650 w 863600"/>
              <a:gd name="connsiteY32" fmla="*/ 673100 h 3549915"/>
              <a:gd name="connsiteX33" fmla="*/ 209550 w 863600"/>
              <a:gd name="connsiteY33" fmla="*/ 698500 h 3549915"/>
              <a:gd name="connsiteX34" fmla="*/ 209550 w 863600"/>
              <a:gd name="connsiteY34" fmla="*/ 762000 h 3549915"/>
              <a:gd name="connsiteX35" fmla="*/ 241300 w 863600"/>
              <a:gd name="connsiteY35" fmla="*/ 768350 h 3549915"/>
              <a:gd name="connsiteX36" fmla="*/ 298450 w 863600"/>
              <a:gd name="connsiteY36" fmla="*/ 781050 h 3549915"/>
              <a:gd name="connsiteX37" fmla="*/ 311150 w 863600"/>
              <a:gd name="connsiteY37" fmla="*/ 914400 h 3549915"/>
              <a:gd name="connsiteX38" fmla="*/ 336550 w 863600"/>
              <a:gd name="connsiteY38" fmla="*/ 996950 h 3549915"/>
              <a:gd name="connsiteX39" fmla="*/ 342900 w 863600"/>
              <a:gd name="connsiteY39" fmla="*/ 1016000 h 3549915"/>
              <a:gd name="connsiteX40" fmla="*/ 330200 w 863600"/>
              <a:gd name="connsiteY40" fmla="*/ 1060450 h 3549915"/>
              <a:gd name="connsiteX41" fmla="*/ 336550 w 863600"/>
              <a:gd name="connsiteY41" fmla="*/ 1098550 h 3549915"/>
              <a:gd name="connsiteX42" fmla="*/ 361950 w 863600"/>
              <a:gd name="connsiteY42" fmla="*/ 1136650 h 3549915"/>
              <a:gd name="connsiteX43" fmla="*/ 368300 w 863600"/>
              <a:gd name="connsiteY43" fmla="*/ 1155700 h 3549915"/>
              <a:gd name="connsiteX44" fmla="*/ 361950 w 863600"/>
              <a:gd name="connsiteY44" fmla="*/ 1181100 h 3549915"/>
              <a:gd name="connsiteX45" fmla="*/ 355600 w 863600"/>
              <a:gd name="connsiteY45" fmla="*/ 1200150 h 3549915"/>
              <a:gd name="connsiteX46" fmla="*/ 374650 w 863600"/>
              <a:gd name="connsiteY46" fmla="*/ 1250950 h 3549915"/>
              <a:gd name="connsiteX47" fmla="*/ 381000 w 863600"/>
              <a:gd name="connsiteY47" fmla="*/ 1270000 h 3549915"/>
              <a:gd name="connsiteX48" fmla="*/ 400050 w 863600"/>
              <a:gd name="connsiteY48" fmla="*/ 1282700 h 3549915"/>
              <a:gd name="connsiteX49" fmla="*/ 412750 w 863600"/>
              <a:gd name="connsiteY49" fmla="*/ 1301750 h 3549915"/>
              <a:gd name="connsiteX50" fmla="*/ 431800 w 863600"/>
              <a:gd name="connsiteY50" fmla="*/ 1314450 h 3549915"/>
              <a:gd name="connsiteX51" fmla="*/ 457200 w 863600"/>
              <a:gd name="connsiteY51" fmla="*/ 1352550 h 3549915"/>
              <a:gd name="connsiteX52" fmla="*/ 450850 w 863600"/>
              <a:gd name="connsiteY52" fmla="*/ 1403350 h 3549915"/>
              <a:gd name="connsiteX53" fmla="*/ 412750 w 863600"/>
              <a:gd name="connsiteY53" fmla="*/ 1416050 h 3549915"/>
              <a:gd name="connsiteX54" fmla="*/ 412750 w 863600"/>
              <a:gd name="connsiteY54" fmla="*/ 1479550 h 3549915"/>
              <a:gd name="connsiteX55" fmla="*/ 419100 w 863600"/>
              <a:gd name="connsiteY55" fmla="*/ 1498600 h 3549915"/>
              <a:gd name="connsiteX56" fmla="*/ 412750 w 863600"/>
              <a:gd name="connsiteY56" fmla="*/ 1543050 h 3549915"/>
              <a:gd name="connsiteX57" fmla="*/ 406400 w 863600"/>
              <a:gd name="connsiteY57" fmla="*/ 1562100 h 3549915"/>
              <a:gd name="connsiteX58" fmla="*/ 393700 w 863600"/>
              <a:gd name="connsiteY58" fmla="*/ 1619250 h 3549915"/>
              <a:gd name="connsiteX59" fmla="*/ 406400 w 863600"/>
              <a:gd name="connsiteY59" fmla="*/ 1657350 h 3549915"/>
              <a:gd name="connsiteX60" fmla="*/ 393700 w 863600"/>
              <a:gd name="connsiteY60" fmla="*/ 1695450 h 3549915"/>
              <a:gd name="connsiteX61" fmla="*/ 387350 w 863600"/>
              <a:gd name="connsiteY61" fmla="*/ 1822450 h 3549915"/>
              <a:gd name="connsiteX62" fmla="*/ 374650 w 863600"/>
              <a:gd name="connsiteY62" fmla="*/ 1841500 h 3549915"/>
              <a:gd name="connsiteX63" fmla="*/ 381000 w 863600"/>
              <a:gd name="connsiteY63" fmla="*/ 1930400 h 3549915"/>
              <a:gd name="connsiteX64" fmla="*/ 393700 w 863600"/>
              <a:gd name="connsiteY64" fmla="*/ 1968500 h 3549915"/>
              <a:gd name="connsiteX65" fmla="*/ 387350 w 863600"/>
              <a:gd name="connsiteY65" fmla="*/ 2000250 h 3549915"/>
              <a:gd name="connsiteX66" fmla="*/ 400050 w 863600"/>
              <a:gd name="connsiteY66" fmla="*/ 2019300 h 3549915"/>
              <a:gd name="connsiteX67" fmla="*/ 406400 w 863600"/>
              <a:gd name="connsiteY67" fmla="*/ 2051050 h 3549915"/>
              <a:gd name="connsiteX68" fmla="*/ 425450 w 863600"/>
              <a:gd name="connsiteY68" fmla="*/ 2044700 h 3549915"/>
              <a:gd name="connsiteX69" fmla="*/ 444500 w 863600"/>
              <a:gd name="connsiteY69" fmla="*/ 2032000 h 3549915"/>
              <a:gd name="connsiteX70" fmla="*/ 463550 w 863600"/>
              <a:gd name="connsiteY70" fmla="*/ 2044700 h 3549915"/>
              <a:gd name="connsiteX71" fmla="*/ 457200 w 863600"/>
              <a:gd name="connsiteY71" fmla="*/ 2063750 h 3549915"/>
              <a:gd name="connsiteX72" fmla="*/ 469900 w 863600"/>
              <a:gd name="connsiteY72" fmla="*/ 2101850 h 3549915"/>
              <a:gd name="connsiteX73" fmla="*/ 476250 w 863600"/>
              <a:gd name="connsiteY73" fmla="*/ 2120900 h 3549915"/>
              <a:gd name="connsiteX74" fmla="*/ 482600 w 863600"/>
              <a:gd name="connsiteY74" fmla="*/ 2146300 h 3549915"/>
              <a:gd name="connsiteX75" fmla="*/ 508000 w 863600"/>
              <a:gd name="connsiteY75" fmla="*/ 2184400 h 3549915"/>
              <a:gd name="connsiteX76" fmla="*/ 514350 w 863600"/>
              <a:gd name="connsiteY76" fmla="*/ 2203450 h 3549915"/>
              <a:gd name="connsiteX77" fmla="*/ 552450 w 863600"/>
              <a:gd name="connsiteY77" fmla="*/ 2222500 h 3549915"/>
              <a:gd name="connsiteX78" fmla="*/ 565150 w 863600"/>
              <a:gd name="connsiteY78" fmla="*/ 2260600 h 3549915"/>
              <a:gd name="connsiteX79" fmla="*/ 571500 w 863600"/>
              <a:gd name="connsiteY79" fmla="*/ 2279650 h 3549915"/>
              <a:gd name="connsiteX80" fmla="*/ 584200 w 863600"/>
              <a:gd name="connsiteY80" fmla="*/ 2298700 h 3549915"/>
              <a:gd name="connsiteX81" fmla="*/ 571500 w 863600"/>
              <a:gd name="connsiteY81" fmla="*/ 2317750 h 3549915"/>
              <a:gd name="connsiteX82" fmla="*/ 558800 w 863600"/>
              <a:gd name="connsiteY82" fmla="*/ 2355850 h 3549915"/>
              <a:gd name="connsiteX83" fmla="*/ 565150 w 863600"/>
              <a:gd name="connsiteY83" fmla="*/ 2419350 h 3549915"/>
              <a:gd name="connsiteX84" fmla="*/ 584200 w 863600"/>
              <a:gd name="connsiteY84" fmla="*/ 2432050 h 3549915"/>
              <a:gd name="connsiteX85" fmla="*/ 571500 w 863600"/>
              <a:gd name="connsiteY85" fmla="*/ 2470150 h 3549915"/>
              <a:gd name="connsiteX86" fmla="*/ 577850 w 863600"/>
              <a:gd name="connsiteY86" fmla="*/ 2489200 h 3549915"/>
              <a:gd name="connsiteX87" fmla="*/ 596900 w 863600"/>
              <a:gd name="connsiteY87" fmla="*/ 2495550 h 3549915"/>
              <a:gd name="connsiteX88" fmla="*/ 635000 w 863600"/>
              <a:gd name="connsiteY88" fmla="*/ 2476500 h 3549915"/>
              <a:gd name="connsiteX89" fmla="*/ 654050 w 863600"/>
              <a:gd name="connsiteY89" fmla="*/ 2514600 h 3549915"/>
              <a:gd name="connsiteX90" fmla="*/ 679450 w 863600"/>
              <a:gd name="connsiteY90" fmla="*/ 2584450 h 3549915"/>
              <a:gd name="connsiteX91" fmla="*/ 704850 w 863600"/>
              <a:gd name="connsiteY91" fmla="*/ 2616200 h 3549915"/>
              <a:gd name="connsiteX92" fmla="*/ 730250 w 863600"/>
              <a:gd name="connsiteY92" fmla="*/ 2609850 h 3549915"/>
              <a:gd name="connsiteX93" fmla="*/ 736600 w 863600"/>
              <a:gd name="connsiteY93" fmla="*/ 2590800 h 3549915"/>
              <a:gd name="connsiteX94" fmla="*/ 755650 w 863600"/>
              <a:gd name="connsiteY94" fmla="*/ 2597150 h 3549915"/>
              <a:gd name="connsiteX95" fmla="*/ 774700 w 863600"/>
              <a:gd name="connsiteY95" fmla="*/ 2635250 h 3549915"/>
              <a:gd name="connsiteX96" fmla="*/ 762000 w 863600"/>
              <a:gd name="connsiteY96" fmla="*/ 2698750 h 3549915"/>
              <a:gd name="connsiteX97" fmla="*/ 749300 w 863600"/>
              <a:gd name="connsiteY97" fmla="*/ 2717800 h 3549915"/>
              <a:gd name="connsiteX98" fmla="*/ 768350 w 863600"/>
              <a:gd name="connsiteY98" fmla="*/ 2762250 h 3549915"/>
              <a:gd name="connsiteX99" fmla="*/ 806450 w 863600"/>
              <a:gd name="connsiteY99" fmla="*/ 2787650 h 3549915"/>
              <a:gd name="connsiteX100" fmla="*/ 812800 w 863600"/>
              <a:gd name="connsiteY100" fmla="*/ 2813050 h 3549915"/>
              <a:gd name="connsiteX101" fmla="*/ 819150 w 863600"/>
              <a:gd name="connsiteY101" fmla="*/ 2832100 h 3549915"/>
              <a:gd name="connsiteX102" fmla="*/ 857250 w 863600"/>
              <a:gd name="connsiteY102" fmla="*/ 2844800 h 3549915"/>
              <a:gd name="connsiteX103" fmla="*/ 844550 w 863600"/>
              <a:gd name="connsiteY103" fmla="*/ 2940050 h 3549915"/>
              <a:gd name="connsiteX104" fmla="*/ 819150 w 863600"/>
              <a:gd name="connsiteY104" fmla="*/ 2978150 h 3549915"/>
              <a:gd name="connsiteX105" fmla="*/ 844550 w 863600"/>
              <a:gd name="connsiteY105" fmla="*/ 3009900 h 3549915"/>
              <a:gd name="connsiteX106" fmla="*/ 863600 w 863600"/>
              <a:gd name="connsiteY106" fmla="*/ 3048000 h 3549915"/>
              <a:gd name="connsiteX107" fmla="*/ 857250 w 863600"/>
              <a:gd name="connsiteY107" fmla="*/ 3067050 h 3549915"/>
              <a:gd name="connsiteX108" fmla="*/ 838200 w 863600"/>
              <a:gd name="connsiteY108" fmla="*/ 3060700 h 3549915"/>
              <a:gd name="connsiteX109" fmla="*/ 819150 w 863600"/>
              <a:gd name="connsiteY109" fmla="*/ 3175000 h 3549915"/>
              <a:gd name="connsiteX110" fmla="*/ 800100 w 863600"/>
              <a:gd name="connsiteY110" fmla="*/ 3187700 h 3549915"/>
              <a:gd name="connsiteX111" fmla="*/ 806450 w 863600"/>
              <a:gd name="connsiteY111" fmla="*/ 3244850 h 3549915"/>
              <a:gd name="connsiteX112" fmla="*/ 812800 w 863600"/>
              <a:gd name="connsiteY112" fmla="*/ 3263900 h 3549915"/>
              <a:gd name="connsiteX113" fmla="*/ 831850 w 863600"/>
              <a:gd name="connsiteY113" fmla="*/ 3270250 h 3549915"/>
              <a:gd name="connsiteX114" fmla="*/ 844550 w 863600"/>
              <a:gd name="connsiteY114" fmla="*/ 3314700 h 3549915"/>
              <a:gd name="connsiteX115" fmla="*/ 838200 w 863600"/>
              <a:gd name="connsiteY115" fmla="*/ 3333750 h 3549915"/>
              <a:gd name="connsiteX116" fmla="*/ 819150 w 863600"/>
              <a:gd name="connsiteY116" fmla="*/ 3321050 h 3549915"/>
              <a:gd name="connsiteX117" fmla="*/ 800100 w 863600"/>
              <a:gd name="connsiteY117" fmla="*/ 3321050 h 3549915"/>
              <a:gd name="connsiteX118" fmla="*/ 793750 w 863600"/>
              <a:gd name="connsiteY118" fmla="*/ 3378200 h 3549915"/>
              <a:gd name="connsiteX119" fmla="*/ 755650 w 863600"/>
              <a:gd name="connsiteY119" fmla="*/ 3403600 h 3549915"/>
              <a:gd name="connsiteX120" fmla="*/ 736600 w 863600"/>
              <a:gd name="connsiteY120" fmla="*/ 3416300 h 3549915"/>
              <a:gd name="connsiteX121" fmla="*/ 711200 w 863600"/>
              <a:gd name="connsiteY121" fmla="*/ 3409950 h 3549915"/>
              <a:gd name="connsiteX122" fmla="*/ 692150 w 863600"/>
              <a:gd name="connsiteY122" fmla="*/ 3403600 h 3549915"/>
              <a:gd name="connsiteX123" fmla="*/ 673100 w 863600"/>
              <a:gd name="connsiteY123" fmla="*/ 3409950 h 3549915"/>
              <a:gd name="connsiteX124" fmla="*/ 660400 w 863600"/>
              <a:gd name="connsiteY124" fmla="*/ 3454400 h 3549915"/>
              <a:gd name="connsiteX125" fmla="*/ 635000 w 863600"/>
              <a:gd name="connsiteY125" fmla="*/ 3492500 h 3549915"/>
              <a:gd name="connsiteX126" fmla="*/ 596900 w 863600"/>
              <a:gd name="connsiteY126" fmla="*/ 3517900 h 3549915"/>
              <a:gd name="connsiteX127" fmla="*/ 577850 w 863600"/>
              <a:gd name="connsiteY127" fmla="*/ 3524250 h 3549915"/>
              <a:gd name="connsiteX128" fmla="*/ 514350 w 863600"/>
              <a:gd name="connsiteY128" fmla="*/ 3549650 h 354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863600" h="3549915">
                <a:moveTo>
                  <a:pt x="63500" y="0"/>
                </a:moveTo>
                <a:cubicBezTo>
                  <a:pt x="26580" y="15823"/>
                  <a:pt x="21106" y="8588"/>
                  <a:pt x="6350" y="38100"/>
                </a:cubicBezTo>
                <a:cubicBezTo>
                  <a:pt x="3357" y="44087"/>
                  <a:pt x="2117" y="50800"/>
                  <a:pt x="0" y="57150"/>
                </a:cubicBezTo>
                <a:cubicBezTo>
                  <a:pt x="2117" y="63500"/>
                  <a:pt x="3357" y="70213"/>
                  <a:pt x="6350" y="76200"/>
                </a:cubicBezTo>
                <a:cubicBezTo>
                  <a:pt x="9763" y="83026"/>
                  <a:pt x="17971" y="87695"/>
                  <a:pt x="19050" y="95250"/>
                </a:cubicBezTo>
                <a:cubicBezTo>
                  <a:pt x="20284" y="103890"/>
                  <a:pt x="14817" y="112183"/>
                  <a:pt x="12700" y="120650"/>
                </a:cubicBezTo>
                <a:cubicBezTo>
                  <a:pt x="18296" y="154227"/>
                  <a:pt x="9528" y="158751"/>
                  <a:pt x="38100" y="171450"/>
                </a:cubicBezTo>
                <a:cubicBezTo>
                  <a:pt x="50333" y="176887"/>
                  <a:pt x="76200" y="184150"/>
                  <a:pt x="76200" y="184150"/>
                </a:cubicBezTo>
                <a:cubicBezTo>
                  <a:pt x="74477" y="194488"/>
                  <a:pt x="62801" y="227901"/>
                  <a:pt x="76200" y="241300"/>
                </a:cubicBezTo>
                <a:cubicBezTo>
                  <a:pt x="80933" y="246033"/>
                  <a:pt x="88900" y="245533"/>
                  <a:pt x="95250" y="247650"/>
                </a:cubicBezTo>
                <a:cubicBezTo>
                  <a:pt x="97367" y="254000"/>
                  <a:pt x="101600" y="260007"/>
                  <a:pt x="101600" y="266700"/>
                </a:cubicBezTo>
                <a:cubicBezTo>
                  <a:pt x="101600" y="273393"/>
                  <a:pt x="94150" y="279148"/>
                  <a:pt x="95250" y="285750"/>
                </a:cubicBezTo>
                <a:cubicBezTo>
                  <a:pt x="96505" y="293278"/>
                  <a:pt x="103064" y="298937"/>
                  <a:pt x="107950" y="304800"/>
                </a:cubicBezTo>
                <a:cubicBezTo>
                  <a:pt x="114249" y="312359"/>
                  <a:pt x="134950" y="333220"/>
                  <a:pt x="146050" y="336550"/>
                </a:cubicBezTo>
                <a:cubicBezTo>
                  <a:pt x="160386" y="340851"/>
                  <a:pt x="175683" y="340783"/>
                  <a:pt x="190500" y="342900"/>
                </a:cubicBezTo>
                <a:cubicBezTo>
                  <a:pt x="227586" y="355262"/>
                  <a:pt x="193527" y="339577"/>
                  <a:pt x="222250" y="368300"/>
                </a:cubicBezTo>
                <a:cubicBezTo>
                  <a:pt x="227646" y="373696"/>
                  <a:pt x="235437" y="376114"/>
                  <a:pt x="241300" y="381000"/>
                </a:cubicBezTo>
                <a:cubicBezTo>
                  <a:pt x="248199" y="386749"/>
                  <a:pt x="254000" y="393700"/>
                  <a:pt x="260350" y="400050"/>
                </a:cubicBezTo>
                <a:cubicBezTo>
                  <a:pt x="258233" y="419100"/>
                  <a:pt x="257151" y="438294"/>
                  <a:pt x="254000" y="457200"/>
                </a:cubicBezTo>
                <a:cubicBezTo>
                  <a:pt x="252900" y="463802"/>
                  <a:pt x="246550" y="469648"/>
                  <a:pt x="247650" y="476250"/>
                </a:cubicBezTo>
                <a:cubicBezTo>
                  <a:pt x="248905" y="483778"/>
                  <a:pt x="256117" y="488950"/>
                  <a:pt x="260350" y="495300"/>
                </a:cubicBezTo>
                <a:cubicBezTo>
                  <a:pt x="258233" y="501650"/>
                  <a:pt x="259227" y="510169"/>
                  <a:pt x="254000" y="514350"/>
                </a:cubicBezTo>
                <a:cubicBezTo>
                  <a:pt x="224014" y="538339"/>
                  <a:pt x="222603" y="496711"/>
                  <a:pt x="234950" y="546100"/>
                </a:cubicBezTo>
                <a:cubicBezTo>
                  <a:pt x="241300" y="543983"/>
                  <a:pt x="247307" y="539750"/>
                  <a:pt x="254000" y="539750"/>
                </a:cubicBezTo>
                <a:cubicBezTo>
                  <a:pt x="274320" y="539750"/>
                  <a:pt x="280247" y="548217"/>
                  <a:pt x="266700" y="565150"/>
                </a:cubicBezTo>
                <a:cubicBezTo>
                  <a:pt x="261932" y="571109"/>
                  <a:pt x="254000" y="573617"/>
                  <a:pt x="247650" y="577850"/>
                </a:cubicBezTo>
                <a:cubicBezTo>
                  <a:pt x="243417" y="584200"/>
                  <a:pt x="240346" y="591504"/>
                  <a:pt x="234950" y="596900"/>
                </a:cubicBezTo>
                <a:cubicBezTo>
                  <a:pt x="229554" y="602296"/>
                  <a:pt x="220668" y="603641"/>
                  <a:pt x="215900" y="609600"/>
                </a:cubicBezTo>
                <a:cubicBezTo>
                  <a:pt x="211719" y="614827"/>
                  <a:pt x="211667" y="622300"/>
                  <a:pt x="209550" y="628650"/>
                </a:cubicBezTo>
                <a:cubicBezTo>
                  <a:pt x="211667" y="635000"/>
                  <a:pt x="209913" y="644707"/>
                  <a:pt x="215900" y="647700"/>
                </a:cubicBezTo>
                <a:cubicBezTo>
                  <a:pt x="235252" y="657376"/>
                  <a:pt x="238881" y="629557"/>
                  <a:pt x="241300" y="622300"/>
                </a:cubicBezTo>
                <a:cubicBezTo>
                  <a:pt x="247650" y="624417"/>
                  <a:pt x="257864" y="622435"/>
                  <a:pt x="260350" y="628650"/>
                </a:cubicBezTo>
                <a:cubicBezTo>
                  <a:pt x="260397" y="628768"/>
                  <a:pt x="250608" y="670142"/>
                  <a:pt x="247650" y="673100"/>
                </a:cubicBezTo>
                <a:cubicBezTo>
                  <a:pt x="236857" y="683893"/>
                  <a:pt x="209550" y="698500"/>
                  <a:pt x="209550" y="698500"/>
                </a:cubicBezTo>
                <a:cubicBezTo>
                  <a:pt x="202734" y="718947"/>
                  <a:pt x="192712" y="739549"/>
                  <a:pt x="209550" y="762000"/>
                </a:cubicBezTo>
                <a:cubicBezTo>
                  <a:pt x="216026" y="770634"/>
                  <a:pt x="230829" y="765732"/>
                  <a:pt x="241300" y="768350"/>
                </a:cubicBezTo>
                <a:cubicBezTo>
                  <a:pt x="303829" y="783982"/>
                  <a:pt x="193609" y="763577"/>
                  <a:pt x="298450" y="781050"/>
                </a:cubicBezTo>
                <a:cubicBezTo>
                  <a:pt x="317226" y="837377"/>
                  <a:pt x="302383" y="787280"/>
                  <a:pt x="311150" y="914400"/>
                </a:cubicBezTo>
                <a:cubicBezTo>
                  <a:pt x="316410" y="990663"/>
                  <a:pt x="298629" y="971669"/>
                  <a:pt x="336550" y="996950"/>
                </a:cubicBezTo>
                <a:cubicBezTo>
                  <a:pt x="338667" y="1003300"/>
                  <a:pt x="342900" y="1009307"/>
                  <a:pt x="342900" y="1016000"/>
                </a:cubicBezTo>
                <a:cubicBezTo>
                  <a:pt x="342900" y="1023973"/>
                  <a:pt x="333194" y="1051467"/>
                  <a:pt x="330200" y="1060450"/>
                </a:cubicBezTo>
                <a:cubicBezTo>
                  <a:pt x="332317" y="1073150"/>
                  <a:pt x="331598" y="1086665"/>
                  <a:pt x="336550" y="1098550"/>
                </a:cubicBezTo>
                <a:cubicBezTo>
                  <a:pt x="342421" y="1112639"/>
                  <a:pt x="357123" y="1122170"/>
                  <a:pt x="361950" y="1136650"/>
                </a:cubicBezTo>
                <a:lnTo>
                  <a:pt x="368300" y="1155700"/>
                </a:lnTo>
                <a:cubicBezTo>
                  <a:pt x="366183" y="1164167"/>
                  <a:pt x="364348" y="1172709"/>
                  <a:pt x="361950" y="1181100"/>
                </a:cubicBezTo>
                <a:cubicBezTo>
                  <a:pt x="360111" y="1187536"/>
                  <a:pt x="355600" y="1193457"/>
                  <a:pt x="355600" y="1200150"/>
                </a:cubicBezTo>
                <a:cubicBezTo>
                  <a:pt x="355600" y="1236904"/>
                  <a:pt x="361512" y="1224673"/>
                  <a:pt x="374650" y="1250950"/>
                </a:cubicBezTo>
                <a:cubicBezTo>
                  <a:pt x="377643" y="1256937"/>
                  <a:pt x="376819" y="1264773"/>
                  <a:pt x="381000" y="1270000"/>
                </a:cubicBezTo>
                <a:cubicBezTo>
                  <a:pt x="385768" y="1275959"/>
                  <a:pt x="393700" y="1278467"/>
                  <a:pt x="400050" y="1282700"/>
                </a:cubicBezTo>
                <a:cubicBezTo>
                  <a:pt x="404283" y="1289050"/>
                  <a:pt x="407354" y="1296354"/>
                  <a:pt x="412750" y="1301750"/>
                </a:cubicBezTo>
                <a:cubicBezTo>
                  <a:pt x="418146" y="1307146"/>
                  <a:pt x="426774" y="1308707"/>
                  <a:pt x="431800" y="1314450"/>
                </a:cubicBezTo>
                <a:cubicBezTo>
                  <a:pt x="441851" y="1325937"/>
                  <a:pt x="457200" y="1352550"/>
                  <a:pt x="457200" y="1352550"/>
                </a:cubicBezTo>
                <a:cubicBezTo>
                  <a:pt x="455083" y="1369483"/>
                  <a:pt x="460636" y="1389370"/>
                  <a:pt x="450850" y="1403350"/>
                </a:cubicBezTo>
                <a:cubicBezTo>
                  <a:pt x="443173" y="1414317"/>
                  <a:pt x="412750" y="1416050"/>
                  <a:pt x="412750" y="1416050"/>
                </a:cubicBezTo>
                <a:cubicBezTo>
                  <a:pt x="427096" y="1459088"/>
                  <a:pt x="412750" y="1406584"/>
                  <a:pt x="412750" y="1479550"/>
                </a:cubicBezTo>
                <a:cubicBezTo>
                  <a:pt x="412750" y="1486243"/>
                  <a:pt x="416983" y="1492250"/>
                  <a:pt x="419100" y="1498600"/>
                </a:cubicBezTo>
                <a:cubicBezTo>
                  <a:pt x="416983" y="1513417"/>
                  <a:pt x="415685" y="1528374"/>
                  <a:pt x="412750" y="1543050"/>
                </a:cubicBezTo>
                <a:cubicBezTo>
                  <a:pt x="411437" y="1549614"/>
                  <a:pt x="407852" y="1555566"/>
                  <a:pt x="406400" y="1562100"/>
                </a:cubicBezTo>
                <a:cubicBezTo>
                  <a:pt x="391499" y="1629154"/>
                  <a:pt x="407995" y="1576366"/>
                  <a:pt x="393700" y="1619250"/>
                </a:cubicBezTo>
                <a:cubicBezTo>
                  <a:pt x="397933" y="1631950"/>
                  <a:pt x="410633" y="1644650"/>
                  <a:pt x="406400" y="1657350"/>
                </a:cubicBezTo>
                <a:lnTo>
                  <a:pt x="393700" y="1695450"/>
                </a:lnTo>
                <a:cubicBezTo>
                  <a:pt x="391583" y="1737783"/>
                  <a:pt x="392832" y="1780420"/>
                  <a:pt x="387350" y="1822450"/>
                </a:cubicBezTo>
                <a:cubicBezTo>
                  <a:pt x="386363" y="1830018"/>
                  <a:pt x="375098" y="1833881"/>
                  <a:pt x="374650" y="1841500"/>
                </a:cubicBezTo>
                <a:cubicBezTo>
                  <a:pt x="372905" y="1871158"/>
                  <a:pt x="376593" y="1901020"/>
                  <a:pt x="381000" y="1930400"/>
                </a:cubicBezTo>
                <a:cubicBezTo>
                  <a:pt x="382986" y="1943639"/>
                  <a:pt x="393700" y="1968500"/>
                  <a:pt x="393700" y="1968500"/>
                </a:cubicBezTo>
                <a:cubicBezTo>
                  <a:pt x="391583" y="1979083"/>
                  <a:pt x="386011" y="1989540"/>
                  <a:pt x="387350" y="2000250"/>
                </a:cubicBezTo>
                <a:cubicBezTo>
                  <a:pt x="388297" y="2007823"/>
                  <a:pt x="397370" y="2012154"/>
                  <a:pt x="400050" y="2019300"/>
                </a:cubicBezTo>
                <a:cubicBezTo>
                  <a:pt x="403840" y="2029406"/>
                  <a:pt x="404283" y="2040467"/>
                  <a:pt x="406400" y="2051050"/>
                </a:cubicBezTo>
                <a:cubicBezTo>
                  <a:pt x="412750" y="2048933"/>
                  <a:pt x="419463" y="2047693"/>
                  <a:pt x="425450" y="2044700"/>
                </a:cubicBezTo>
                <a:cubicBezTo>
                  <a:pt x="432276" y="2041287"/>
                  <a:pt x="436868" y="2032000"/>
                  <a:pt x="444500" y="2032000"/>
                </a:cubicBezTo>
                <a:cubicBezTo>
                  <a:pt x="452132" y="2032000"/>
                  <a:pt x="457200" y="2040467"/>
                  <a:pt x="463550" y="2044700"/>
                </a:cubicBezTo>
                <a:cubicBezTo>
                  <a:pt x="461433" y="2051050"/>
                  <a:pt x="456461" y="2057097"/>
                  <a:pt x="457200" y="2063750"/>
                </a:cubicBezTo>
                <a:cubicBezTo>
                  <a:pt x="458678" y="2077055"/>
                  <a:pt x="465667" y="2089150"/>
                  <a:pt x="469900" y="2101850"/>
                </a:cubicBezTo>
                <a:cubicBezTo>
                  <a:pt x="472017" y="2108200"/>
                  <a:pt x="474627" y="2114406"/>
                  <a:pt x="476250" y="2120900"/>
                </a:cubicBezTo>
                <a:cubicBezTo>
                  <a:pt x="478367" y="2129367"/>
                  <a:pt x="478697" y="2138494"/>
                  <a:pt x="482600" y="2146300"/>
                </a:cubicBezTo>
                <a:cubicBezTo>
                  <a:pt x="489426" y="2159952"/>
                  <a:pt x="503173" y="2169920"/>
                  <a:pt x="508000" y="2184400"/>
                </a:cubicBezTo>
                <a:cubicBezTo>
                  <a:pt x="510117" y="2190750"/>
                  <a:pt x="510169" y="2198223"/>
                  <a:pt x="514350" y="2203450"/>
                </a:cubicBezTo>
                <a:cubicBezTo>
                  <a:pt x="523302" y="2214641"/>
                  <a:pt x="539901" y="2218317"/>
                  <a:pt x="552450" y="2222500"/>
                </a:cubicBezTo>
                <a:lnTo>
                  <a:pt x="565150" y="2260600"/>
                </a:lnTo>
                <a:cubicBezTo>
                  <a:pt x="567267" y="2266950"/>
                  <a:pt x="567787" y="2274081"/>
                  <a:pt x="571500" y="2279650"/>
                </a:cubicBezTo>
                <a:lnTo>
                  <a:pt x="584200" y="2298700"/>
                </a:lnTo>
                <a:cubicBezTo>
                  <a:pt x="579967" y="2305050"/>
                  <a:pt x="574600" y="2310776"/>
                  <a:pt x="571500" y="2317750"/>
                </a:cubicBezTo>
                <a:cubicBezTo>
                  <a:pt x="566063" y="2329983"/>
                  <a:pt x="558800" y="2355850"/>
                  <a:pt x="558800" y="2355850"/>
                </a:cubicBezTo>
                <a:cubicBezTo>
                  <a:pt x="560917" y="2377017"/>
                  <a:pt x="558423" y="2399169"/>
                  <a:pt x="565150" y="2419350"/>
                </a:cubicBezTo>
                <a:cubicBezTo>
                  <a:pt x="567563" y="2426590"/>
                  <a:pt x="583253" y="2424477"/>
                  <a:pt x="584200" y="2432050"/>
                </a:cubicBezTo>
                <a:cubicBezTo>
                  <a:pt x="585860" y="2445334"/>
                  <a:pt x="571500" y="2470150"/>
                  <a:pt x="571500" y="2470150"/>
                </a:cubicBezTo>
                <a:cubicBezTo>
                  <a:pt x="573617" y="2476500"/>
                  <a:pt x="573117" y="2484467"/>
                  <a:pt x="577850" y="2489200"/>
                </a:cubicBezTo>
                <a:cubicBezTo>
                  <a:pt x="582583" y="2493933"/>
                  <a:pt x="590207" y="2495550"/>
                  <a:pt x="596900" y="2495550"/>
                </a:cubicBezTo>
                <a:cubicBezTo>
                  <a:pt x="610045" y="2495550"/>
                  <a:pt x="625368" y="2482921"/>
                  <a:pt x="635000" y="2476500"/>
                </a:cubicBezTo>
                <a:cubicBezTo>
                  <a:pt x="644752" y="2491128"/>
                  <a:pt x="651129" y="2497073"/>
                  <a:pt x="654050" y="2514600"/>
                </a:cubicBezTo>
                <a:cubicBezTo>
                  <a:pt x="665289" y="2582032"/>
                  <a:pt x="642841" y="2560044"/>
                  <a:pt x="679450" y="2584450"/>
                </a:cubicBezTo>
                <a:cubicBezTo>
                  <a:pt x="684255" y="2598864"/>
                  <a:pt x="684744" y="2613328"/>
                  <a:pt x="704850" y="2616200"/>
                </a:cubicBezTo>
                <a:cubicBezTo>
                  <a:pt x="713490" y="2617434"/>
                  <a:pt x="721783" y="2611967"/>
                  <a:pt x="730250" y="2609850"/>
                </a:cubicBezTo>
                <a:cubicBezTo>
                  <a:pt x="732367" y="2603500"/>
                  <a:pt x="730613" y="2593793"/>
                  <a:pt x="736600" y="2590800"/>
                </a:cubicBezTo>
                <a:cubicBezTo>
                  <a:pt x="742587" y="2587807"/>
                  <a:pt x="750423" y="2592969"/>
                  <a:pt x="755650" y="2597150"/>
                </a:cubicBezTo>
                <a:cubicBezTo>
                  <a:pt x="766841" y="2606102"/>
                  <a:pt x="770517" y="2622701"/>
                  <a:pt x="774700" y="2635250"/>
                </a:cubicBezTo>
                <a:cubicBezTo>
                  <a:pt x="772360" y="2651631"/>
                  <a:pt x="770866" y="2681017"/>
                  <a:pt x="762000" y="2698750"/>
                </a:cubicBezTo>
                <a:cubicBezTo>
                  <a:pt x="758587" y="2705576"/>
                  <a:pt x="753533" y="2711450"/>
                  <a:pt x="749300" y="2717800"/>
                </a:cubicBezTo>
                <a:cubicBezTo>
                  <a:pt x="753489" y="2734557"/>
                  <a:pt x="754317" y="2749971"/>
                  <a:pt x="768350" y="2762250"/>
                </a:cubicBezTo>
                <a:cubicBezTo>
                  <a:pt x="779837" y="2772301"/>
                  <a:pt x="806450" y="2787650"/>
                  <a:pt x="806450" y="2787650"/>
                </a:cubicBezTo>
                <a:cubicBezTo>
                  <a:pt x="808567" y="2796117"/>
                  <a:pt x="810402" y="2804659"/>
                  <a:pt x="812800" y="2813050"/>
                </a:cubicBezTo>
                <a:cubicBezTo>
                  <a:pt x="814639" y="2819486"/>
                  <a:pt x="813703" y="2828209"/>
                  <a:pt x="819150" y="2832100"/>
                </a:cubicBezTo>
                <a:cubicBezTo>
                  <a:pt x="830043" y="2839881"/>
                  <a:pt x="857250" y="2844800"/>
                  <a:pt x="857250" y="2844800"/>
                </a:cubicBezTo>
                <a:cubicBezTo>
                  <a:pt x="856800" y="2850204"/>
                  <a:pt x="857265" y="2917163"/>
                  <a:pt x="844550" y="2940050"/>
                </a:cubicBezTo>
                <a:cubicBezTo>
                  <a:pt x="837137" y="2953393"/>
                  <a:pt x="819150" y="2978150"/>
                  <a:pt x="819150" y="2978150"/>
                </a:cubicBezTo>
                <a:cubicBezTo>
                  <a:pt x="831512" y="3015236"/>
                  <a:pt x="815827" y="2981177"/>
                  <a:pt x="844550" y="3009900"/>
                </a:cubicBezTo>
                <a:cubicBezTo>
                  <a:pt x="856860" y="3022210"/>
                  <a:pt x="858435" y="3032506"/>
                  <a:pt x="863600" y="3048000"/>
                </a:cubicBezTo>
                <a:cubicBezTo>
                  <a:pt x="861483" y="3054350"/>
                  <a:pt x="863237" y="3064057"/>
                  <a:pt x="857250" y="3067050"/>
                </a:cubicBezTo>
                <a:cubicBezTo>
                  <a:pt x="851263" y="3070043"/>
                  <a:pt x="840039" y="3054264"/>
                  <a:pt x="838200" y="3060700"/>
                </a:cubicBezTo>
                <a:cubicBezTo>
                  <a:pt x="825107" y="3106527"/>
                  <a:pt x="850996" y="3143154"/>
                  <a:pt x="819150" y="3175000"/>
                </a:cubicBezTo>
                <a:cubicBezTo>
                  <a:pt x="813754" y="3180396"/>
                  <a:pt x="806450" y="3183467"/>
                  <a:pt x="800100" y="3187700"/>
                </a:cubicBezTo>
                <a:cubicBezTo>
                  <a:pt x="789517" y="3219450"/>
                  <a:pt x="791633" y="3200400"/>
                  <a:pt x="806450" y="3244850"/>
                </a:cubicBezTo>
                <a:cubicBezTo>
                  <a:pt x="808567" y="3251200"/>
                  <a:pt x="806450" y="3261783"/>
                  <a:pt x="812800" y="3263900"/>
                </a:cubicBezTo>
                <a:lnTo>
                  <a:pt x="831850" y="3270250"/>
                </a:lnTo>
                <a:cubicBezTo>
                  <a:pt x="834844" y="3279233"/>
                  <a:pt x="844550" y="3306727"/>
                  <a:pt x="844550" y="3314700"/>
                </a:cubicBezTo>
                <a:cubicBezTo>
                  <a:pt x="844550" y="3321393"/>
                  <a:pt x="840317" y="3327400"/>
                  <a:pt x="838200" y="3333750"/>
                </a:cubicBezTo>
                <a:cubicBezTo>
                  <a:pt x="831850" y="3329517"/>
                  <a:pt x="824546" y="3326446"/>
                  <a:pt x="819150" y="3321050"/>
                </a:cubicBezTo>
                <a:cubicBezTo>
                  <a:pt x="800686" y="3302586"/>
                  <a:pt x="810663" y="3289362"/>
                  <a:pt x="800100" y="3321050"/>
                </a:cubicBezTo>
                <a:cubicBezTo>
                  <a:pt x="805969" y="3338657"/>
                  <a:pt x="817995" y="3362036"/>
                  <a:pt x="793750" y="3378200"/>
                </a:cubicBezTo>
                <a:lnTo>
                  <a:pt x="755650" y="3403600"/>
                </a:lnTo>
                <a:lnTo>
                  <a:pt x="736600" y="3416300"/>
                </a:lnTo>
                <a:cubicBezTo>
                  <a:pt x="728133" y="3414183"/>
                  <a:pt x="719591" y="3412348"/>
                  <a:pt x="711200" y="3409950"/>
                </a:cubicBezTo>
                <a:cubicBezTo>
                  <a:pt x="704764" y="3408111"/>
                  <a:pt x="698843" y="3403600"/>
                  <a:pt x="692150" y="3403600"/>
                </a:cubicBezTo>
                <a:cubicBezTo>
                  <a:pt x="685457" y="3403600"/>
                  <a:pt x="679450" y="3407833"/>
                  <a:pt x="673100" y="3409950"/>
                </a:cubicBezTo>
                <a:cubicBezTo>
                  <a:pt x="671605" y="3415929"/>
                  <a:pt x="664541" y="3446947"/>
                  <a:pt x="660400" y="3454400"/>
                </a:cubicBezTo>
                <a:cubicBezTo>
                  <a:pt x="652987" y="3467743"/>
                  <a:pt x="647700" y="3484033"/>
                  <a:pt x="635000" y="3492500"/>
                </a:cubicBezTo>
                <a:cubicBezTo>
                  <a:pt x="622300" y="3500967"/>
                  <a:pt x="611380" y="3513073"/>
                  <a:pt x="596900" y="3517900"/>
                </a:cubicBezTo>
                <a:cubicBezTo>
                  <a:pt x="590550" y="3520017"/>
                  <a:pt x="583701" y="3520999"/>
                  <a:pt x="577850" y="3524250"/>
                </a:cubicBezTo>
                <a:cubicBezTo>
                  <a:pt x="523676" y="3554346"/>
                  <a:pt x="560022" y="3549650"/>
                  <a:pt x="514350" y="3549650"/>
                </a:cubicBezTo>
              </a:path>
            </a:pathLst>
          </a:custGeom>
          <a:noFill/>
          <a:ln w="22225">
            <a:solidFill>
              <a:schemeClr val="accent1">
                <a:lumMod val="50000"/>
              </a:schemeClr>
            </a:solidFill>
          </a:ln>
          <a:effectLst>
            <a:glow rad="1270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F16012D-8D90-E6A5-55C3-485EE09CD28D}"/>
              </a:ext>
            </a:extLst>
          </p:cNvPr>
          <p:cNvSpPr/>
          <p:nvPr/>
        </p:nvSpPr>
        <p:spPr>
          <a:xfrm>
            <a:off x="-41026" y="-62476"/>
            <a:ext cx="12375697" cy="6982951"/>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grpSp>
        <p:nvGrpSpPr>
          <p:cNvPr id="8" name="Group 7">
            <a:extLst>
              <a:ext uri="{FF2B5EF4-FFF2-40B4-BE49-F238E27FC236}">
                <a16:creationId xmlns:a16="http://schemas.microsoft.com/office/drawing/2014/main" id="{F7F76C33-7DF9-E638-2EE6-8335A40090FB}"/>
              </a:ext>
            </a:extLst>
          </p:cNvPr>
          <p:cNvGrpSpPr>
            <a:grpSpLocks noChangeAspect="1"/>
          </p:cNvGrpSpPr>
          <p:nvPr/>
        </p:nvGrpSpPr>
        <p:grpSpPr>
          <a:xfrm>
            <a:off x="1947930" y="1899174"/>
            <a:ext cx="3146403" cy="4423876"/>
            <a:chOff x="1532932" y="2013033"/>
            <a:chExt cx="3347237" cy="4724419"/>
          </a:xfrm>
        </p:grpSpPr>
        <p:pic>
          <p:nvPicPr>
            <p:cNvPr id="9" name="Picture 8">
              <a:extLst>
                <a:ext uri="{FF2B5EF4-FFF2-40B4-BE49-F238E27FC236}">
                  <a16:creationId xmlns:a16="http://schemas.microsoft.com/office/drawing/2014/main" id="{159F6692-0B24-F2A5-8416-C281FAA5E731}"/>
                </a:ext>
              </a:extLst>
            </p:cNvPr>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contrast="-25000"/>
                      </a14:imgEffect>
                    </a14:imgLayer>
                  </a14:imgProps>
                </a:ext>
              </a:extLst>
            </a:blip>
            <a:srcRect t="22917" r="25437"/>
            <a:stretch/>
          </p:blipFill>
          <p:spPr>
            <a:xfrm>
              <a:off x="1532932" y="2013033"/>
              <a:ext cx="3347237" cy="4724419"/>
            </a:xfrm>
            <a:prstGeom prst="rect">
              <a:avLst/>
            </a:prstGeom>
          </p:spPr>
        </p:pic>
        <p:sp>
          <p:nvSpPr>
            <p:cNvPr id="15" name="Oval 14">
              <a:extLst>
                <a:ext uri="{FF2B5EF4-FFF2-40B4-BE49-F238E27FC236}">
                  <a16:creationId xmlns:a16="http://schemas.microsoft.com/office/drawing/2014/main" id="{1BC9C63E-B104-BBA4-2497-703086C6CBC8}"/>
                </a:ext>
              </a:extLst>
            </p:cNvPr>
            <p:cNvSpPr/>
            <p:nvPr/>
          </p:nvSpPr>
          <p:spPr>
            <a:xfrm>
              <a:off x="3367177" y="3450467"/>
              <a:ext cx="186166" cy="1854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Oval 19">
              <a:extLst>
                <a:ext uri="{FF2B5EF4-FFF2-40B4-BE49-F238E27FC236}">
                  <a16:creationId xmlns:a16="http://schemas.microsoft.com/office/drawing/2014/main" id="{A9667DCC-B050-2AA6-6C74-FE7C14E3537E}"/>
                </a:ext>
              </a:extLst>
            </p:cNvPr>
            <p:cNvSpPr/>
            <p:nvPr/>
          </p:nvSpPr>
          <p:spPr>
            <a:xfrm>
              <a:off x="3784011" y="5149564"/>
              <a:ext cx="186166" cy="1854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Oval 20">
              <a:extLst>
                <a:ext uri="{FF2B5EF4-FFF2-40B4-BE49-F238E27FC236}">
                  <a16:creationId xmlns:a16="http://schemas.microsoft.com/office/drawing/2014/main" id="{169718AB-4717-0A4B-3229-9A819B7DBE62}"/>
                </a:ext>
              </a:extLst>
            </p:cNvPr>
            <p:cNvSpPr/>
            <p:nvPr/>
          </p:nvSpPr>
          <p:spPr>
            <a:xfrm>
              <a:off x="3866486" y="5508284"/>
              <a:ext cx="186166" cy="1854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2" name="Oval 21">
              <a:extLst>
                <a:ext uri="{FF2B5EF4-FFF2-40B4-BE49-F238E27FC236}">
                  <a16:creationId xmlns:a16="http://schemas.microsoft.com/office/drawing/2014/main" id="{A44863A0-3FA9-8B5D-2E21-63F134FBB707}"/>
                </a:ext>
              </a:extLst>
            </p:cNvPr>
            <p:cNvSpPr/>
            <p:nvPr/>
          </p:nvSpPr>
          <p:spPr>
            <a:xfrm>
              <a:off x="3547908" y="5966782"/>
              <a:ext cx="186166" cy="1854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2" name="Title 1">
            <a:extLst>
              <a:ext uri="{FF2B5EF4-FFF2-40B4-BE49-F238E27FC236}">
                <a16:creationId xmlns:a16="http://schemas.microsoft.com/office/drawing/2014/main" id="{4E757F01-666D-037E-151A-1FCC8E1C2BE6}"/>
              </a:ext>
            </a:extLst>
          </p:cNvPr>
          <p:cNvSpPr>
            <a:spLocks noGrp="1"/>
          </p:cNvSpPr>
          <p:nvPr>
            <p:ph type="title"/>
          </p:nvPr>
        </p:nvSpPr>
        <p:spPr>
          <a:xfrm>
            <a:off x="838200" y="326215"/>
            <a:ext cx="10515600" cy="1325563"/>
          </a:xfrm>
        </p:spPr>
        <p:txBody>
          <a:bodyPr>
            <a:noAutofit/>
          </a:bodyPr>
          <a:lstStyle/>
          <a:p>
            <a:r>
              <a:rPr lang="en-US" sz="4800" b="1" dirty="0">
                <a:solidFill>
                  <a:schemeClr val="bg1"/>
                </a:solidFill>
                <a:latin typeface="+mn-lt"/>
              </a:rPr>
              <a:t>Juvenile Monitoring &amp; Sampling – </a:t>
            </a:r>
            <a:br>
              <a:rPr lang="en-US" sz="4800" dirty="0">
                <a:solidFill>
                  <a:schemeClr val="bg1"/>
                </a:solidFill>
                <a:latin typeface="+mn-lt"/>
              </a:rPr>
            </a:br>
            <a:r>
              <a:rPr lang="en-US" sz="3600" dirty="0">
                <a:solidFill>
                  <a:schemeClr val="bg1"/>
                </a:solidFill>
                <a:latin typeface="+mn-lt"/>
              </a:rPr>
              <a:t>Multiple Brood Years, Multiple Locations</a:t>
            </a:r>
            <a:br>
              <a:rPr lang="en-US" sz="3600" dirty="0">
                <a:solidFill>
                  <a:schemeClr val="bg1"/>
                </a:solidFill>
                <a:latin typeface="+mn-lt"/>
              </a:rPr>
            </a:br>
            <a:r>
              <a:rPr lang="en-US" sz="3600" dirty="0">
                <a:solidFill>
                  <a:schemeClr val="bg1"/>
                </a:solidFill>
                <a:latin typeface="+mn-lt"/>
              </a:rPr>
              <a:t>Simple “Prediction” based on Historical &amp; Current Years</a:t>
            </a:r>
          </a:p>
        </p:txBody>
      </p:sp>
      <p:sp>
        <p:nvSpPr>
          <p:cNvPr id="3" name="Slide Number Placeholder 2">
            <a:extLst>
              <a:ext uri="{FF2B5EF4-FFF2-40B4-BE49-F238E27FC236}">
                <a16:creationId xmlns:a16="http://schemas.microsoft.com/office/drawing/2014/main" id="{488CAC35-7FC1-F28B-EC48-CFC865C472F3}"/>
              </a:ext>
            </a:extLst>
          </p:cNvPr>
          <p:cNvSpPr>
            <a:spLocks noGrp="1"/>
          </p:cNvSpPr>
          <p:nvPr>
            <p:ph type="sldNum" sz="quarter" idx="12"/>
          </p:nvPr>
        </p:nvSpPr>
        <p:spPr/>
        <p:txBody>
          <a:bodyPr/>
          <a:lstStyle/>
          <a:p>
            <a:fld id="{EAEDD658-BB01-0342-9404-4143FC036160}" type="slidenum">
              <a:rPr lang="en-US" smtClean="0"/>
              <a:t>25</a:t>
            </a:fld>
            <a:endParaRPr lang="en-US"/>
          </a:p>
        </p:txBody>
      </p:sp>
      <p:pic>
        <p:nvPicPr>
          <p:cNvPr id="4" name="Picture 3">
            <a:extLst>
              <a:ext uri="{FF2B5EF4-FFF2-40B4-BE49-F238E27FC236}">
                <a16:creationId xmlns:a16="http://schemas.microsoft.com/office/drawing/2014/main" id="{AA83838B-9DD4-2EAE-378F-AD7EF19F4272}"/>
              </a:ext>
            </a:extLst>
          </p:cNvPr>
          <p:cNvPicPr>
            <a:picLocks noChangeAspect="1"/>
          </p:cNvPicPr>
          <p:nvPr/>
        </p:nvPicPr>
        <p:blipFill>
          <a:blip r:embed="rId7"/>
          <a:srcRect/>
          <a:stretch/>
        </p:blipFill>
        <p:spPr>
          <a:xfrm>
            <a:off x="6191771" y="1891269"/>
            <a:ext cx="3505200" cy="4381500"/>
          </a:xfrm>
          <a:prstGeom prst="rect">
            <a:avLst/>
          </a:prstGeom>
        </p:spPr>
      </p:pic>
      <p:sp>
        <p:nvSpPr>
          <p:cNvPr id="18" name="TextBox 17">
            <a:extLst>
              <a:ext uri="{FF2B5EF4-FFF2-40B4-BE49-F238E27FC236}">
                <a16:creationId xmlns:a16="http://schemas.microsoft.com/office/drawing/2014/main" id="{2F54593D-79FF-EB66-EA4B-24312250FD95}"/>
              </a:ext>
            </a:extLst>
          </p:cNvPr>
          <p:cNvSpPr txBox="1"/>
          <p:nvPr/>
        </p:nvSpPr>
        <p:spPr>
          <a:xfrm>
            <a:off x="2058978" y="5129066"/>
            <a:ext cx="1759399" cy="280077"/>
          </a:xfrm>
          <a:prstGeom prst="rect">
            <a:avLst/>
          </a:prstGeom>
          <a:solidFill>
            <a:schemeClr val="bg1"/>
          </a:solidFill>
          <a:effectLst>
            <a:glow rad="74947">
              <a:schemeClr val="bg1">
                <a:alpha val="65000"/>
              </a:schemeClr>
            </a:glow>
          </a:effectLst>
        </p:spPr>
        <p:txBody>
          <a:bodyPr wrap="square" lIns="9144" tIns="9144" rIns="9144" bIns="9144" rtlCol="0">
            <a:spAutoFit/>
          </a:bodyPr>
          <a:lstStyle>
            <a:defPPr>
              <a:defRPr lang="en-US"/>
            </a:defPPr>
            <a:lvl1pPr algn="ctr">
              <a:defRPr sz="1700" b="1">
                <a:solidFill>
                  <a:srgbClr val="7D0101"/>
                </a:solidFill>
                <a:effectLst>
                  <a:glow rad="127000">
                    <a:schemeClr val="bg1">
                      <a:alpha val="38000"/>
                    </a:schemeClr>
                  </a:glow>
                </a:effectLst>
              </a:defRPr>
            </a:lvl1pPr>
          </a:lstStyle>
          <a:p>
            <a:r>
              <a:rPr lang="en-US" dirty="0"/>
              <a:t>Sacramento Trawls</a:t>
            </a:r>
          </a:p>
        </p:txBody>
      </p:sp>
      <p:sp>
        <p:nvSpPr>
          <p:cNvPr id="19" name="TextBox 18">
            <a:extLst>
              <a:ext uri="{FF2B5EF4-FFF2-40B4-BE49-F238E27FC236}">
                <a16:creationId xmlns:a16="http://schemas.microsoft.com/office/drawing/2014/main" id="{82813092-E356-1E76-8EFC-F678042238A0}"/>
              </a:ext>
            </a:extLst>
          </p:cNvPr>
          <p:cNvSpPr txBox="1"/>
          <p:nvPr/>
        </p:nvSpPr>
        <p:spPr>
          <a:xfrm>
            <a:off x="1684752" y="5583851"/>
            <a:ext cx="1943124" cy="280077"/>
          </a:xfrm>
          <a:prstGeom prst="rect">
            <a:avLst/>
          </a:prstGeom>
          <a:solidFill>
            <a:schemeClr val="bg1"/>
          </a:solidFill>
          <a:effectLst>
            <a:glow rad="74947">
              <a:schemeClr val="bg1">
                <a:alpha val="65000"/>
              </a:schemeClr>
            </a:glow>
          </a:effectLst>
        </p:spPr>
        <p:txBody>
          <a:bodyPr wrap="square" lIns="9144" tIns="9144" rIns="9144" bIns="9144" rtlCol="0">
            <a:spAutoFit/>
          </a:bodyPr>
          <a:lstStyle>
            <a:defPPr>
              <a:defRPr lang="en-US"/>
            </a:defPPr>
            <a:lvl1pPr>
              <a:defRPr b="1">
                <a:solidFill>
                  <a:srgbClr val="7D0101"/>
                </a:solidFill>
                <a:effectLst>
                  <a:glow rad="127000">
                    <a:schemeClr val="bg1">
                      <a:alpha val="38000"/>
                    </a:schemeClr>
                  </a:glow>
                </a:effectLst>
              </a:defRPr>
            </a:lvl1pPr>
          </a:lstStyle>
          <a:p>
            <a:pPr algn="ctr"/>
            <a:r>
              <a:rPr lang="en-US" sz="1700" dirty="0" err="1"/>
              <a:t>Chipps</a:t>
            </a:r>
            <a:r>
              <a:rPr lang="en-US" sz="1700" dirty="0"/>
              <a:t> Island Trawls</a:t>
            </a:r>
          </a:p>
        </p:txBody>
      </p:sp>
      <p:sp>
        <p:nvSpPr>
          <p:cNvPr id="16" name="TextBox 15">
            <a:extLst>
              <a:ext uri="{FF2B5EF4-FFF2-40B4-BE49-F238E27FC236}">
                <a16:creationId xmlns:a16="http://schemas.microsoft.com/office/drawing/2014/main" id="{88958ABD-C180-0C9C-5574-0C16B77EB312}"/>
              </a:ext>
            </a:extLst>
          </p:cNvPr>
          <p:cNvSpPr txBox="1"/>
          <p:nvPr/>
        </p:nvSpPr>
        <p:spPr>
          <a:xfrm>
            <a:off x="923159" y="3138741"/>
            <a:ext cx="2365192" cy="280077"/>
          </a:xfrm>
          <a:prstGeom prst="rect">
            <a:avLst/>
          </a:prstGeom>
          <a:solidFill>
            <a:schemeClr val="bg1"/>
          </a:solidFill>
          <a:effectLst>
            <a:glow rad="74947">
              <a:schemeClr val="bg1">
                <a:alpha val="65000"/>
              </a:schemeClr>
            </a:glow>
          </a:effectLst>
        </p:spPr>
        <p:txBody>
          <a:bodyPr wrap="square" lIns="9144" tIns="9144" rIns="9144" bIns="9144" rtlCol="0">
            <a:spAutoFit/>
          </a:bodyPr>
          <a:lstStyle>
            <a:defPPr>
              <a:defRPr lang="en-US"/>
            </a:defPPr>
            <a:lvl1pPr>
              <a:defRPr b="1">
                <a:solidFill>
                  <a:srgbClr val="7D0101"/>
                </a:solidFill>
                <a:effectLst>
                  <a:glow rad="127000">
                    <a:schemeClr val="bg1">
                      <a:alpha val="38000"/>
                    </a:schemeClr>
                  </a:glow>
                </a:effectLst>
              </a:defRPr>
            </a:lvl1pPr>
          </a:lstStyle>
          <a:p>
            <a:pPr algn="ctr"/>
            <a:r>
              <a:rPr lang="en-US" sz="1700" dirty="0"/>
              <a:t>Red Bluff Diversion Dam</a:t>
            </a:r>
          </a:p>
        </p:txBody>
      </p:sp>
      <p:sp>
        <p:nvSpPr>
          <p:cNvPr id="17" name="TextBox 16">
            <a:extLst>
              <a:ext uri="{FF2B5EF4-FFF2-40B4-BE49-F238E27FC236}">
                <a16:creationId xmlns:a16="http://schemas.microsoft.com/office/drawing/2014/main" id="{027A8D32-9395-EE28-74BC-59C28996EC44}"/>
              </a:ext>
            </a:extLst>
          </p:cNvPr>
          <p:cNvSpPr txBox="1"/>
          <p:nvPr/>
        </p:nvSpPr>
        <p:spPr>
          <a:xfrm>
            <a:off x="1749724" y="4706650"/>
            <a:ext cx="1931042" cy="280077"/>
          </a:xfrm>
          <a:prstGeom prst="rect">
            <a:avLst/>
          </a:prstGeom>
          <a:solidFill>
            <a:schemeClr val="bg1"/>
          </a:solidFill>
          <a:effectLst>
            <a:glow rad="74947">
              <a:schemeClr val="bg1">
                <a:alpha val="65000"/>
              </a:schemeClr>
            </a:glow>
          </a:effectLst>
        </p:spPr>
        <p:txBody>
          <a:bodyPr wrap="square" lIns="9144" tIns="9144" rIns="9144" bIns="9144" rtlCol="0">
            <a:spAutoFit/>
          </a:bodyPr>
          <a:lstStyle>
            <a:defPPr>
              <a:defRPr lang="en-US"/>
            </a:defPPr>
            <a:lvl1pPr>
              <a:defRPr b="1">
                <a:solidFill>
                  <a:srgbClr val="7D0101"/>
                </a:solidFill>
                <a:effectLst>
                  <a:glow rad="127000">
                    <a:schemeClr val="bg1">
                      <a:alpha val="38000"/>
                    </a:schemeClr>
                  </a:glow>
                </a:effectLst>
              </a:defRPr>
            </a:lvl1pPr>
          </a:lstStyle>
          <a:p>
            <a:pPr algn="ctr"/>
            <a:r>
              <a:rPr lang="en-US" sz="1700" dirty="0"/>
              <a:t>Knights Landing RST</a:t>
            </a:r>
          </a:p>
        </p:txBody>
      </p:sp>
      <p:sp>
        <p:nvSpPr>
          <p:cNvPr id="5" name="TextBox 4">
            <a:extLst>
              <a:ext uri="{FF2B5EF4-FFF2-40B4-BE49-F238E27FC236}">
                <a16:creationId xmlns:a16="http://schemas.microsoft.com/office/drawing/2014/main" id="{AD916D96-92C7-A927-F2D2-FD996E491ABB}"/>
              </a:ext>
            </a:extLst>
          </p:cNvPr>
          <p:cNvSpPr txBox="1"/>
          <p:nvPr/>
        </p:nvSpPr>
        <p:spPr>
          <a:xfrm>
            <a:off x="302821" y="6323050"/>
            <a:ext cx="10986281" cy="369332"/>
          </a:xfrm>
          <a:prstGeom prst="rect">
            <a:avLst/>
          </a:prstGeom>
          <a:noFill/>
        </p:spPr>
        <p:txBody>
          <a:bodyPr wrap="square" rtlCol="0">
            <a:spAutoFit/>
          </a:bodyPr>
          <a:lstStyle/>
          <a:p>
            <a:r>
              <a:rPr lang="en-US" dirty="0">
                <a:solidFill>
                  <a:schemeClr val="bg1"/>
                </a:solidFill>
              </a:rPr>
              <a:t>“Current Catch” </a:t>
            </a:r>
            <a:r>
              <a:rPr lang="en-US" dirty="0">
                <a:solidFill>
                  <a:schemeClr val="bg1"/>
                </a:solidFill>
                <a:hlinkClick r:id="rId8">
                  <a:extLst>
                    <a:ext uri="{A12FA001-AC4F-418D-AE19-62706E023703}">
                      <ahyp:hlinkClr xmlns:ahyp="http://schemas.microsoft.com/office/drawing/2018/hyperlinkcolor" val="tx"/>
                    </a:ext>
                  </a:extLst>
                </a:hlinkClick>
              </a:rPr>
              <a:t>cbr.washington.edu/sacramento/data/currcatch.html</a:t>
            </a:r>
            <a:endParaRPr lang="en-US" dirty="0">
              <a:solidFill>
                <a:schemeClr val="bg1"/>
              </a:solidFill>
            </a:endParaRPr>
          </a:p>
        </p:txBody>
      </p:sp>
      <p:cxnSp>
        <p:nvCxnSpPr>
          <p:cNvPr id="27" name="Straight Arrow Connector 26">
            <a:extLst>
              <a:ext uri="{FF2B5EF4-FFF2-40B4-BE49-F238E27FC236}">
                <a16:creationId xmlns:a16="http://schemas.microsoft.com/office/drawing/2014/main" id="{44BAF7C1-DE9C-F74D-2E74-CFE3E4DD48F4}"/>
              </a:ext>
            </a:extLst>
          </p:cNvPr>
          <p:cNvCxnSpPr>
            <a:cxnSpLocks/>
          </p:cNvCxnSpPr>
          <p:nvPr/>
        </p:nvCxnSpPr>
        <p:spPr>
          <a:xfrm flipV="1">
            <a:off x="3919783" y="2801271"/>
            <a:ext cx="2199321" cy="486467"/>
          </a:xfrm>
          <a:prstGeom prst="straightConnector1">
            <a:avLst/>
          </a:prstGeom>
          <a:ln w="38100">
            <a:solidFill>
              <a:srgbClr val="FF0000"/>
            </a:solidFill>
            <a:headEnd w="lg" len="lg"/>
            <a:tailEnd type="triangle"/>
          </a:ln>
        </p:spPr>
        <p:style>
          <a:lnRef idx="3">
            <a:schemeClr val="accent6"/>
          </a:lnRef>
          <a:fillRef idx="0">
            <a:schemeClr val="accent6"/>
          </a:fillRef>
          <a:effectRef idx="2">
            <a:schemeClr val="accent6"/>
          </a:effectRef>
          <a:fontRef idx="minor">
            <a:schemeClr val="tx1"/>
          </a:fontRef>
        </p:style>
      </p:cxnSp>
      <p:cxnSp>
        <p:nvCxnSpPr>
          <p:cNvPr id="29" name="Straight Arrow Connector 28">
            <a:extLst>
              <a:ext uri="{FF2B5EF4-FFF2-40B4-BE49-F238E27FC236}">
                <a16:creationId xmlns:a16="http://schemas.microsoft.com/office/drawing/2014/main" id="{359F5C0C-324F-A4BB-FD2B-5142B0A32BE7}"/>
              </a:ext>
            </a:extLst>
          </p:cNvPr>
          <p:cNvCxnSpPr>
            <a:cxnSpLocks/>
          </p:cNvCxnSpPr>
          <p:nvPr/>
        </p:nvCxnSpPr>
        <p:spPr>
          <a:xfrm flipV="1">
            <a:off x="4283334" y="3903154"/>
            <a:ext cx="1835770" cy="952717"/>
          </a:xfrm>
          <a:prstGeom prst="straightConnector1">
            <a:avLst/>
          </a:prstGeom>
          <a:ln w="38100">
            <a:solidFill>
              <a:srgbClr val="FF0000"/>
            </a:solidFill>
            <a:headEnd w="lg" len="lg"/>
            <a:tailEnd type="triangle"/>
          </a:ln>
        </p:spPr>
        <p:style>
          <a:lnRef idx="3">
            <a:schemeClr val="accent6"/>
          </a:lnRef>
          <a:fillRef idx="0">
            <a:schemeClr val="accent6"/>
          </a:fillRef>
          <a:effectRef idx="2">
            <a:schemeClr val="accent6"/>
          </a:effectRef>
          <a:fontRef idx="minor">
            <a:schemeClr val="tx1"/>
          </a:fontRef>
        </p:style>
      </p:cxnSp>
      <p:cxnSp>
        <p:nvCxnSpPr>
          <p:cNvPr id="31" name="Straight Arrow Connector 30">
            <a:extLst>
              <a:ext uri="{FF2B5EF4-FFF2-40B4-BE49-F238E27FC236}">
                <a16:creationId xmlns:a16="http://schemas.microsoft.com/office/drawing/2014/main" id="{7F8FE69A-8671-F817-0015-3CB47F55FD0A}"/>
              </a:ext>
            </a:extLst>
          </p:cNvPr>
          <p:cNvCxnSpPr>
            <a:cxnSpLocks/>
          </p:cNvCxnSpPr>
          <p:nvPr/>
        </p:nvCxnSpPr>
        <p:spPr>
          <a:xfrm flipV="1">
            <a:off x="4361797" y="4762721"/>
            <a:ext cx="1757307" cy="456720"/>
          </a:xfrm>
          <a:prstGeom prst="straightConnector1">
            <a:avLst/>
          </a:prstGeom>
          <a:ln w="38100">
            <a:solidFill>
              <a:srgbClr val="FF0000"/>
            </a:solidFill>
            <a:headEnd w="lg" len="lg"/>
            <a:tailEnd type="triangle"/>
          </a:ln>
        </p:spPr>
        <p:style>
          <a:lnRef idx="3">
            <a:schemeClr val="accent6"/>
          </a:lnRef>
          <a:fillRef idx="0">
            <a:schemeClr val="accent6"/>
          </a:fillRef>
          <a:effectRef idx="2">
            <a:schemeClr val="accent6"/>
          </a:effectRef>
          <a:fontRef idx="minor">
            <a:schemeClr val="tx1"/>
          </a:fontRef>
        </p:style>
      </p:cxnSp>
      <p:cxnSp>
        <p:nvCxnSpPr>
          <p:cNvPr id="33" name="Straight Arrow Connector 32">
            <a:extLst>
              <a:ext uri="{FF2B5EF4-FFF2-40B4-BE49-F238E27FC236}">
                <a16:creationId xmlns:a16="http://schemas.microsoft.com/office/drawing/2014/main" id="{B76F46AB-28E8-4130-AA0C-4855A729DC46}"/>
              </a:ext>
            </a:extLst>
          </p:cNvPr>
          <p:cNvCxnSpPr>
            <a:cxnSpLocks/>
          </p:cNvCxnSpPr>
          <p:nvPr/>
        </p:nvCxnSpPr>
        <p:spPr>
          <a:xfrm>
            <a:off x="4086879" y="5669434"/>
            <a:ext cx="1982384" cy="46004"/>
          </a:xfrm>
          <a:prstGeom prst="straightConnector1">
            <a:avLst/>
          </a:prstGeom>
          <a:ln w="38100">
            <a:solidFill>
              <a:srgbClr val="FF0000"/>
            </a:solidFill>
            <a:headEnd w="lg" len="lg"/>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338762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8A796260-1025-E095-2FA7-911B6B2A3AD8}"/>
              </a:ext>
            </a:extLst>
          </p:cNvPr>
          <p:cNvSpPr/>
          <p:nvPr/>
        </p:nvSpPr>
        <p:spPr>
          <a:xfrm>
            <a:off x="3193134" y="2801397"/>
            <a:ext cx="803762" cy="3291226"/>
          </a:xfrm>
          <a:custGeom>
            <a:avLst/>
            <a:gdLst>
              <a:gd name="connsiteX0" fmla="*/ 63500 w 863600"/>
              <a:gd name="connsiteY0" fmla="*/ 0 h 3549915"/>
              <a:gd name="connsiteX1" fmla="*/ 6350 w 863600"/>
              <a:gd name="connsiteY1" fmla="*/ 38100 h 3549915"/>
              <a:gd name="connsiteX2" fmla="*/ 0 w 863600"/>
              <a:gd name="connsiteY2" fmla="*/ 57150 h 3549915"/>
              <a:gd name="connsiteX3" fmla="*/ 6350 w 863600"/>
              <a:gd name="connsiteY3" fmla="*/ 76200 h 3549915"/>
              <a:gd name="connsiteX4" fmla="*/ 19050 w 863600"/>
              <a:gd name="connsiteY4" fmla="*/ 95250 h 3549915"/>
              <a:gd name="connsiteX5" fmla="*/ 12700 w 863600"/>
              <a:gd name="connsiteY5" fmla="*/ 120650 h 3549915"/>
              <a:gd name="connsiteX6" fmla="*/ 38100 w 863600"/>
              <a:gd name="connsiteY6" fmla="*/ 171450 h 3549915"/>
              <a:gd name="connsiteX7" fmla="*/ 76200 w 863600"/>
              <a:gd name="connsiteY7" fmla="*/ 184150 h 3549915"/>
              <a:gd name="connsiteX8" fmla="*/ 76200 w 863600"/>
              <a:gd name="connsiteY8" fmla="*/ 241300 h 3549915"/>
              <a:gd name="connsiteX9" fmla="*/ 95250 w 863600"/>
              <a:gd name="connsiteY9" fmla="*/ 247650 h 3549915"/>
              <a:gd name="connsiteX10" fmla="*/ 101600 w 863600"/>
              <a:gd name="connsiteY10" fmla="*/ 266700 h 3549915"/>
              <a:gd name="connsiteX11" fmla="*/ 95250 w 863600"/>
              <a:gd name="connsiteY11" fmla="*/ 285750 h 3549915"/>
              <a:gd name="connsiteX12" fmla="*/ 107950 w 863600"/>
              <a:gd name="connsiteY12" fmla="*/ 304800 h 3549915"/>
              <a:gd name="connsiteX13" fmla="*/ 146050 w 863600"/>
              <a:gd name="connsiteY13" fmla="*/ 336550 h 3549915"/>
              <a:gd name="connsiteX14" fmla="*/ 190500 w 863600"/>
              <a:gd name="connsiteY14" fmla="*/ 342900 h 3549915"/>
              <a:gd name="connsiteX15" fmla="*/ 222250 w 863600"/>
              <a:gd name="connsiteY15" fmla="*/ 368300 h 3549915"/>
              <a:gd name="connsiteX16" fmla="*/ 241300 w 863600"/>
              <a:gd name="connsiteY16" fmla="*/ 381000 h 3549915"/>
              <a:gd name="connsiteX17" fmla="*/ 260350 w 863600"/>
              <a:gd name="connsiteY17" fmla="*/ 400050 h 3549915"/>
              <a:gd name="connsiteX18" fmla="*/ 254000 w 863600"/>
              <a:gd name="connsiteY18" fmla="*/ 457200 h 3549915"/>
              <a:gd name="connsiteX19" fmla="*/ 247650 w 863600"/>
              <a:gd name="connsiteY19" fmla="*/ 476250 h 3549915"/>
              <a:gd name="connsiteX20" fmla="*/ 260350 w 863600"/>
              <a:gd name="connsiteY20" fmla="*/ 495300 h 3549915"/>
              <a:gd name="connsiteX21" fmla="*/ 254000 w 863600"/>
              <a:gd name="connsiteY21" fmla="*/ 514350 h 3549915"/>
              <a:gd name="connsiteX22" fmla="*/ 234950 w 863600"/>
              <a:gd name="connsiteY22" fmla="*/ 546100 h 3549915"/>
              <a:gd name="connsiteX23" fmla="*/ 254000 w 863600"/>
              <a:gd name="connsiteY23" fmla="*/ 539750 h 3549915"/>
              <a:gd name="connsiteX24" fmla="*/ 266700 w 863600"/>
              <a:gd name="connsiteY24" fmla="*/ 565150 h 3549915"/>
              <a:gd name="connsiteX25" fmla="*/ 247650 w 863600"/>
              <a:gd name="connsiteY25" fmla="*/ 577850 h 3549915"/>
              <a:gd name="connsiteX26" fmla="*/ 234950 w 863600"/>
              <a:gd name="connsiteY26" fmla="*/ 596900 h 3549915"/>
              <a:gd name="connsiteX27" fmla="*/ 215900 w 863600"/>
              <a:gd name="connsiteY27" fmla="*/ 609600 h 3549915"/>
              <a:gd name="connsiteX28" fmla="*/ 209550 w 863600"/>
              <a:gd name="connsiteY28" fmla="*/ 628650 h 3549915"/>
              <a:gd name="connsiteX29" fmla="*/ 215900 w 863600"/>
              <a:gd name="connsiteY29" fmla="*/ 647700 h 3549915"/>
              <a:gd name="connsiteX30" fmla="*/ 241300 w 863600"/>
              <a:gd name="connsiteY30" fmla="*/ 622300 h 3549915"/>
              <a:gd name="connsiteX31" fmla="*/ 260350 w 863600"/>
              <a:gd name="connsiteY31" fmla="*/ 628650 h 3549915"/>
              <a:gd name="connsiteX32" fmla="*/ 247650 w 863600"/>
              <a:gd name="connsiteY32" fmla="*/ 673100 h 3549915"/>
              <a:gd name="connsiteX33" fmla="*/ 209550 w 863600"/>
              <a:gd name="connsiteY33" fmla="*/ 698500 h 3549915"/>
              <a:gd name="connsiteX34" fmla="*/ 209550 w 863600"/>
              <a:gd name="connsiteY34" fmla="*/ 762000 h 3549915"/>
              <a:gd name="connsiteX35" fmla="*/ 241300 w 863600"/>
              <a:gd name="connsiteY35" fmla="*/ 768350 h 3549915"/>
              <a:gd name="connsiteX36" fmla="*/ 298450 w 863600"/>
              <a:gd name="connsiteY36" fmla="*/ 781050 h 3549915"/>
              <a:gd name="connsiteX37" fmla="*/ 311150 w 863600"/>
              <a:gd name="connsiteY37" fmla="*/ 914400 h 3549915"/>
              <a:gd name="connsiteX38" fmla="*/ 336550 w 863600"/>
              <a:gd name="connsiteY38" fmla="*/ 996950 h 3549915"/>
              <a:gd name="connsiteX39" fmla="*/ 342900 w 863600"/>
              <a:gd name="connsiteY39" fmla="*/ 1016000 h 3549915"/>
              <a:gd name="connsiteX40" fmla="*/ 330200 w 863600"/>
              <a:gd name="connsiteY40" fmla="*/ 1060450 h 3549915"/>
              <a:gd name="connsiteX41" fmla="*/ 336550 w 863600"/>
              <a:gd name="connsiteY41" fmla="*/ 1098550 h 3549915"/>
              <a:gd name="connsiteX42" fmla="*/ 361950 w 863600"/>
              <a:gd name="connsiteY42" fmla="*/ 1136650 h 3549915"/>
              <a:gd name="connsiteX43" fmla="*/ 368300 w 863600"/>
              <a:gd name="connsiteY43" fmla="*/ 1155700 h 3549915"/>
              <a:gd name="connsiteX44" fmla="*/ 361950 w 863600"/>
              <a:gd name="connsiteY44" fmla="*/ 1181100 h 3549915"/>
              <a:gd name="connsiteX45" fmla="*/ 355600 w 863600"/>
              <a:gd name="connsiteY45" fmla="*/ 1200150 h 3549915"/>
              <a:gd name="connsiteX46" fmla="*/ 374650 w 863600"/>
              <a:gd name="connsiteY46" fmla="*/ 1250950 h 3549915"/>
              <a:gd name="connsiteX47" fmla="*/ 381000 w 863600"/>
              <a:gd name="connsiteY47" fmla="*/ 1270000 h 3549915"/>
              <a:gd name="connsiteX48" fmla="*/ 400050 w 863600"/>
              <a:gd name="connsiteY48" fmla="*/ 1282700 h 3549915"/>
              <a:gd name="connsiteX49" fmla="*/ 412750 w 863600"/>
              <a:gd name="connsiteY49" fmla="*/ 1301750 h 3549915"/>
              <a:gd name="connsiteX50" fmla="*/ 431800 w 863600"/>
              <a:gd name="connsiteY50" fmla="*/ 1314450 h 3549915"/>
              <a:gd name="connsiteX51" fmla="*/ 457200 w 863600"/>
              <a:gd name="connsiteY51" fmla="*/ 1352550 h 3549915"/>
              <a:gd name="connsiteX52" fmla="*/ 450850 w 863600"/>
              <a:gd name="connsiteY52" fmla="*/ 1403350 h 3549915"/>
              <a:gd name="connsiteX53" fmla="*/ 412750 w 863600"/>
              <a:gd name="connsiteY53" fmla="*/ 1416050 h 3549915"/>
              <a:gd name="connsiteX54" fmla="*/ 412750 w 863600"/>
              <a:gd name="connsiteY54" fmla="*/ 1479550 h 3549915"/>
              <a:gd name="connsiteX55" fmla="*/ 419100 w 863600"/>
              <a:gd name="connsiteY55" fmla="*/ 1498600 h 3549915"/>
              <a:gd name="connsiteX56" fmla="*/ 412750 w 863600"/>
              <a:gd name="connsiteY56" fmla="*/ 1543050 h 3549915"/>
              <a:gd name="connsiteX57" fmla="*/ 406400 w 863600"/>
              <a:gd name="connsiteY57" fmla="*/ 1562100 h 3549915"/>
              <a:gd name="connsiteX58" fmla="*/ 393700 w 863600"/>
              <a:gd name="connsiteY58" fmla="*/ 1619250 h 3549915"/>
              <a:gd name="connsiteX59" fmla="*/ 406400 w 863600"/>
              <a:gd name="connsiteY59" fmla="*/ 1657350 h 3549915"/>
              <a:gd name="connsiteX60" fmla="*/ 393700 w 863600"/>
              <a:gd name="connsiteY60" fmla="*/ 1695450 h 3549915"/>
              <a:gd name="connsiteX61" fmla="*/ 387350 w 863600"/>
              <a:gd name="connsiteY61" fmla="*/ 1822450 h 3549915"/>
              <a:gd name="connsiteX62" fmla="*/ 374650 w 863600"/>
              <a:gd name="connsiteY62" fmla="*/ 1841500 h 3549915"/>
              <a:gd name="connsiteX63" fmla="*/ 381000 w 863600"/>
              <a:gd name="connsiteY63" fmla="*/ 1930400 h 3549915"/>
              <a:gd name="connsiteX64" fmla="*/ 393700 w 863600"/>
              <a:gd name="connsiteY64" fmla="*/ 1968500 h 3549915"/>
              <a:gd name="connsiteX65" fmla="*/ 387350 w 863600"/>
              <a:gd name="connsiteY65" fmla="*/ 2000250 h 3549915"/>
              <a:gd name="connsiteX66" fmla="*/ 400050 w 863600"/>
              <a:gd name="connsiteY66" fmla="*/ 2019300 h 3549915"/>
              <a:gd name="connsiteX67" fmla="*/ 406400 w 863600"/>
              <a:gd name="connsiteY67" fmla="*/ 2051050 h 3549915"/>
              <a:gd name="connsiteX68" fmla="*/ 425450 w 863600"/>
              <a:gd name="connsiteY68" fmla="*/ 2044700 h 3549915"/>
              <a:gd name="connsiteX69" fmla="*/ 444500 w 863600"/>
              <a:gd name="connsiteY69" fmla="*/ 2032000 h 3549915"/>
              <a:gd name="connsiteX70" fmla="*/ 463550 w 863600"/>
              <a:gd name="connsiteY70" fmla="*/ 2044700 h 3549915"/>
              <a:gd name="connsiteX71" fmla="*/ 457200 w 863600"/>
              <a:gd name="connsiteY71" fmla="*/ 2063750 h 3549915"/>
              <a:gd name="connsiteX72" fmla="*/ 469900 w 863600"/>
              <a:gd name="connsiteY72" fmla="*/ 2101850 h 3549915"/>
              <a:gd name="connsiteX73" fmla="*/ 476250 w 863600"/>
              <a:gd name="connsiteY73" fmla="*/ 2120900 h 3549915"/>
              <a:gd name="connsiteX74" fmla="*/ 482600 w 863600"/>
              <a:gd name="connsiteY74" fmla="*/ 2146300 h 3549915"/>
              <a:gd name="connsiteX75" fmla="*/ 508000 w 863600"/>
              <a:gd name="connsiteY75" fmla="*/ 2184400 h 3549915"/>
              <a:gd name="connsiteX76" fmla="*/ 514350 w 863600"/>
              <a:gd name="connsiteY76" fmla="*/ 2203450 h 3549915"/>
              <a:gd name="connsiteX77" fmla="*/ 552450 w 863600"/>
              <a:gd name="connsiteY77" fmla="*/ 2222500 h 3549915"/>
              <a:gd name="connsiteX78" fmla="*/ 565150 w 863600"/>
              <a:gd name="connsiteY78" fmla="*/ 2260600 h 3549915"/>
              <a:gd name="connsiteX79" fmla="*/ 571500 w 863600"/>
              <a:gd name="connsiteY79" fmla="*/ 2279650 h 3549915"/>
              <a:gd name="connsiteX80" fmla="*/ 584200 w 863600"/>
              <a:gd name="connsiteY80" fmla="*/ 2298700 h 3549915"/>
              <a:gd name="connsiteX81" fmla="*/ 571500 w 863600"/>
              <a:gd name="connsiteY81" fmla="*/ 2317750 h 3549915"/>
              <a:gd name="connsiteX82" fmla="*/ 558800 w 863600"/>
              <a:gd name="connsiteY82" fmla="*/ 2355850 h 3549915"/>
              <a:gd name="connsiteX83" fmla="*/ 565150 w 863600"/>
              <a:gd name="connsiteY83" fmla="*/ 2419350 h 3549915"/>
              <a:gd name="connsiteX84" fmla="*/ 584200 w 863600"/>
              <a:gd name="connsiteY84" fmla="*/ 2432050 h 3549915"/>
              <a:gd name="connsiteX85" fmla="*/ 571500 w 863600"/>
              <a:gd name="connsiteY85" fmla="*/ 2470150 h 3549915"/>
              <a:gd name="connsiteX86" fmla="*/ 577850 w 863600"/>
              <a:gd name="connsiteY86" fmla="*/ 2489200 h 3549915"/>
              <a:gd name="connsiteX87" fmla="*/ 596900 w 863600"/>
              <a:gd name="connsiteY87" fmla="*/ 2495550 h 3549915"/>
              <a:gd name="connsiteX88" fmla="*/ 635000 w 863600"/>
              <a:gd name="connsiteY88" fmla="*/ 2476500 h 3549915"/>
              <a:gd name="connsiteX89" fmla="*/ 654050 w 863600"/>
              <a:gd name="connsiteY89" fmla="*/ 2514600 h 3549915"/>
              <a:gd name="connsiteX90" fmla="*/ 679450 w 863600"/>
              <a:gd name="connsiteY90" fmla="*/ 2584450 h 3549915"/>
              <a:gd name="connsiteX91" fmla="*/ 704850 w 863600"/>
              <a:gd name="connsiteY91" fmla="*/ 2616200 h 3549915"/>
              <a:gd name="connsiteX92" fmla="*/ 730250 w 863600"/>
              <a:gd name="connsiteY92" fmla="*/ 2609850 h 3549915"/>
              <a:gd name="connsiteX93" fmla="*/ 736600 w 863600"/>
              <a:gd name="connsiteY93" fmla="*/ 2590800 h 3549915"/>
              <a:gd name="connsiteX94" fmla="*/ 755650 w 863600"/>
              <a:gd name="connsiteY94" fmla="*/ 2597150 h 3549915"/>
              <a:gd name="connsiteX95" fmla="*/ 774700 w 863600"/>
              <a:gd name="connsiteY95" fmla="*/ 2635250 h 3549915"/>
              <a:gd name="connsiteX96" fmla="*/ 762000 w 863600"/>
              <a:gd name="connsiteY96" fmla="*/ 2698750 h 3549915"/>
              <a:gd name="connsiteX97" fmla="*/ 749300 w 863600"/>
              <a:gd name="connsiteY97" fmla="*/ 2717800 h 3549915"/>
              <a:gd name="connsiteX98" fmla="*/ 768350 w 863600"/>
              <a:gd name="connsiteY98" fmla="*/ 2762250 h 3549915"/>
              <a:gd name="connsiteX99" fmla="*/ 806450 w 863600"/>
              <a:gd name="connsiteY99" fmla="*/ 2787650 h 3549915"/>
              <a:gd name="connsiteX100" fmla="*/ 812800 w 863600"/>
              <a:gd name="connsiteY100" fmla="*/ 2813050 h 3549915"/>
              <a:gd name="connsiteX101" fmla="*/ 819150 w 863600"/>
              <a:gd name="connsiteY101" fmla="*/ 2832100 h 3549915"/>
              <a:gd name="connsiteX102" fmla="*/ 857250 w 863600"/>
              <a:gd name="connsiteY102" fmla="*/ 2844800 h 3549915"/>
              <a:gd name="connsiteX103" fmla="*/ 844550 w 863600"/>
              <a:gd name="connsiteY103" fmla="*/ 2940050 h 3549915"/>
              <a:gd name="connsiteX104" fmla="*/ 819150 w 863600"/>
              <a:gd name="connsiteY104" fmla="*/ 2978150 h 3549915"/>
              <a:gd name="connsiteX105" fmla="*/ 844550 w 863600"/>
              <a:gd name="connsiteY105" fmla="*/ 3009900 h 3549915"/>
              <a:gd name="connsiteX106" fmla="*/ 863600 w 863600"/>
              <a:gd name="connsiteY106" fmla="*/ 3048000 h 3549915"/>
              <a:gd name="connsiteX107" fmla="*/ 857250 w 863600"/>
              <a:gd name="connsiteY107" fmla="*/ 3067050 h 3549915"/>
              <a:gd name="connsiteX108" fmla="*/ 838200 w 863600"/>
              <a:gd name="connsiteY108" fmla="*/ 3060700 h 3549915"/>
              <a:gd name="connsiteX109" fmla="*/ 819150 w 863600"/>
              <a:gd name="connsiteY109" fmla="*/ 3175000 h 3549915"/>
              <a:gd name="connsiteX110" fmla="*/ 800100 w 863600"/>
              <a:gd name="connsiteY110" fmla="*/ 3187700 h 3549915"/>
              <a:gd name="connsiteX111" fmla="*/ 806450 w 863600"/>
              <a:gd name="connsiteY111" fmla="*/ 3244850 h 3549915"/>
              <a:gd name="connsiteX112" fmla="*/ 812800 w 863600"/>
              <a:gd name="connsiteY112" fmla="*/ 3263900 h 3549915"/>
              <a:gd name="connsiteX113" fmla="*/ 831850 w 863600"/>
              <a:gd name="connsiteY113" fmla="*/ 3270250 h 3549915"/>
              <a:gd name="connsiteX114" fmla="*/ 844550 w 863600"/>
              <a:gd name="connsiteY114" fmla="*/ 3314700 h 3549915"/>
              <a:gd name="connsiteX115" fmla="*/ 838200 w 863600"/>
              <a:gd name="connsiteY115" fmla="*/ 3333750 h 3549915"/>
              <a:gd name="connsiteX116" fmla="*/ 819150 w 863600"/>
              <a:gd name="connsiteY116" fmla="*/ 3321050 h 3549915"/>
              <a:gd name="connsiteX117" fmla="*/ 800100 w 863600"/>
              <a:gd name="connsiteY117" fmla="*/ 3321050 h 3549915"/>
              <a:gd name="connsiteX118" fmla="*/ 793750 w 863600"/>
              <a:gd name="connsiteY118" fmla="*/ 3378200 h 3549915"/>
              <a:gd name="connsiteX119" fmla="*/ 755650 w 863600"/>
              <a:gd name="connsiteY119" fmla="*/ 3403600 h 3549915"/>
              <a:gd name="connsiteX120" fmla="*/ 736600 w 863600"/>
              <a:gd name="connsiteY120" fmla="*/ 3416300 h 3549915"/>
              <a:gd name="connsiteX121" fmla="*/ 711200 w 863600"/>
              <a:gd name="connsiteY121" fmla="*/ 3409950 h 3549915"/>
              <a:gd name="connsiteX122" fmla="*/ 692150 w 863600"/>
              <a:gd name="connsiteY122" fmla="*/ 3403600 h 3549915"/>
              <a:gd name="connsiteX123" fmla="*/ 673100 w 863600"/>
              <a:gd name="connsiteY123" fmla="*/ 3409950 h 3549915"/>
              <a:gd name="connsiteX124" fmla="*/ 660400 w 863600"/>
              <a:gd name="connsiteY124" fmla="*/ 3454400 h 3549915"/>
              <a:gd name="connsiteX125" fmla="*/ 635000 w 863600"/>
              <a:gd name="connsiteY125" fmla="*/ 3492500 h 3549915"/>
              <a:gd name="connsiteX126" fmla="*/ 596900 w 863600"/>
              <a:gd name="connsiteY126" fmla="*/ 3517900 h 3549915"/>
              <a:gd name="connsiteX127" fmla="*/ 577850 w 863600"/>
              <a:gd name="connsiteY127" fmla="*/ 3524250 h 3549915"/>
              <a:gd name="connsiteX128" fmla="*/ 514350 w 863600"/>
              <a:gd name="connsiteY128" fmla="*/ 3549650 h 354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863600" h="3549915">
                <a:moveTo>
                  <a:pt x="63500" y="0"/>
                </a:moveTo>
                <a:cubicBezTo>
                  <a:pt x="26580" y="15823"/>
                  <a:pt x="21106" y="8588"/>
                  <a:pt x="6350" y="38100"/>
                </a:cubicBezTo>
                <a:cubicBezTo>
                  <a:pt x="3357" y="44087"/>
                  <a:pt x="2117" y="50800"/>
                  <a:pt x="0" y="57150"/>
                </a:cubicBezTo>
                <a:cubicBezTo>
                  <a:pt x="2117" y="63500"/>
                  <a:pt x="3357" y="70213"/>
                  <a:pt x="6350" y="76200"/>
                </a:cubicBezTo>
                <a:cubicBezTo>
                  <a:pt x="9763" y="83026"/>
                  <a:pt x="17971" y="87695"/>
                  <a:pt x="19050" y="95250"/>
                </a:cubicBezTo>
                <a:cubicBezTo>
                  <a:pt x="20284" y="103890"/>
                  <a:pt x="14817" y="112183"/>
                  <a:pt x="12700" y="120650"/>
                </a:cubicBezTo>
                <a:cubicBezTo>
                  <a:pt x="18296" y="154227"/>
                  <a:pt x="9528" y="158751"/>
                  <a:pt x="38100" y="171450"/>
                </a:cubicBezTo>
                <a:cubicBezTo>
                  <a:pt x="50333" y="176887"/>
                  <a:pt x="76200" y="184150"/>
                  <a:pt x="76200" y="184150"/>
                </a:cubicBezTo>
                <a:cubicBezTo>
                  <a:pt x="74477" y="194488"/>
                  <a:pt x="62801" y="227901"/>
                  <a:pt x="76200" y="241300"/>
                </a:cubicBezTo>
                <a:cubicBezTo>
                  <a:pt x="80933" y="246033"/>
                  <a:pt x="88900" y="245533"/>
                  <a:pt x="95250" y="247650"/>
                </a:cubicBezTo>
                <a:cubicBezTo>
                  <a:pt x="97367" y="254000"/>
                  <a:pt x="101600" y="260007"/>
                  <a:pt x="101600" y="266700"/>
                </a:cubicBezTo>
                <a:cubicBezTo>
                  <a:pt x="101600" y="273393"/>
                  <a:pt x="94150" y="279148"/>
                  <a:pt x="95250" y="285750"/>
                </a:cubicBezTo>
                <a:cubicBezTo>
                  <a:pt x="96505" y="293278"/>
                  <a:pt x="103064" y="298937"/>
                  <a:pt x="107950" y="304800"/>
                </a:cubicBezTo>
                <a:cubicBezTo>
                  <a:pt x="114249" y="312359"/>
                  <a:pt x="134950" y="333220"/>
                  <a:pt x="146050" y="336550"/>
                </a:cubicBezTo>
                <a:cubicBezTo>
                  <a:pt x="160386" y="340851"/>
                  <a:pt x="175683" y="340783"/>
                  <a:pt x="190500" y="342900"/>
                </a:cubicBezTo>
                <a:cubicBezTo>
                  <a:pt x="227586" y="355262"/>
                  <a:pt x="193527" y="339577"/>
                  <a:pt x="222250" y="368300"/>
                </a:cubicBezTo>
                <a:cubicBezTo>
                  <a:pt x="227646" y="373696"/>
                  <a:pt x="235437" y="376114"/>
                  <a:pt x="241300" y="381000"/>
                </a:cubicBezTo>
                <a:cubicBezTo>
                  <a:pt x="248199" y="386749"/>
                  <a:pt x="254000" y="393700"/>
                  <a:pt x="260350" y="400050"/>
                </a:cubicBezTo>
                <a:cubicBezTo>
                  <a:pt x="258233" y="419100"/>
                  <a:pt x="257151" y="438294"/>
                  <a:pt x="254000" y="457200"/>
                </a:cubicBezTo>
                <a:cubicBezTo>
                  <a:pt x="252900" y="463802"/>
                  <a:pt x="246550" y="469648"/>
                  <a:pt x="247650" y="476250"/>
                </a:cubicBezTo>
                <a:cubicBezTo>
                  <a:pt x="248905" y="483778"/>
                  <a:pt x="256117" y="488950"/>
                  <a:pt x="260350" y="495300"/>
                </a:cubicBezTo>
                <a:cubicBezTo>
                  <a:pt x="258233" y="501650"/>
                  <a:pt x="259227" y="510169"/>
                  <a:pt x="254000" y="514350"/>
                </a:cubicBezTo>
                <a:cubicBezTo>
                  <a:pt x="224014" y="538339"/>
                  <a:pt x="222603" y="496711"/>
                  <a:pt x="234950" y="546100"/>
                </a:cubicBezTo>
                <a:cubicBezTo>
                  <a:pt x="241300" y="543983"/>
                  <a:pt x="247307" y="539750"/>
                  <a:pt x="254000" y="539750"/>
                </a:cubicBezTo>
                <a:cubicBezTo>
                  <a:pt x="274320" y="539750"/>
                  <a:pt x="280247" y="548217"/>
                  <a:pt x="266700" y="565150"/>
                </a:cubicBezTo>
                <a:cubicBezTo>
                  <a:pt x="261932" y="571109"/>
                  <a:pt x="254000" y="573617"/>
                  <a:pt x="247650" y="577850"/>
                </a:cubicBezTo>
                <a:cubicBezTo>
                  <a:pt x="243417" y="584200"/>
                  <a:pt x="240346" y="591504"/>
                  <a:pt x="234950" y="596900"/>
                </a:cubicBezTo>
                <a:cubicBezTo>
                  <a:pt x="229554" y="602296"/>
                  <a:pt x="220668" y="603641"/>
                  <a:pt x="215900" y="609600"/>
                </a:cubicBezTo>
                <a:cubicBezTo>
                  <a:pt x="211719" y="614827"/>
                  <a:pt x="211667" y="622300"/>
                  <a:pt x="209550" y="628650"/>
                </a:cubicBezTo>
                <a:cubicBezTo>
                  <a:pt x="211667" y="635000"/>
                  <a:pt x="209913" y="644707"/>
                  <a:pt x="215900" y="647700"/>
                </a:cubicBezTo>
                <a:cubicBezTo>
                  <a:pt x="235252" y="657376"/>
                  <a:pt x="238881" y="629557"/>
                  <a:pt x="241300" y="622300"/>
                </a:cubicBezTo>
                <a:cubicBezTo>
                  <a:pt x="247650" y="624417"/>
                  <a:pt x="257864" y="622435"/>
                  <a:pt x="260350" y="628650"/>
                </a:cubicBezTo>
                <a:cubicBezTo>
                  <a:pt x="260397" y="628768"/>
                  <a:pt x="250608" y="670142"/>
                  <a:pt x="247650" y="673100"/>
                </a:cubicBezTo>
                <a:cubicBezTo>
                  <a:pt x="236857" y="683893"/>
                  <a:pt x="209550" y="698500"/>
                  <a:pt x="209550" y="698500"/>
                </a:cubicBezTo>
                <a:cubicBezTo>
                  <a:pt x="202734" y="718947"/>
                  <a:pt x="192712" y="739549"/>
                  <a:pt x="209550" y="762000"/>
                </a:cubicBezTo>
                <a:cubicBezTo>
                  <a:pt x="216026" y="770634"/>
                  <a:pt x="230829" y="765732"/>
                  <a:pt x="241300" y="768350"/>
                </a:cubicBezTo>
                <a:cubicBezTo>
                  <a:pt x="303829" y="783982"/>
                  <a:pt x="193609" y="763577"/>
                  <a:pt x="298450" y="781050"/>
                </a:cubicBezTo>
                <a:cubicBezTo>
                  <a:pt x="317226" y="837377"/>
                  <a:pt x="302383" y="787280"/>
                  <a:pt x="311150" y="914400"/>
                </a:cubicBezTo>
                <a:cubicBezTo>
                  <a:pt x="316410" y="990663"/>
                  <a:pt x="298629" y="971669"/>
                  <a:pt x="336550" y="996950"/>
                </a:cubicBezTo>
                <a:cubicBezTo>
                  <a:pt x="338667" y="1003300"/>
                  <a:pt x="342900" y="1009307"/>
                  <a:pt x="342900" y="1016000"/>
                </a:cubicBezTo>
                <a:cubicBezTo>
                  <a:pt x="342900" y="1023973"/>
                  <a:pt x="333194" y="1051467"/>
                  <a:pt x="330200" y="1060450"/>
                </a:cubicBezTo>
                <a:cubicBezTo>
                  <a:pt x="332317" y="1073150"/>
                  <a:pt x="331598" y="1086665"/>
                  <a:pt x="336550" y="1098550"/>
                </a:cubicBezTo>
                <a:cubicBezTo>
                  <a:pt x="342421" y="1112639"/>
                  <a:pt x="357123" y="1122170"/>
                  <a:pt x="361950" y="1136650"/>
                </a:cubicBezTo>
                <a:lnTo>
                  <a:pt x="368300" y="1155700"/>
                </a:lnTo>
                <a:cubicBezTo>
                  <a:pt x="366183" y="1164167"/>
                  <a:pt x="364348" y="1172709"/>
                  <a:pt x="361950" y="1181100"/>
                </a:cubicBezTo>
                <a:cubicBezTo>
                  <a:pt x="360111" y="1187536"/>
                  <a:pt x="355600" y="1193457"/>
                  <a:pt x="355600" y="1200150"/>
                </a:cubicBezTo>
                <a:cubicBezTo>
                  <a:pt x="355600" y="1236904"/>
                  <a:pt x="361512" y="1224673"/>
                  <a:pt x="374650" y="1250950"/>
                </a:cubicBezTo>
                <a:cubicBezTo>
                  <a:pt x="377643" y="1256937"/>
                  <a:pt x="376819" y="1264773"/>
                  <a:pt x="381000" y="1270000"/>
                </a:cubicBezTo>
                <a:cubicBezTo>
                  <a:pt x="385768" y="1275959"/>
                  <a:pt x="393700" y="1278467"/>
                  <a:pt x="400050" y="1282700"/>
                </a:cubicBezTo>
                <a:cubicBezTo>
                  <a:pt x="404283" y="1289050"/>
                  <a:pt x="407354" y="1296354"/>
                  <a:pt x="412750" y="1301750"/>
                </a:cubicBezTo>
                <a:cubicBezTo>
                  <a:pt x="418146" y="1307146"/>
                  <a:pt x="426774" y="1308707"/>
                  <a:pt x="431800" y="1314450"/>
                </a:cubicBezTo>
                <a:cubicBezTo>
                  <a:pt x="441851" y="1325937"/>
                  <a:pt x="457200" y="1352550"/>
                  <a:pt x="457200" y="1352550"/>
                </a:cubicBezTo>
                <a:cubicBezTo>
                  <a:pt x="455083" y="1369483"/>
                  <a:pt x="460636" y="1389370"/>
                  <a:pt x="450850" y="1403350"/>
                </a:cubicBezTo>
                <a:cubicBezTo>
                  <a:pt x="443173" y="1414317"/>
                  <a:pt x="412750" y="1416050"/>
                  <a:pt x="412750" y="1416050"/>
                </a:cubicBezTo>
                <a:cubicBezTo>
                  <a:pt x="427096" y="1459088"/>
                  <a:pt x="412750" y="1406584"/>
                  <a:pt x="412750" y="1479550"/>
                </a:cubicBezTo>
                <a:cubicBezTo>
                  <a:pt x="412750" y="1486243"/>
                  <a:pt x="416983" y="1492250"/>
                  <a:pt x="419100" y="1498600"/>
                </a:cubicBezTo>
                <a:cubicBezTo>
                  <a:pt x="416983" y="1513417"/>
                  <a:pt x="415685" y="1528374"/>
                  <a:pt x="412750" y="1543050"/>
                </a:cubicBezTo>
                <a:cubicBezTo>
                  <a:pt x="411437" y="1549614"/>
                  <a:pt x="407852" y="1555566"/>
                  <a:pt x="406400" y="1562100"/>
                </a:cubicBezTo>
                <a:cubicBezTo>
                  <a:pt x="391499" y="1629154"/>
                  <a:pt x="407995" y="1576366"/>
                  <a:pt x="393700" y="1619250"/>
                </a:cubicBezTo>
                <a:cubicBezTo>
                  <a:pt x="397933" y="1631950"/>
                  <a:pt x="410633" y="1644650"/>
                  <a:pt x="406400" y="1657350"/>
                </a:cubicBezTo>
                <a:lnTo>
                  <a:pt x="393700" y="1695450"/>
                </a:lnTo>
                <a:cubicBezTo>
                  <a:pt x="391583" y="1737783"/>
                  <a:pt x="392832" y="1780420"/>
                  <a:pt x="387350" y="1822450"/>
                </a:cubicBezTo>
                <a:cubicBezTo>
                  <a:pt x="386363" y="1830018"/>
                  <a:pt x="375098" y="1833881"/>
                  <a:pt x="374650" y="1841500"/>
                </a:cubicBezTo>
                <a:cubicBezTo>
                  <a:pt x="372905" y="1871158"/>
                  <a:pt x="376593" y="1901020"/>
                  <a:pt x="381000" y="1930400"/>
                </a:cubicBezTo>
                <a:cubicBezTo>
                  <a:pt x="382986" y="1943639"/>
                  <a:pt x="393700" y="1968500"/>
                  <a:pt x="393700" y="1968500"/>
                </a:cubicBezTo>
                <a:cubicBezTo>
                  <a:pt x="391583" y="1979083"/>
                  <a:pt x="386011" y="1989540"/>
                  <a:pt x="387350" y="2000250"/>
                </a:cubicBezTo>
                <a:cubicBezTo>
                  <a:pt x="388297" y="2007823"/>
                  <a:pt x="397370" y="2012154"/>
                  <a:pt x="400050" y="2019300"/>
                </a:cubicBezTo>
                <a:cubicBezTo>
                  <a:pt x="403840" y="2029406"/>
                  <a:pt x="404283" y="2040467"/>
                  <a:pt x="406400" y="2051050"/>
                </a:cubicBezTo>
                <a:cubicBezTo>
                  <a:pt x="412750" y="2048933"/>
                  <a:pt x="419463" y="2047693"/>
                  <a:pt x="425450" y="2044700"/>
                </a:cubicBezTo>
                <a:cubicBezTo>
                  <a:pt x="432276" y="2041287"/>
                  <a:pt x="436868" y="2032000"/>
                  <a:pt x="444500" y="2032000"/>
                </a:cubicBezTo>
                <a:cubicBezTo>
                  <a:pt x="452132" y="2032000"/>
                  <a:pt x="457200" y="2040467"/>
                  <a:pt x="463550" y="2044700"/>
                </a:cubicBezTo>
                <a:cubicBezTo>
                  <a:pt x="461433" y="2051050"/>
                  <a:pt x="456461" y="2057097"/>
                  <a:pt x="457200" y="2063750"/>
                </a:cubicBezTo>
                <a:cubicBezTo>
                  <a:pt x="458678" y="2077055"/>
                  <a:pt x="465667" y="2089150"/>
                  <a:pt x="469900" y="2101850"/>
                </a:cubicBezTo>
                <a:cubicBezTo>
                  <a:pt x="472017" y="2108200"/>
                  <a:pt x="474627" y="2114406"/>
                  <a:pt x="476250" y="2120900"/>
                </a:cubicBezTo>
                <a:cubicBezTo>
                  <a:pt x="478367" y="2129367"/>
                  <a:pt x="478697" y="2138494"/>
                  <a:pt x="482600" y="2146300"/>
                </a:cubicBezTo>
                <a:cubicBezTo>
                  <a:pt x="489426" y="2159952"/>
                  <a:pt x="503173" y="2169920"/>
                  <a:pt x="508000" y="2184400"/>
                </a:cubicBezTo>
                <a:cubicBezTo>
                  <a:pt x="510117" y="2190750"/>
                  <a:pt x="510169" y="2198223"/>
                  <a:pt x="514350" y="2203450"/>
                </a:cubicBezTo>
                <a:cubicBezTo>
                  <a:pt x="523302" y="2214641"/>
                  <a:pt x="539901" y="2218317"/>
                  <a:pt x="552450" y="2222500"/>
                </a:cubicBezTo>
                <a:lnTo>
                  <a:pt x="565150" y="2260600"/>
                </a:lnTo>
                <a:cubicBezTo>
                  <a:pt x="567267" y="2266950"/>
                  <a:pt x="567787" y="2274081"/>
                  <a:pt x="571500" y="2279650"/>
                </a:cubicBezTo>
                <a:lnTo>
                  <a:pt x="584200" y="2298700"/>
                </a:lnTo>
                <a:cubicBezTo>
                  <a:pt x="579967" y="2305050"/>
                  <a:pt x="574600" y="2310776"/>
                  <a:pt x="571500" y="2317750"/>
                </a:cubicBezTo>
                <a:cubicBezTo>
                  <a:pt x="566063" y="2329983"/>
                  <a:pt x="558800" y="2355850"/>
                  <a:pt x="558800" y="2355850"/>
                </a:cubicBezTo>
                <a:cubicBezTo>
                  <a:pt x="560917" y="2377017"/>
                  <a:pt x="558423" y="2399169"/>
                  <a:pt x="565150" y="2419350"/>
                </a:cubicBezTo>
                <a:cubicBezTo>
                  <a:pt x="567563" y="2426590"/>
                  <a:pt x="583253" y="2424477"/>
                  <a:pt x="584200" y="2432050"/>
                </a:cubicBezTo>
                <a:cubicBezTo>
                  <a:pt x="585860" y="2445334"/>
                  <a:pt x="571500" y="2470150"/>
                  <a:pt x="571500" y="2470150"/>
                </a:cubicBezTo>
                <a:cubicBezTo>
                  <a:pt x="573617" y="2476500"/>
                  <a:pt x="573117" y="2484467"/>
                  <a:pt x="577850" y="2489200"/>
                </a:cubicBezTo>
                <a:cubicBezTo>
                  <a:pt x="582583" y="2493933"/>
                  <a:pt x="590207" y="2495550"/>
                  <a:pt x="596900" y="2495550"/>
                </a:cubicBezTo>
                <a:cubicBezTo>
                  <a:pt x="610045" y="2495550"/>
                  <a:pt x="625368" y="2482921"/>
                  <a:pt x="635000" y="2476500"/>
                </a:cubicBezTo>
                <a:cubicBezTo>
                  <a:pt x="644752" y="2491128"/>
                  <a:pt x="651129" y="2497073"/>
                  <a:pt x="654050" y="2514600"/>
                </a:cubicBezTo>
                <a:cubicBezTo>
                  <a:pt x="665289" y="2582032"/>
                  <a:pt x="642841" y="2560044"/>
                  <a:pt x="679450" y="2584450"/>
                </a:cubicBezTo>
                <a:cubicBezTo>
                  <a:pt x="684255" y="2598864"/>
                  <a:pt x="684744" y="2613328"/>
                  <a:pt x="704850" y="2616200"/>
                </a:cubicBezTo>
                <a:cubicBezTo>
                  <a:pt x="713490" y="2617434"/>
                  <a:pt x="721783" y="2611967"/>
                  <a:pt x="730250" y="2609850"/>
                </a:cubicBezTo>
                <a:cubicBezTo>
                  <a:pt x="732367" y="2603500"/>
                  <a:pt x="730613" y="2593793"/>
                  <a:pt x="736600" y="2590800"/>
                </a:cubicBezTo>
                <a:cubicBezTo>
                  <a:pt x="742587" y="2587807"/>
                  <a:pt x="750423" y="2592969"/>
                  <a:pt x="755650" y="2597150"/>
                </a:cubicBezTo>
                <a:cubicBezTo>
                  <a:pt x="766841" y="2606102"/>
                  <a:pt x="770517" y="2622701"/>
                  <a:pt x="774700" y="2635250"/>
                </a:cubicBezTo>
                <a:cubicBezTo>
                  <a:pt x="772360" y="2651631"/>
                  <a:pt x="770866" y="2681017"/>
                  <a:pt x="762000" y="2698750"/>
                </a:cubicBezTo>
                <a:cubicBezTo>
                  <a:pt x="758587" y="2705576"/>
                  <a:pt x="753533" y="2711450"/>
                  <a:pt x="749300" y="2717800"/>
                </a:cubicBezTo>
                <a:cubicBezTo>
                  <a:pt x="753489" y="2734557"/>
                  <a:pt x="754317" y="2749971"/>
                  <a:pt x="768350" y="2762250"/>
                </a:cubicBezTo>
                <a:cubicBezTo>
                  <a:pt x="779837" y="2772301"/>
                  <a:pt x="806450" y="2787650"/>
                  <a:pt x="806450" y="2787650"/>
                </a:cubicBezTo>
                <a:cubicBezTo>
                  <a:pt x="808567" y="2796117"/>
                  <a:pt x="810402" y="2804659"/>
                  <a:pt x="812800" y="2813050"/>
                </a:cubicBezTo>
                <a:cubicBezTo>
                  <a:pt x="814639" y="2819486"/>
                  <a:pt x="813703" y="2828209"/>
                  <a:pt x="819150" y="2832100"/>
                </a:cubicBezTo>
                <a:cubicBezTo>
                  <a:pt x="830043" y="2839881"/>
                  <a:pt x="857250" y="2844800"/>
                  <a:pt x="857250" y="2844800"/>
                </a:cubicBezTo>
                <a:cubicBezTo>
                  <a:pt x="856800" y="2850204"/>
                  <a:pt x="857265" y="2917163"/>
                  <a:pt x="844550" y="2940050"/>
                </a:cubicBezTo>
                <a:cubicBezTo>
                  <a:pt x="837137" y="2953393"/>
                  <a:pt x="819150" y="2978150"/>
                  <a:pt x="819150" y="2978150"/>
                </a:cubicBezTo>
                <a:cubicBezTo>
                  <a:pt x="831512" y="3015236"/>
                  <a:pt x="815827" y="2981177"/>
                  <a:pt x="844550" y="3009900"/>
                </a:cubicBezTo>
                <a:cubicBezTo>
                  <a:pt x="856860" y="3022210"/>
                  <a:pt x="858435" y="3032506"/>
                  <a:pt x="863600" y="3048000"/>
                </a:cubicBezTo>
                <a:cubicBezTo>
                  <a:pt x="861483" y="3054350"/>
                  <a:pt x="863237" y="3064057"/>
                  <a:pt x="857250" y="3067050"/>
                </a:cubicBezTo>
                <a:cubicBezTo>
                  <a:pt x="851263" y="3070043"/>
                  <a:pt x="840039" y="3054264"/>
                  <a:pt x="838200" y="3060700"/>
                </a:cubicBezTo>
                <a:cubicBezTo>
                  <a:pt x="825107" y="3106527"/>
                  <a:pt x="850996" y="3143154"/>
                  <a:pt x="819150" y="3175000"/>
                </a:cubicBezTo>
                <a:cubicBezTo>
                  <a:pt x="813754" y="3180396"/>
                  <a:pt x="806450" y="3183467"/>
                  <a:pt x="800100" y="3187700"/>
                </a:cubicBezTo>
                <a:cubicBezTo>
                  <a:pt x="789517" y="3219450"/>
                  <a:pt x="791633" y="3200400"/>
                  <a:pt x="806450" y="3244850"/>
                </a:cubicBezTo>
                <a:cubicBezTo>
                  <a:pt x="808567" y="3251200"/>
                  <a:pt x="806450" y="3261783"/>
                  <a:pt x="812800" y="3263900"/>
                </a:cubicBezTo>
                <a:lnTo>
                  <a:pt x="831850" y="3270250"/>
                </a:lnTo>
                <a:cubicBezTo>
                  <a:pt x="834844" y="3279233"/>
                  <a:pt x="844550" y="3306727"/>
                  <a:pt x="844550" y="3314700"/>
                </a:cubicBezTo>
                <a:cubicBezTo>
                  <a:pt x="844550" y="3321393"/>
                  <a:pt x="840317" y="3327400"/>
                  <a:pt x="838200" y="3333750"/>
                </a:cubicBezTo>
                <a:cubicBezTo>
                  <a:pt x="831850" y="3329517"/>
                  <a:pt x="824546" y="3326446"/>
                  <a:pt x="819150" y="3321050"/>
                </a:cubicBezTo>
                <a:cubicBezTo>
                  <a:pt x="800686" y="3302586"/>
                  <a:pt x="810663" y="3289362"/>
                  <a:pt x="800100" y="3321050"/>
                </a:cubicBezTo>
                <a:cubicBezTo>
                  <a:pt x="805969" y="3338657"/>
                  <a:pt x="817995" y="3362036"/>
                  <a:pt x="793750" y="3378200"/>
                </a:cubicBezTo>
                <a:lnTo>
                  <a:pt x="755650" y="3403600"/>
                </a:lnTo>
                <a:lnTo>
                  <a:pt x="736600" y="3416300"/>
                </a:lnTo>
                <a:cubicBezTo>
                  <a:pt x="728133" y="3414183"/>
                  <a:pt x="719591" y="3412348"/>
                  <a:pt x="711200" y="3409950"/>
                </a:cubicBezTo>
                <a:cubicBezTo>
                  <a:pt x="704764" y="3408111"/>
                  <a:pt x="698843" y="3403600"/>
                  <a:pt x="692150" y="3403600"/>
                </a:cubicBezTo>
                <a:cubicBezTo>
                  <a:pt x="685457" y="3403600"/>
                  <a:pt x="679450" y="3407833"/>
                  <a:pt x="673100" y="3409950"/>
                </a:cubicBezTo>
                <a:cubicBezTo>
                  <a:pt x="671605" y="3415929"/>
                  <a:pt x="664541" y="3446947"/>
                  <a:pt x="660400" y="3454400"/>
                </a:cubicBezTo>
                <a:cubicBezTo>
                  <a:pt x="652987" y="3467743"/>
                  <a:pt x="647700" y="3484033"/>
                  <a:pt x="635000" y="3492500"/>
                </a:cubicBezTo>
                <a:cubicBezTo>
                  <a:pt x="622300" y="3500967"/>
                  <a:pt x="611380" y="3513073"/>
                  <a:pt x="596900" y="3517900"/>
                </a:cubicBezTo>
                <a:cubicBezTo>
                  <a:pt x="590550" y="3520017"/>
                  <a:pt x="583701" y="3520999"/>
                  <a:pt x="577850" y="3524250"/>
                </a:cubicBezTo>
                <a:cubicBezTo>
                  <a:pt x="523676" y="3554346"/>
                  <a:pt x="560022" y="3549650"/>
                  <a:pt x="514350" y="3549650"/>
                </a:cubicBezTo>
              </a:path>
            </a:pathLst>
          </a:custGeom>
          <a:noFill/>
          <a:ln w="22225">
            <a:solidFill>
              <a:schemeClr val="accent1">
                <a:lumMod val="50000"/>
              </a:schemeClr>
            </a:solidFill>
          </a:ln>
          <a:effectLst>
            <a:glow rad="1270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F16012D-8D90-E6A5-55C3-485EE09CD28D}"/>
              </a:ext>
            </a:extLst>
          </p:cNvPr>
          <p:cNvSpPr/>
          <p:nvPr/>
        </p:nvSpPr>
        <p:spPr>
          <a:xfrm>
            <a:off x="-28576" y="-62476"/>
            <a:ext cx="12220576" cy="6982951"/>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 name="Title 1">
            <a:extLst>
              <a:ext uri="{FF2B5EF4-FFF2-40B4-BE49-F238E27FC236}">
                <a16:creationId xmlns:a16="http://schemas.microsoft.com/office/drawing/2014/main" id="{4E757F01-666D-037E-151A-1FCC8E1C2BE6}"/>
              </a:ext>
            </a:extLst>
          </p:cNvPr>
          <p:cNvSpPr>
            <a:spLocks noGrp="1"/>
          </p:cNvSpPr>
          <p:nvPr>
            <p:ph type="title"/>
          </p:nvPr>
        </p:nvSpPr>
        <p:spPr/>
        <p:txBody>
          <a:bodyPr>
            <a:noAutofit/>
          </a:bodyPr>
          <a:lstStyle/>
          <a:p>
            <a:r>
              <a:rPr lang="en-US" sz="4800" b="1" dirty="0">
                <a:solidFill>
                  <a:schemeClr val="bg1"/>
                </a:solidFill>
                <a:latin typeface="+mn-lt"/>
              </a:rPr>
              <a:t>Juvenile Monitoring &amp; Sampling –</a:t>
            </a:r>
            <a:r>
              <a:rPr lang="en-US" sz="4800" dirty="0">
                <a:solidFill>
                  <a:schemeClr val="bg1"/>
                </a:solidFill>
                <a:latin typeface="+mn-lt"/>
              </a:rPr>
              <a:t> </a:t>
            </a:r>
            <a:br>
              <a:rPr lang="en-US" sz="4800" dirty="0">
                <a:solidFill>
                  <a:schemeClr val="bg1"/>
                </a:solidFill>
                <a:latin typeface="+mn-lt"/>
              </a:rPr>
            </a:br>
            <a:r>
              <a:rPr lang="en-US" sz="3600" dirty="0">
                <a:solidFill>
                  <a:schemeClr val="bg1"/>
                </a:solidFill>
                <a:latin typeface="+mn-lt"/>
              </a:rPr>
              <a:t>Multiple Brood Years, Multiple Locations</a:t>
            </a:r>
            <a:br>
              <a:rPr lang="en-US" sz="3600" dirty="0">
                <a:solidFill>
                  <a:schemeClr val="bg1"/>
                </a:solidFill>
                <a:latin typeface="+mn-lt"/>
              </a:rPr>
            </a:br>
            <a:r>
              <a:rPr lang="en-US" sz="3600" dirty="0">
                <a:solidFill>
                  <a:schemeClr val="bg1"/>
                </a:solidFill>
                <a:latin typeface="+mn-lt"/>
              </a:rPr>
              <a:t>Simple “Prediction” based on Historical &amp; Current Years</a:t>
            </a:r>
          </a:p>
        </p:txBody>
      </p:sp>
      <p:sp>
        <p:nvSpPr>
          <p:cNvPr id="3" name="Slide Number Placeholder 2">
            <a:extLst>
              <a:ext uri="{FF2B5EF4-FFF2-40B4-BE49-F238E27FC236}">
                <a16:creationId xmlns:a16="http://schemas.microsoft.com/office/drawing/2014/main" id="{488CAC35-7FC1-F28B-EC48-CFC865C472F3}"/>
              </a:ext>
            </a:extLst>
          </p:cNvPr>
          <p:cNvSpPr>
            <a:spLocks noGrp="1"/>
          </p:cNvSpPr>
          <p:nvPr>
            <p:ph type="sldNum" sz="quarter" idx="12"/>
          </p:nvPr>
        </p:nvSpPr>
        <p:spPr/>
        <p:txBody>
          <a:bodyPr/>
          <a:lstStyle/>
          <a:p>
            <a:fld id="{EAEDD658-BB01-0342-9404-4143FC036160}" type="slidenum">
              <a:rPr lang="en-US" smtClean="0"/>
              <a:t>26</a:t>
            </a:fld>
            <a:endParaRPr lang="en-US"/>
          </a:p>
        </p:txBody>
      </p:sp>
      <p:sp>
        <p:nvSpPr>
          <p:cNvPr id="5" name="TextBox 4">
            <a:extLst>
              <a:ext uri="{FF2B5EF4-FFF2-40B4-BE49-F238E27FC236}">
                <a16:creationId xmlns:a16="http://schemas.microsoft.com/office/drawing/2014/main" id="{AD916D96-92C7-A927-F2D2-FD996E491ABB}"/>
              </a:ext>
            </a:extLst>
          </p:cNvPr>
          <p:cNvSpPr txBox="1"/>
          <p:nvPr/>
        </p:nvSpPr>
        <p:spPr>
          <a:xfrm>
            <a:off x="302821" y="6323050"/>
            <a:ext cx="10986281" cy="369332"/>
          </a:xfrm>
          <a:prstGeom prst="rect">
            <a:avLst/>
          </a:prstGeom>
          <a:noFill/>
        </p:spPr>
        <p:txBody>
          <a:bodyPr wrap="square" rtlCol="0">
            <a:spAutoFit/>
          </a:bodyPr>
          <a:lstStyle/>
          <a:p>
            <a:r>
              <a:rPr lang="en-US" dirty="0">
                <a:solidFill>
                  <a:schemeClr val="bg1"/>
                </a:solidFill>
              </a:rPr>
              <a:t>“Current Catch” </a:t>
            </a:r>
            <a:r>
              <a:rPr lang="en-US" dirty="0">
                <a:solidFill>
                  <a:schemeClr val="bg1"/>
                </a:solidFill>
                <a:hlinkClick r:id="rId5">
                  <a:extLst>
                    <a:ext uri="{A12FA001-AC4F-418D-AE19-62706E023703}">
                      <ahyp:hlinkClr xmlns:ahyp="http://schemas.microsoft.com/office/drawing/2018/hyperlinkcolor" val="tx"/>
                    </a:ext>
                  </a:extLst>
                </a:hlinkClick>
              </a:rPr>
              <a:t>cbr.washington.edu/sacramento/data/currcatch.html</a:t>
            </a:r>
            <a:endParaRPr lang="en-US" dirty="0">
              <a:solidFill>
                <a:schemeClr val="bg1"/>
              </a:solidFill>
            </a:endParaRPr>
          </a:p>
        </p:txBody>
      </p:sp>
      <p:pic>
        <p:nvPicPr>
          <p:cNvPr id="44" name="Picture 43" descr="A graph of a number of people&#10;&#10;Description automatically generated with medium confidence">
            <a:extLst>
              <a:ext uri="{FF2B5EF4-FFF2-40B4-BE49-F238E27FC236}">
                <a16:creationId xmlns:a16="http://schemas.microsoft.com/office/drawing/2014/main" id="{51AB2040-3C17-61B8-13B2-E9834CA8ED76}"/>
              </a:ext>
            </a:extLst>
          </p:cNvPr>
          <p:cNvPicPr>
            <a:picLocks noChangeAspect="1"/>
          </p:cNvPicPr>
          <p:nvPr/>
        </p:nvPicPr>
        <p:blipFill>
          <a:blip r:embed="rId6"/>
          <a:stretch>
            <a:fillRect/>
          </a:stretch>
        </p:blipFill>
        <p:spPr>
          <a:xfrm>
            <a:off x="1021126" y="2622026"/>
            <a:ext cx="5964925" cy="2262558"/>
          </a:xfrm>
          <a:prstGeom prst="rect">
            <a:avLst/>
          </a:prstGeom>
          <a:effectLst>
            <a:glow rad="101600">
              <a:schemeClr val="accent6">
                <a:satMod val="175000"/>
                <a:alpha val="40000"/>
              </a:schemeClr>
            </a:glow>
          </a:effectLst>
        </p:spPr>
      </p:pic>
      <p:sp>
        <p:nvSpPr>
          <p:cNvPr id="46" name="Oval 45">
            <a:extLst>
              <a:ext uri="{FF2B5EF4-FFF2-40B4-BE49-F238E27FC236}">
                <a16:creationId xmlns:a16="http://schemas.microsoft.com/office/drawing/2014/main" id="{0FE637D9-5211-4675-1323-4223B75E8584}"/>
              </a:ext>
            </a:extLst>
          </p:cNvPr>
          <p:cNvSpPr/>
          <p:nvPr/>
        </p:nvSpPr>
        <p:spPr>
          <a:xfrm>
            <a:off x="7947804" y="2589777"/>
            <a:ext cx="2461947" cy="1780235"/>
          </a:xfrm>
          <a:prstGeom prst="ellipse">
            <a:avLst/>
          </a:prstGeom>
          <a:solidFill>
            <a:schemeClr val="accent6">
              <a:lumMod val="20000"/>
              <a:lumOff val="80000"/>
              <a:alpha val="95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7BDBB19C-5C51-D7F5-6F09-947B0135E9EC}"/>
              </a:ext>
            </a:extLst>
          </p:cNvPr>
          <p:cNvSpPr txBox="1"/>
          <p:nvPr/>
        </p:nvSpPr>
        <p:spPr>
          <a:xfrm>
            <a:off x="8100104" y="2890626"/>
            <a:ext cx="2115910" cy="1200329"/>
          </a:xfrm>
          <a:prstGeom prst="rect">
            <a:avLst/>
          </a:prstGeom>
          <a:noFill/>
        </p:spPr>
        <p:txBody>
          <a:bodyPr wrap="square" rtlCol="0">
            <a:spAutoFit/>
          </a:bodyPr>
          <a:lstStyle/>
          <a:p>
            <a:pPr algn="ctr"/>
            <a:r>
              <a:rPr lang="en-US" dirty="0"/>
              <a:t>November 20</a:t>
            </a:r>
            <a:r>
              <a:rPr lang="en-US" baseline="30000" dirty="0"/>
              <a:t>th</a:t>
            </a:r>
            <a:r>
              <a:rPr lang="en-US" dirty="0"/>
              <a:t>, Winter Chinook </a:t>
            </a:r>
            <a:br>
              <a:rPr lang="en-US" dirty="0"/>
            </a:br>
            <a:r>
              <a:rPr lang="en-US" dirty="0"/>
              <a:t>Red Bluff BY2023 Prediction</a:t>
            </a:r>
          </a:p>
        </p:txBody>
      </p:sp>
      <p:cxnSp>
        <p:nvCxnSpPr>
          <p:cNvPr id="52" name="Straight Arrow Connector 51">
            <a:extLst>
              <a:ext uri="{FF2B5EF4-FFF2-40B4-BE49-F238E27FC236}">
                <a16:creationId xmlns:a16="http://schemas.microsoft.com/office/drawing/2014/main" id="{4A7E99D4-5EC1-D3B0-32AA-D19785A22236}"/>
              </a:ext>
            </a:extLst>
          </p:cNvPr>
          <p:cNvCxnSpPr>
            <a:cxnSpLocks/>
            <a:stCxn id="46" idx="2"/>
          </p:cNvCxnSpPr>
          <p:nvPr/>
        </p:nvCxnSpPr>
        <p:spPr>
          <a:xfrm flipH="1" flipV="1">
            <a:off x="5727940" y="2944483"/>
            <a:ext cx="2219864" cy="535412"/>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56" name="Straight Arrow Connector 55">
            <a:extLst>
              <a:ext uri="{FF2B5EF4-FFF2-40B4-BE49-F238E27FC236}">
                <a16:creationId xmlns:a16="http://schemas.microsoft.com/office/drawing/2014/main" id="{4E948302-13FB-666B-E998-E87A77EA61CD}"/>
              </a:ext>
            </a:extLst>
          </p:cNvPr>
          <p:cNvCxnSpPr>
            <a:cxnSpLocks/>
          </p:cNvCxnSpPr>
          <p:nvPr/>
        </p:nvCxnSpPr>
        <p:spPr>
          <a:xfrm flipH="1">
            <a:off x="6986051" y="3501191"/>
            <a:ext cx="961753" cy="953721"/>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11" name="Straight Arrow Connector 10">
            <a:extLst>
              <a:ext uri="{FF2B5EF4-FFF2-40B4-BE49-F238E27FC236}">
                <a16:creationId xmlns:a16="http://schemas.microsoft.com/office/drawing/2014/main" id="{A4677DB9-D7F3-3EB1-9576-98AABC626DFA}"/>
              </a:ext>
            </a:extLst>
          </p:cNvPr>
          <p:cNvCxnSpPr>
            <a:cxnSpLocks/>
          </p:cNvCxnSpPr>
          <p:nvPr/>
        </p:nvCxnSpPr>
        <p:spPr>
          <a:xfrm flipH="1">
            <a:off x="6454592" y="3501191"/>
            <a:ext cx="1493212" cy="0"/>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972927939"/>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B01258E-A483-C7DA-5D90-4AE9B81F2183}"/>
              </a:ext>
            </a:extLst>
          </p:cNvPr>
          <p:cNvSpPr/>
          <p:nvPr/>
        </p:nvSpPr>
        <p:spPr>
          <a:xfrm>
            <a:off x="0" y="0"/>
            <a:ext cx="121920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3" name="Slide Number Placeholder 2">
            <a:extLst>
              <a:ext uri="{FF2B5EF4-FFF2-40B4-BE49-F238E27FC236}">
                <a16:creationId xmlns:a16="http://schemas.microsoft.com/office/drawing/2014/main" id="{FEAE903B-0967-2F9E-1F80-2B26A6F9D8ED}"/>
              </a:ext>
            </a:extLst>
          </p:cNvPr>
          <p:cNvSpPr>
            <a:spLocks noGrp="1"/>
          </p:cNvSpPr>
          <p:nvPr>
            <p:ph type="sldNum" sz="quarter" idx="12"/>
          </p:nvPr>
        </p:nvSpPr>
        <p:spPr/>
        <p:txBody>
          <a:bodyPr/>
          <a:lstStyle/>
          <a:p>
            <a:fld id="{EAEDD658-BB01-0342-9404-4143FC036160}" type="slidenum">
              <a:rPr lang="en-US" smtClean="0"/>
              <a:t>27</a:t>
            </a:fld>
            <a:endParaRPr lang="en-US"/>
          </a:p>
        </p:txBody>
      </p:sp>
      <p:sp>
        <p:nvSpPr>
          <p:cNvPr id="2" name="Rectangle 1">
            <a:extLst>
              <a:ext uri="{FF2B5EF4-FFF2-40B4-BE49-F238E27FC236}">
                <a16:creationId xmlns:a16="http://schemas.microsoft.com/office/drawing/2014/main" id="{B1FCEACE-5E97-2F0C-669A-8C2F36A1D85D}"/>
              </a:ext>
            </a:extLst>
          </p:cNvPr>
          <p:cNvSpPr/>
          <p:nvPr/>
        </p:nvSpPr>
        <p:spPr>
          <a:xfrm>
            <a:off x="225598" y="156914"/>
            <a:ext cx="3399589" cy="2366818"/>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56B2F8-1D95-F968-D8ED-FA037EDEA256}"/>
              </a:ext>
            </a:extLst>
          </p:cNvPr>
          <p:cNvSpPr txBox="1"/>
          <p:nvPr/>
        </p:nvSpPr>
        <p:spPr>
          <a:xfrm>
            <a:off x="225597" y="339139"/>
            <a:ext cx="3399589" cy="384721"/>
          </a:xfrm>
          <a:prstGeom prst="rect">
            <a:avLst/>
          </a:prstGeom>
          <a:noFill/>
        </p:spPr>
        <p:txBody>
          <a:bodyPr wrap="square" rtlCol="0">
            <a:spAutoFit/>
          </a:bodyPr>
          <a:lstStyle/>
          <a:p>
            <a:pPr algn="ctr"/>
            <a:r>
              <a:rPr lang="en-US" sz="1900" dirty="0">
                <a:solidFill>
                  <a:schemeClr val="bg1"/>
                </a:solidFill>
              </a:rPr>
              <a:t>3. Adult Escapement</a:t>
            </a:r>
          </a:p>
        </p:txBody>
      </p:sp>
      <p:pic>
        <p:nvPicPr>
          <p:cNvPr id="6" name="Picture 5">
            <a:extLst>
              <a:ext uri="{FF2B5EF4-FFF2-40B4-BE49-F238E27FC236}">
                <a16:creationId xmlns:a16="http://schemas.microsoft.com/office/drawing/2014/main" id="{A1CE0ECA-8B63-4623-821D-BFE66BEFE388}"/>
              </a:ext>
            </a:extLst>
          </p:cNvPr>
          <p:cNvPicPr>
            <a:picLocks noChangeAspect="1"/>
          </p:cNvPicPr>
          <p:nvPr/>
        </p:nvPicPr>
        <p:blipFill>
          <a:blip r:embed="rId5"/>
          <a:stretch>
            <a:fillRect/>
          </a:stretch>
        </p:blipFill>
        <p:spPr>
          <a:xfrm>
            <a:off x="571099" y="840432"/>
            <a:ext cx="2761905" cy="1486442"/>
          </a:xfrm>
          <a:prstGeom prst="rect">
            <a:avLst/>
          </a:prstGeom>
          <a:solidFill>
            <a:srgbClr val="00B0F0"/>
          </a:solidFill>
          <a:effectLst>
            <a:glow rad="127000">
              <a:schemeClr val="accent1">
                <a:alpha val="40000"/>
              </a:schemeClr>
            </a:glow>
            <a:softEdge rad="228600"/>
          </a:effectLst>
        </p:spPr>
      </p:pic>
      <p:pic>
        <p:nvPicPr>
          <p:cNvPr id="7" name="Picture 6">
            <a:extLst>
              <a:ext uri="{FF2B5EF4-FFF2-40B4-BE49-F238E27FC236}">
                <a16:creationId xmlns:a16="http://schemas.microsoft.com/office/drawing/2014/main" id="{DA382726-DF32-0964-C314-D3951E0DB606}"/>
              </a:ext>
            </a:extLst>
          </p:cNvPr>
          <p:cNvPicPr>
            <a:picLocks noChangeAspect="1"/>
          </p:cNvPicPr>
          <p:nvPr/>
        </p:nvPicPr>
        <p:blipFill>
          <a:blip r:embed="rId6"/>
          <a:srcRect/>
          <a:stretch/>
        </p:blipFill>
        <p:spPr>
          <a:xfrm>
            <a:off x="4136635" y="802539"/>
            <a:ext cx="6959550" cy="5325259"/>
          </a:xfrm>
          <a:prstGeom prst="rect">
            <a:avLst/>
          </a:prstGeom>
        </p:spPr>
      </p:pic>
      <p:sp>
        <p:nvSpPr>
          <p:cNvPr id="4" name="TextBox 3">
            <a:extLst>
              <a:ext uri="{FF2B5EF4-FFF2-40B4-BE49-F238E27FC236}">
                <a16:creationId xmlns:a16="http://schemas.microsoft.com/office/drawing/2014/main" id="{51842470-B262-44C7-F8E9-BE05E53EB0D9}"/>
              </a:ext>
            </a:extLst>
          </p:cNvPr>
          <p:cNvSpPr txBox="1"/>
          <p:nvPr/>
        </p:nvSpPr>
        <p:spPr>
          <a:xfrm>
            <a:off x="302821" y="6323050"/>
            <a:ext cx="10688833" cy="369332"/>
          </a:xfrm>
          <a:prstGeom prst="rect">
            <a:avLst/>
          </a:prstGeom>
          <a:noFill/>
        </p:spPr>
        <p:txBody>
          <a:bodyPr wrap="square" rtlCol="0">
            <a:spAutoFit/>
          </a:bodyPr>
          <a:lstStyle/>
          <a:p>
            <a:r>
              <a:rPr lang="en-US" dirty="0">
                <a:solidFill>
                  <a:schemeClr val="bg1"/>
                </a:solidFill>
              </a:rPr>
              <a:t>“CDFW </a:t>
            </a:r>
            <a:r>
              <a:rPr lang="en-US" dirty="0" err="1">
                <a:solidFill>
                  <a:schemeClr val="bg1"/>
                </a:solidFill>
              </a:rPr>
              <a:t>GrandTab</a:t>
            </a:r>
            <a:r>
              <a:rPr lang="en-US" dirty="0">
                <a:solidFill>
                  <a:schemeClr val="bg1"/>
                </a:solidFill>
              </a:rPr>
              <a:t>” </a:t>
            </a:r>
            <a:r>
              <a:rPr lang="en-US" dirty="0">
                <a:solidFill>
                  <a:schemeClr val="bg1"/>
                </a:solidFill>
                <a:hlinkClick r:id="rId7">
                  <a:extLst>
                    <a:ext uri="{A12FA001-AC4F-418D-AE19-62706E023703}">
                      <ahyp:hlinkClr xmlns:ahyp="http://schemas.microsoft.com/office/drawing/2018/hyperlinkcolor" val="tx"/>
                    </a:ext>
                  </a:extLst>
                </a:hlinkClick>
              </a:rPr>
              <a:t>cbr.washington.edu/sacramento/data/query_adult_grandtab.html</a:t>
            </a:r>
            <a:endParaRPr lang="en-US" dirty="0">
              <a:solidFill>
                <a:schemeClr val="bg1"/>
              </a:solidFill>
            </a:endParaRPr>
          </a:p>
        </p:txBody>
      </p:sp>
      <p:sp>
        <p:nvSpPr>
          <p:cNvPr id="9" name="Oval 8">
            <a:extLst>
              <a:ext uri="{FF2B5EF4-FFF2-40B4-BE49-F238E27FC236}">
                <a16:creationId xmlns:a16="http://schemas.microsoft.com/office/drawing/2014/main" id="{A6D5A8D8-990E-A266-B57B-E6B43D2DF606}"/>
              </a:ext>
            </a:extLst>
          </p:cNvPr>
          <p:cNvSpPr/>
          <p:nvPr/>
        </p:nvSpPr>
        <p:spPr>
          <a:xfrm>
            <a:off x="663804" y="3171020"/>
            <a:ext cx="2417488" cy="1473566"/>
          </a:xfrm>
          <a:prstGeom prst="ellipse">
            <a:avLst/>
          </a:prstGeom>
          <a:solidFill>
            <a:schemeClr val="accent6">
              <a:lumMod val="20000"/>
              <a:lumOff val="80000"/>
              <a:alpha val="95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FCC33701-5FC7-72EB-A68D-4AA81BB02869}"/>
              </a:ext>
            </a:extLst>
          </p:cNvPr>
          <p:cNvCxnSpPr>
            <a:cxnSpLocks/>
            <a:stCxn id="9" idx="6"/>
          </p:cNvCxnSpPr>
          <p:nvPr/>
        </p:nvCxnSpPr>
        <p:spPr>
          <a:xfrm flipV="1">
            <a:off x="3081292" y="2139351"/>
            <a:ext cx="3014708" cy="1768452"/>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
        <p:nvSpPr>
          <p:cNvPr id="11" name="TextBox 10">
            <a:extLst>
              <a:ext uri="{FF2B5EF4-FFF2-40B4-BE49-F238E27FC236}">
                <a16:creationId xmlns:a16="http://schemas.microsoft.com/office/drawing/2014/main" id="{D0B1BEDC-891F-5BF0-EA93-4843347FE65D}"/>
              </a:ext>
            </a:extLst>
          </p:cNvPr>
          <p:cNvSpPr txBox="1"/>
          <p:nvPr/>
        </p:nvSpPr>
        <p:spPr>
          <a:xfrm>
            <a:off x="941058" y="3329265"/>
            <a:ext cx="1954735" cy="1200329"/>
          </a:xfrm>
          <a:prstGeom prst="rect">
            <a:avLst/>
          </a:prstGeom>
          <a:noFill/>
        </p:spPr>
        <p:txBody>
          <a:bodyPr wrap="square" rtlCol="0">
            <a:spAutoFit/>
          </a:bodyPr>
          <a:lstStyle/>
          <a:p>
            <a:pPr algn="ctr"/>
            <a:r>
              <a:rPr lang="en-US" dirty="0"/>
              <a:t>Detailed title and footnote included in the figure for transparency</a:t>
            </a:r>
          </a:p>
        </p:txBody>
      </p:sp>
      <p:cxnSp>
        <p:nvCxnSpPr>
          <p:cNvPr id="15" name="Straight Arrow Connector 14">
            <a:extLst>
              <a:ext uri="{FF2B5EF4-FFF2-40B4-BE49-F238E27FC236}">
                <a16:creationId xmlns:a16="http://schemas.microsoft.com/office/drawing/2014/main" id="{F0DCCE2A-B769-BE8F-BB2C-FB2D3E0E3DD9}"/>
              </a:ext>
            </a:extLst>
          </p:cNvPr>
          <p:cNvCxnSpPr>
            <a:cxnSpLocks/>
            <a:stCxn id="9" idx="6"/>
          </p:cNvCxnSpPr>
          <p:nvPr/>
        </p:nvCxnSpPr>
        <p:spPr>
          <a:xfrm>
            <a:off x="3081292" y="3907803"/>
            <a:ext cx="1185908" cy="834318"/>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752674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3D3D1-9018-A706-CC70-38A6E66C0D57}"/>
              </a:ext>
            </a:extLst>
          </p:cNvPr>
          <p:cNvSpPr/>
          <p:nvPr/>
        </p:nvSpPr>
        <p:spPr>
          <a:xfrm>
            <a:off x="0" y="0"/>
            <a:ext cx="121920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4" name="Slide Number Placeholder 3">
            <a:extLst>
              <a:ext uri="{FF2B5EF4-FFF2-40B4-BE49-F238E27FC236}">
                <a16:creationId xmlns:a16="http://schemas.microsoft.com/office/drawing/2014/main" id="{D53695BD-2DE9-F11F-4052-58F9F85C295B}"/>
              </a:ext>
            </a:extLst>
          </p:cNvPr>
          <p:cNvSpPr>
            <a:spLocks noGrp="1"/>
          </p:cNvSpPr>
          <p:nvPr>
            <p:ph type="sldNum" sz="quarter" idx="12"/>
          </p:nvPr>
        </p:nvSpPr>
        <p:spPr/>
        <p:txBody>
          <a:bodyPr/>
          <a:lstStyle/>
          <a:p>
            <a:fld id="{EAEDD658-BB01-0342-9404-4143FC036160}" type="slidenum">
              <a:rPr lang="en-US" smtClean="0"/>
              <a:t>28</a:t>
            </a:fld>
            <a:endParaRPr lang="en-US"/>
          </a:p>
        </p:txBody>
      </p:sp>
      <p:sp>
        <p:nvSpPr>
          <p:cNvPr id="9" name="Title 1">
            <a:extLst>
              <a:ext uri="{FF2B5EF4-FFF2-40B4-BE49-F238E27FC236}">
                <a16:creationId xmlns:a16="http://schemas.microsoft.com/office/drawing/2014/main" id="{66D427F6-E8CA-8FCE-4398-98FA5959567A}"/>
              </a:ext>
            </a:extLst>
          </p:cNvPr>
          <p:cNvSpPr>
            <a:spLocks noGrp="1"/>
          </p:cNvSpPr>
          <p:nvPr>
            <p:ph type="title"/>
          </p:nvPr>
        </p:nvSpPr>
        <p:spPr>
          <a:xfrm>
            <a:off x="838200" y="97275"/>
            <a:ext cx="10515600" cy="1149940"/>
          </a:xfrm>
        </p:spPr>
        <p:txBody>
          <a:bodyPr>
            <a:normAutofit/>
          </a:bodyPr>
          <a:lstStyle/>
          <a:p>
            <a:r>
              <a:rPr lang="en-US" b="1" dirty="0">
                <a:solidFill>
                  <a:schemeClr val="bg1"/>
                </a:solidFill>
                <a:latin typeface="+mn-lt"/>
                <a:cs typeface="Angsana New" panose="02020603050405020304" pitchFamily="18" charset="-34"/>
              </a:rPr>
              <a:t>Adult Escapement</a:t>
            </a:r>
          </a:p>
        </p:txBody>
      </p:sp>
      <p:pic>
        <p:nvPicPr>
          <p:cNvPr id="3" name="Picture 2">
            <a:extLst>
              <a:ext uri="{FF2B5EF4-FFF2-40B4-BE49-F238E27FC236}">
                <a16:creationId xmlns:a16="http://schemas.microsoft.com/office/drawing/2014/main" id="{CF6B758C-B195-0A3E-CC43-E4B43D15A90C}"/>
              </a:ext>
            </a:extLst>
          </p:cNvPr>
          <p:cNvPicPr>
            <a:picLocks noChangeAspect="1"/>
          </p:cNvPicPr>
          <p:nvPr/>
        </p:nvPicPr>
        <p:blipFill>
          <a:blip r:embed="rId5"/>
          <a:srcRect/>
          <a:stretch/>
        </p:blipFill>
        <p:spPr>
          <a:xfrm>
            <a:off x="441780" y="1382134"/>
            <a:ext cx="9227786" cy="4855205"/>
          </a:xfrm>
          <a:prstGeom prst="rect">
            <a:avLst/>
          </a:prstGeom>
        </p:spPr>
      </p:pic>
      <p:pic>
        <p:nvPicPr>
          <p:cNvPr id="5" name="Picture 4" descr="A map Diversity Groups based on the California Central Valley Salmon &amp; Steelhead Recovery Plan, NOAA Fisheries West Coast Region&#10;Map, Appendix A Central Valley Watershed Profiles, page 5&#10;">
            <a:extLst>
              <a:ext uri="{FF2B5EF4-FFF2-40B4-BE49-F238E27FC236}">
                <a16:creationId xmlns:a16="http://schemas.microsoft.com/office/drawing/2014/main" id="{DDD55DEE-706F-4F5C-3201-DBE0D68DCAE7}"/>
              </a:ext>
            </a:extLst>
          </p:cNvPr>
          <p:cNvPicPr>
            <a:picLocks noChangeAspect="1"/>
          </p:cNvPicPr>
          <p:nvPr/>
        </p:nvPicPr>
        <p:blipFill>
          <a:blip r:embed="rId6"/>
          <a:stretch>
            <a:fillRect/>
          </a:stretch>
        </p:blipFill>
        <p:spPr>
          <a:xfrm>
            <a:off x="7147268" y="520479"/>
            <a:ext cx="4471900" cy="5187582"/>
          </a:xfrm>
          <a:prstGeom prst="rect">
            <a:avLst/>
          </a:prstGeom>
          <a:effectLst>
            <a:glow rad="63500">
              <a:schemeClr val="accent6">
                <a:satMod val="175000"/>
                <a:alpha val="40000"/>
              </a:schemeClr>
            </a:glow>
          </a:effectLst>
        </p:spPr>
      </p:pic>
      <p:sp>
        <p:nvSpPr>
          <p:cNvPr id="2" name="Oval 1">
            <a:extLst>
              <a:ext uri="{FF2B5EF4-FFF2-40B4-BE49-F238E27FC236}">
                <a16:creationId xmlns:a16="http://schemas.microsoft.com/office/drawing/2014/main" id="{BCC45A3B-F498-B535-5236-AEA3B395B3A2}"/>
              </a:ext>
            </a:extLst>
          </p:cNvPr>
          <p:cNvSpPr/>
          <p:nvPr/>
        </p:nvSpPr>
        <p:spPr>
          <a:xfrm>
            <a:off x="391065" y="3761337"/>
            <a:ext cx="1886310" cy="405353"/>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DB67E22E-0EFD-F94B-6850-1EE9F7D18045}"/>
              </a:ext>
            </a:extLst>
          </p:cNvPr>
          <p:cNvCxnSpPr>
            <a:cxnSpLocks/>
          </p:cNvCxnSpPr>
          <p:nvPr/>
        </p:nvCxnSpPr>
        <p:spPr>
          <a:xfrm flipV="1">
            <a:off x="6096000" y="3485072"/>
            <a:ext cx="943155" cy="681618"/>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
        <p:nvSpPr>
          <p:cNvPr id="8" name="TextBox 7">
            <a:extLst>
              <a:ext uri="{FF2B5EF4-FFF2-40B4-BE49-F238E27FC236}">
                <a16:creationId xmlns:a16="http://schemas.microsoft.com/office/drawing/2014/main" id="{1571CB76-85C5-2424-7798-426C35726052}"/>
              </a:ext>
            </a:extLst>
          </p:cNvPr>
          <p:cNvSpPr txBox="1"/>
          <p:nvPr/>
        </p:nvSpPr>
        <p:spPr>
          <a:xfrm>
            <a:off x="302821" y="6323050"/>
            <a:ext cx="10688833" cy="369332"/>
          </a:xfrm>
          <a:prstGeom prst="rect">
            <a:avLst/>
          </a:prstGeom>
          <a:noFill/>
        </p:spPr>
        <p:txBody>
          <a:bodyPr wrap="square" rtlCol="0">
            <a:spAutoFit/>
          </a:bodyPr>
          <a:lstStyle/>
          <a:p>
            <a:r>
              <a:rPr lang="en-US" dirty="0">
                <a:solidFill>
                  <a:schemeClr val="bg1"/>
                </a:solidFill>
              </a:rPr>
              <a:t>“CDFW </a:t>
            </a:r>
            <a:r>
              <a:rPr lang="en-US" dirty="0" err="1">
                <a:solidFill>
                  <a:schemeClr val="bg1"/>
                </a:solidFill>
              </a:rPr>
              <a:t>GrandTab</a:t>
            </a:r>
            <a:r>
              <a:rPr lang="en-US" dirty="0">
                <a:solidFill>
                  <a:schemeClr val="bg1"/>
                </a:solidFill>
              </a:rPr>
              <a:t>” </a:t>
            </a:r>
            <a:r>
              <a:rPr lang="en-US" dirty="0">
                <a:solidFill>
                  <a:schemeClr val="bg1"/>
                </a:solidFill>
                <a:hlinkClick r:id="rId7">
                  <a:extLst>
                    <a:ext uri="{A12FA001-AC4F-418D-AE19-62706E023703}">
                      <ahyp:hlinkClr xmlns:ahyp="http://schemas.microsoft.com/office/drawing/2018/hyperlinkcolor" val="tx"/>
                    </a:ext>
                  </a:extLst>
                </a:hlinkClick>
              </a:rPr>
              <a:t>cbr.washington.edu/sacramento/data/query_adult_grandtab.html</a:t>
            </a:r>
            <a:endParaRPr lang="en-US" dirty="0">
              <a:solidFill>
                <a:schemeClr val="bg1"/>
              </a:solidFill>
            </a:endParaRPr>
          </a:p>
        </p:txBody>
      </p:sp>
    </p:spTree>
    <p:extLst>
      <p:ext uri="{BB962C8B-B14F-4D97-AF65-F5344CB8AC3E}">
        <p14:creationId xmlns:p14="http://schemas.microsoft.com/office/powerpoint/2010/main" val="28870883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B01258E-A483-C7DA-5D90-4AE9B81F2183}"/>
              </a:ext>
            </a:extLst>
          </p:cNvPr>
          <p:cNvSpPr/>
          <p:nvPr/>
        </p:nvSpPr>
        <p:spPr>
          <a:xfrm>
            <a:off x="0" y="0"/>
            <a:ext cx="121920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3" name="Slide Number Placeholder 2">
            <a:extLst>
              <a:ext uri="{FF2B5EF4-FFF2-40B4-BE49-F238E27FC236}">
                <a16:creationId xmlns:a16="http://schemas.microsoft.com/office/drawing/2014/main" id="{FEAE903B-0967-2F9E-1F80-2B26A6F9D8ED}"/>
              </a:ext>
            </a:extLst>
          </p:cNvPr>
          <p:cNvSpPr>
            <a:spLocks noGrp="1"/>
          </p:cNvSpPr>
          <p:nvPr>
            <p:ph type="sldNum" sz="quarter" idx="12"/>
          </p:nvPr>
        </p:nvSpPr>
        <p:spPr/>
        <p:txBody>
          <a:bodyPr/>
          <a:lstStyle/>
          <a:p>
            <a:fld id="{EAEDD658-BB01-0342-9404-4143FC036160}" type="slidenum">
              <a:rPr lang="en-US" smtClean="0"/>
              <a:t>29</a:t>
            </a:fld>
            <a:endParaRPr lang="en-US"/>
          </a:p>
        </p:txBody>
      </p:sp>
      <p:sp>
        <p:nvSpPr>
          <p:cNvPr id="4" name="Rectangle 3">
            <a:extLst>
              <a:ext uri="{FF2B5EF4-FFF2-40B4-BE49-F238E27FC236}">
                <a16:creationId xmlns:a16="http://schemas.microsoft.com/office/drawing/2014/main" id="{10D2AA27-EF08-0B11-7956-C0B72CA30A97}"/>
              </a:ext>
            </a:extLst>
          </p:cNvPr>
          <p:cNvSpPr/>
          <p:nvPr/>
        </p:nvSpPr>
        <p:spPr>
          <a:xfrm>
            <a:off x="319060" y="224619"/>
            <a:ext cx="3399589" cy="2366818"/>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555535E-9408-295A-15D2-DF35DFF9ACC8}"/>
              </a:ext>
            </a:extLst>
          </p:cNvPr>
          <p:cNvSpPr txBox="1"/>
          <p:nvPr/>
        </p:nvSpPr>
        <p:spPr>
          <a:xfrm>
            <a:off x="319059" y="408122"/>
            <a:ext cx="3399589" cy="384721"/>
          </a:xfrm>
          <a:prstGeom prst="rect">
            <a:avLst/>
          </a:prstGeom>
          <a:noFill/>
        </p:spPr>
        <p:txBody>
          <a:bodyPr wrap="square" rtlCol="0">
            <a:spAutoFit/>
          </a:bodyPr>
          <a:lstStyle/>
          <a:p>
            <a:pPr algn="ctr"/>
            <a:r>
              <a:rPr lang="en-US" sz="1900" dirty="0">
                <a:solidFill>
                  <a:schemeClr val="bg1"/>
                </a:solidFill>
              </a:rPr>
              <a:t>5. River Conditions</a:t>
            </a:r>
          </a:p>
        </p:txBody>
      </p:sp>
      <p:pic>
        <p:nvPicPr>
          <p:cNvPr id="9" name="Picture 8">
            <a:extLst>
              <a:ext uri="{FF2B5EF4-FFF2-40B4-BE49-F238E27FC236}">
                <a16:creationId xmlns:a16="http://schemas.microsoft.com/office/drawing/2014/main" id="{21AB06B8-1D95-517C-A9C7-5F8271399942}"/>
              </a:ext>
            </a:extLst>
          </p:cNvPr>
          <p:cNvPicPr>
            <a:picLocks noChangeAspect="1"/>
          </p:cNvPicPr>
          <p:nvPr/>
        </p:nvPicPr>
        <p:blipFill rotWithShape="1">
          <a:blip r:embed="rId5"/>
          <a:srcRect b="14952"/>
          <a:stretch/>
        </p:blipFill>
        <p:spPr>
          <a:xfrm>
            <a:off x="681688" y="893197"/>
            <a:ext cx="2647949" cy="1490940"/>
          </a:xfrm>
          <a:prstGeom prst="rect">
            <a:avLst/>
          </a:prstGeom>
          <a:solidFill>
            <a:srgbClr val="00B0F0"/>
          </a:solidFill>
          <a:effectLst>
            <a:glow rad="127000">
              <a:schemeClr val="accent1">
                <a:alpha val="40000"/>
              </a:schemeClr>
            </a:glow>
            <a:softEdge rad="228600"/>
          </a:effectLst>
        </p:spPr>
      </p:pic>
      <p:pic>
        <p:nvPicPr>
          <p:cNvPr id="11" name="Picture 10">
            <a:extLst>
              <a:ext uri="{FF2B5EF4-FFF2-40B4-BE49-F238E27FC236}">
                <a16:creationId xmlns:a16="http://schemas.microsoft.com/office/drawing/2014/main" id="{6F2AAF55-7EBF-3FEF-A3FF-1B130B10336B}"/>
              </a:ext>
            </a:extLst>
          </p:cNvPr>
          <p:cNvPicPr>
            <a:picLocks noChangeAspect="1"/>
          </p:cNvPicPr>
          <p:nvPr/>
        </p:nvPicPr>
        <p:blipFill>
          <a:blip r:embed="rId6"/>
          <a:srcRect/>
          <a:stretch/>
        </p:blipFill>
        <p:spPr>
          <a:xfrm>
            <a:off x="4037708" y="702094"/>
            <a:ext cx="6806822" cy="5665701"/>
          </a:xfrm>
          <a:prstGeom prst="rect">
            <a:avLst/>
          </a:prstGeom>
        </p:spPr>
      </p:pic>
      <p:sp>
        <p:nvSpPr>
          <p:cNvPr id="2" name="TextBox 1">
            <a:extLst>
              <a:ext uri="{FF2B5EF4-FFF2-40B4-BE49-F238E27FC236}">
                <a16:creationId xmlns:a16="http://schemas.microsoft.com/office/drawing/2014/main" id="{F69A6F1B-6EE7-B2D2-0FBC-7EE09B55842F}"/>
              </a:ext>
            </a:extLst>
          </p:cNvPr>
          <p:cNvSpPr txBox="1"/>
          <p:nvPr/>
        </p:nvSpPr>
        <p:spPr>
          <a:xfrm>
            <a:off x="302821" y="6323050"/>
            <a:ext cx="10986281" cy="369332"/>
          </a:xfrm>
          <a:prstGeom prst="rect">
            <a:avLst/>
          </a:prstGeom>
          <a:noFill/>
        </p:spPr>
        <p:txBody>
          <a:bodyPr wrap="square" rtlCol="0">
            <a:spAutoFit/>
          </a:bodyPr>
          <a:lstStyle/>
          <a:p>
            <a:r>
              <a:rPr lang="en-US" dirty="0">
                <a:solidFill>
                  <a:schemeClr val="bg1"/>
                </a:solidFill>
              </a:rPr>
              <a:t>“River Conditions Graph &amp; Text” </a:t>
            </a:r>
            <a:r>
              <a:rPr lang="en-US" dirty="0">
                <a:solidFill>
                  <a:schemeClr val="bg1"/>
                </a:solidFill>
                <a:hlinkClick r:id="rId7">
                  <a:extLst>
                    <a:ext uri="{A12FA001-AC4F-418D-AE19-62706E023703}">
                      <ahyp:hlinkClr xmlns:ahyp="http://schemas.microsoft.com/office/drawing/2018/hyperlinkcolor" val="tx"/>
                    </a:ext>
                  </a:extLst>
                </a:hlinkClick>
              </a:rPr>
              <a:t>cbr.washington.edu/sacramento/data/query_river_graph.html</a:t>
            </a:r>
            <a:endParaRPr lang="en-US" dirty="0">
              <a:solidFill>
                <a:schemeClr val="bg1"/>
              </a:solidFill>
            </a:endParaRPr>
          </a:p>
        </p:txBody>
      </p:sp>
    </p:spTree>
    <p:extLst>
      <p:ext uri="{BB962C8B-B14F-4D97-AF65-F5344CB8AC3E}">
        <p14:creationId xmlns:p14="http://schemas.microsoft.com/office/powerpoint/2010/main" val="1214870635"/>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t="-36000" r="-40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2775A2-920F-1342-15DB-89158A72024E}"/>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525342D-B2C6-A760-F707-162C1C7EE0D6}"/>
              </a:ext>
            </a:extLst>
          </p:cNvPr>
          <p:cNvSpPr>
            <a:spLocks noGrp="1"/>
          </p:cNvSpPr>
          <p:nvPr>
            <p:ph type="title"/>
          </p:nvPr>
        </p:nvSpPr>
        <p:spPr>
          <a:xfrm>
            <a:off x="838200" y="365126"/>
            <a:ext cx="10515600" cy="860560"/>
          </a:xfrm>
        </p:spPr>
        <p:txBody>
          <a:bodyPr/>
          <a:lstStyle/>
          <a:p>
            <a:r>
              <a:rPr lang="en-US" b="1" dirty="0">
                <a:solidFill>
                  <a:schemeClr val="bg1"/>
                </a:solidFill>
                <a:latin typeface="Calibri" panose="020F0502020204030204" pitchFamily="34" charset="0"/>
                <a:cs typeface="Calibri" panose="020F0502020204030204" pitchFamily="34" charset="0"/>
              </a:rPr>
              <a:t>Outline</a:t>
            </a:r>
          </a:p>
        </p:txBody>
      </p:sp>
      <p:sp>
        <p:nvSpPr>
          <p:cNvPr id="3" name="Content Placeholder 2">
            <a:extLst>
              <a:ext uri="{FF2B5EF4-FFF2-40B4-BE49-F238E27FC236}">
                <a16:creationId xmlns:a16="http://schemas.microsoft.com/office/drawing/2014/main" id="{F0BE5BD8-6391-8D5E-5FB2-D17A0C72A13C}"/>
              </a:ext>
            </a:extLst>
          </p:cNvPr>
          <p:cNvSpPr>
            <a:spLocks noGrp="1"/>
          </p:cNvSpPr>
          <p:nvPr>
            <p:ph idx="1"/>
          </p:nvPr>
        </p:nvSpPr>
        <p:spPr>
          <a:xfrm>
            <a:off x="430530" y="3635376"/>
            <a:ext cx="2583180" cy="2757804"/>
          </a:xfrm>
          <a:solidFill>
            <a:schemeClr val="tx1">
              <a:alpha val="70000"/>
            </a:schemeClr>
          </a:solidFill>
        </p:spPr>
        <p:txBody>
          <a:bodyPr anchor="ctr">
            <a:normAutofit/>
          </a:bodyPr>
          <a:lstStyle/>
          <a:p>
            <a:r>
              <a:rPr lang="en-US" sz="2400" dirty="0">
                <a:solidFill>
                  <a:schemeClr val="bg1"/>
                </a:solidFill>
                <a:latin typeface="Calibri" panose="020F0502020204030204" pitchFamily="34" charset="0"/>
                <a:cs typeface="Calibri" panose="020F0502020204030204" pitchFamily="34" charset="0"/>
              </a:rPr>
              <a:t>CBR History &amp; Philosophy </a:t>
            </a:r>
          </a:p>
          <a:p>
            <a:endParaRPr lang="en-US" sz="1200" dirty="0">
              <a:solidFill>
                <a:schemeClr val="bg1"/>
              </a:solidFill>
              <a:latin typeface="Calibri" panose="020F0502020204030204" pitchFamily="34" charset="0"/>
              <a:cs typeface="Calibri" panose="020F0502020204030204" pitchFamily="34" charset="0"/>
            </a:endParaRPr>
          </a:p>
          <a:p>
            <a:r>
              <a:rPr lang="en-US" sz="2400" dirty="0">
                <a:solidFill>
                  <a:schemeClr val="bg1"/>
                </a:solidFill>
                <a:latin typeface="Calibri" panose="020F0502020204030204" pitchFamily="34" charset="0"/>
                <a:cs typeface="Calibri" panose="020F0502020204030204" pitchFamily="34" charset="0"/>
              </a:rPr>
              <a:t>Sneak peak of new </a:t>
            </a:r>
            <a:r>
              <a:rPr lang="en-US" sz="2400" dirty="0" err="1">
                <a:solidFill>
                  <a:schemeClr val="bg1"/>
                </a:solidFill>
                <a:latin typeface="Calibri" panose="020F0502020204030204" pitchFamily="34" charset="0"/>
                <a:cs typeface="Calibri" panose="020F0502020204030204" pitchFamily="34" charset="0"/>
              </a:rPr>
              <a:t>SacPAS</a:t>
            </a:r>
            <a:r>
              <a:rPr lang="en-US" sz="2400" dirty="0">
                <a:solidFill>
                  <a:schemeClr val="bg1"/>
                </a:solidFill>
                <a:latin typeface="Calibri" panose="020F0502020204030204" pitchFamily="34" charset="0"/>
                <a:cs typeface="Calibri" panose="020F0502020204030204" pitchFamily="34" charset="0"/>
              </a:rPr>
              <a:t> website</a:t>
            </a:r>
          </a:p>
        </p:txBody>
      </p:sp>
      <p:sp>
        <p:nvSpPr>
          <p:cNvPr id="6" name="Slide Number Placeholder 5">
            <a:extLst>
              <a:ext uri="{FF2B5EF4-FFF2-40B4-BE49-F238E27FC236}">
                <a16:creationId xmlns:a16="http://schemas.microsoft.com/office/drawing/2014/main" id="{B5A4612A-EBE4-867C-B73C-DEE627AE5DBB}"/>
              </a:ext>
            </a:extLst>
          </p:cNvPr>
          <p:cNvSpPr>
            <a:spLocks noGrp="1"/>
          </p:cNvSpPr>
          <p:nvPr>
            <p:ph type="sldNum" sz="quarter" idx="12"/>
          </p:nvPr>
        </p:nvSpPr>
        <p:spPr/>
        <p:txBody>
          <a:bodyPr/>
          <a:lstStyle/>
          <a:p>
            <a:fld id="{EAEDD658-BB01-0342-9404-4143FC036160}" type="slidenum">
              <a:rPr lang="en-US" smtClean="0">
                <a:latin typeface="Calibri" panose="020F0502020204030204" pitchFamily="34" charset="0"/>
                <a:cs typeface="Calibri" panose="020F0502020204030204" pitchFamily="34" charset="0"/>
              </a:rPr>
              <a:t>3</a:t>
            </a:fld>
            <a:endParaRPr lang="en-US">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838F656D-199F-E5CE-9E39-3FD2F680C145}"/>
              </a:ext>
            </a:extLst>
          </p:cNvPr>
          <p:cNvSpPr txBox="1">
            <a:spLocks/>
          </p:cNvSpPr>
          <p:nvPr/>
        </p:nvSpPr>
        <p:spPr>
          <a:xfrm>
            <a:off x="9517382" y="3717689"/>
            <a:ext cx="2255518" cy="2675491"/>
          </a:xfrm>
          <a:prstGeom prst="rect">
            <a:avLst/>
          </a:prstGeom>
          <a:solidFill>
            <a:schemeClr val="tx1">
              <a:alpha val="70000"/>
            </a:schemeClr>
          </a:solidFill>
        </p:spPr>
        <p:txBody>
          <a:bodyPr vert="horz" lIns="91440" tIns="45720" rIns="91440" bIns="45720" rtlCol="0" anchor="ctr">
            <a:normAutofit/>
          </a:bodyPr>
          <a:lstStyle>
            <a:defPPr>
              <a:defRPr lang="en-US"/>
            </a:defPPr>
            <a:lvl1pPr marL="228600" indent="-228600">
              <a:lnSpc>
                <a:spcPct val="90000"/>
              </a:lnSpc>
              <a:spcBef>
                <a:spcPts val="1000"/>
              </a:spcBef>
              <a:buFont typeface="Arial" panose="020B0604020202020204" pitchFamily="34" charset="0"/>
              <a:buChar char="•"/>
              <a:defRPr sz="2800" baseline="0">
                <a:solidFill>
                  <a:schemeClr val="bg1"/>
                </a:solidFill>
                <a:latin typeface="Alegreya Sans Medium" pitchFamily="2" charset="0"/>
              </a:defRPr>
            </a:lvl1pPr>
            <a:lvl2pPr marL="685800" indent="-228600">
              <a:lnSpc>
                <a:spcPct val="90000"/>
              </a:lnSpc>
              <a:spcBef>
                <a:spcPts val="500"/>
              </a:spcBef>
              <a:buFont typeface="Arial" panose="020B0604020202020204" pitchFamily="34" charset="0"/>
              <a:buChar char="•"/>
              <a:defRPr sz="2400" baseline="0">
                <a:latin typeface="Alegreya Sans" pitchFamily="2" charset="0"/>
              </a:defRPr>
            </a:lvl2pPr>
            <a:lvl3pPr marL="1143000" indent="-228600">
              <a:lnSpc>
                <a:spcPct val="90000"/>
              </a:lnSpc>
              <a:spcBef>
                <a:spcPts val="500"/>
              </a:spcBef>
              <a:buFont typeface="Arial" panose="020B0604020202020204" pitchFamily="34" charset="0"/>
              <a:buChar char="•"/>
              <a:defRPr sz="2000" baseline="0">
                <a:latin typeface="Alegreya Sans" pitchFamily="2" charset="0"/>
              </a:defRPr>
            </a:lvl3pPr>
            <a:lvl4pPr marL="1600200" indent="-228600">
              <a:lnSpc>
                <a:spcPct val="90000"/>
              </a:lnSpc>
              <a:spcBef>
                <a:spcPts val="500"/>
              </a:spcBef>
              <a:buFont typeface="Arial" panose="020B0604020202020204" pitchFamily="34" charset="0"/>
              <a:buChar char="•"/>
              <a:defRPr baseline="0">
                <a:latin typeface="Alegreya Sans" pitchFamily="2" charset="0"/>
              </a:defRPr>
            </a:lvl4pPr>
            <a:lvl5pPr marL="2057400" indent="-228600">
              <a:lnSpc>
                <a:spcPct val="90000"/>
              </a:lnSpc>
              <a:spcBef>
                <a:spcPts val="500"/>
              </a:spcBef>
              <a:buFont typeface="Arial" panose="020B0604020202020204" pitchFamily="34" charset="0"/>
              <a:buChar char="•"/>
              <a:defRPr baseline="0">
                <a:latin typeface="Alegreya Sans"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400" dirty="0">
                <a:latin typeface="Calibri" panose="020F0502020204030204" pitchFamily="34" charset="0"/>
                <a:cs typeface="Calibri" panose="020F0502020204030204" pitchFamily="34" charset="0"/>
              </a:rPr>
              <a:t>Recap of presentation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to setup for:</a:t>
            </a:r>
          </a:p>
          <a:p>
            <a:pPr marL="465138" lvl="1" indent="-176213"/>
            <a:endParaRPr lang="en-US" sz="400" dirty="0">
              <a:solidFill>
                <a:schemeClr val="bg1"/>
              </a:solidFill>
              <a:latin typeface="Calibri" panose="020F0502020204030204" pitchFamily="34" charset="0"/>
              <a:cs typeface="Calibri" panose="020F0502020204030204" pitchFamily="34" charset="0"/>
            </a:endParaRPr>
          </a:p>
          <a:p>
            <a:pPr marL="465138" lvl="1" indent="-176213"/>
            <a:r>
              <a:rPr lang="en-US" sz="2000" dirty="0">
                <a:solidFill>
                  <a:schemeClr val="bg1"/>
                </a:solidFill>
                <a:latin typeface="Calibri" panose="020F0502020204030204" pitchFamily="34" charset="0"/>
                <a:cs typeface="Calibri" panose="020F0502020204030204" pitchFamily="34" charset="0"/>
              </a:rPr>
              <a:t>Open Discussion</a:t>
            </a:r>
          </a:p>
          <a:p>
            <a:pPr marL="465138" lvl="1" indent="-176213"/>
            <a:endParaRPr lang="en-US" sz="400" dirty="0">
              <a:solidFill>
                <a:schemeClr val="bg1"/>
              </a:solidFill>
              <a:latin typeface="Calibri" panose="020F0502020204030204" pitchFamily="34" charset="0"/>
              <a:cs typeface="Calibri" panose="020F0502020204030204" pitchFamily="34" charset="0"/>
            </a:endParaRPr>
          </a:p>
          <a:p>
            <a:pPr marL="465138" lvl="1" indent="-176213"/>
            <a:r>
              <a:rPr lang="en-US" sz="2000" dirty="0">
                <a:solidFill>
                  <a:schemeClr val="bg1"/>
                </a:solidFill>
                <a:latin typeface="Calibri" panose="020F0502020204030204" pitchFamily="34" charset="0"/>
                <a:cs typeface="Calibri" panose="020F0502020204030204" pitchFamily="34" charset="0"/>
              </a:rPr>
              <a:t>Office Hours</a:t>
            </a:r>
            <a:endParaRPr lang="en-US" sz="20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9DA48DFB-BFF4-BD19-D0EF-418228400CCF}"/>
              </a:ext>
            </a:extLst>
          </p:cNvPr>
          <p:cNvPicPr>
            <a:picLocks noChangeAspect="1"/>
          </p:cNvPicPr>
          <p:nvPr/>
        </p:nvPicPr>
        <p:blipFill>
          <a:blip r:embed="rId4"/>
          <a:stretch>
            <a:fillRect/>
          </a:stretch>
        </p:blipFill>
        <p:spPr>
          <a:xfrm>
            <a:off x="902366" y="1871106"/>
            <a:ext cx="1500823" cy="1500823"/>
          </a:xfrm>
          <a:prstGeom prst="rect">
            <a:avLst/>
          </a:prstGeom>
          <a:effectLst>
            <a:glow rad="88900">
              <a:schemeClr val="accent4">
                <a:lumMod val="50000"/>
                <a:alpha val="75000"/>
              </a:schemeClr>
            </a:glow>
            <a:softEdge rad="233327"/>
          </a:effectLst>
        </p:spPr>
      </p:pic>
      <p:pic>
        <p:nvPicPr>
          <p:cNvPr id="15" name="Picture 14">
            <a:extLst>
              <a:ext uri="{FF2B5EF4-FFF2-40B4-BE49-F238E27FC236}">
                <a16:creationId xmlns:a16="http://schemas.microsoft.com/office/drawing/2014/main" id="{6EE1E9E3-582A-A471-8388-4F191E3B9270}"/>
              </a:ext>
            </a:extLst>
          </p:cNvPr>
          <p:cNvPicPr>
            <a:picLocks noChangeAspect="1"/>
          </p:cNvPicPr>
          <p:nvPr/>
        </p:nvPicPr>
        <p:blipFill>
          <a:blip r:embed="rId5"/>
          <a:stretch>
            <a:fillRect/>
          </a:stretch>
        </p:blipFill>
        <p:spPr>
          <a:xfrm>
            <a:off x="5010094" y="969907"/>
            <a:ext cx="2171811" cy="2171811"/>
          </a:xfrm>
          <a:prstGeom prst="rect">
            <a:avLst/>
          </a:prstGeom>
          <a:solidFill>
            <a:srgbClr val="00B0F0"/>
          </a:solidFill>
          <a:effectLst>
            <a:glow rad="127000">
              <a:schemeClr val="accent1">
                <a:alpha val="40000"/>
              </a:schemeClr>
            </a:glow>
            <a:softEdge rad="228600"/>
          </a:effectLst>
        </p:spPr>
      </p:pic>
      <p:pic>
        <p:nvPicPr>
          <p:cNvPr id="17" name="Picture 16">
            <a:extLst>
              <a:ext uri="{FF2B5EF4-FFF2-40B4-BE49-F238E27FC236}">
                <a16:creationId xmlns:a16="http://schemas.microsoft.com/office/drawing/2014/main" id="{949D0E4E-E501-7156-E407-CB87FA18E1FE}"/>
              </a:ext>
            </a:extLst>
          </p:cNvPr>
          <p:cNvPicPr>
            <a:picLocks noChangeAspect="1"/>
          </p:cNvPicPr>
          <p:nvPr/>
        </p:nvPicPr>
        <p:blipFill>
          <a:blip r:embed="rId6"/>
          <a:stretch>
            <a:fillRect/>
          </a:stretch>
        </p:blipFill>
        <p:spPr>
          <a:xfrm>
            <a:off x="9894729" y="1871105"/>
            <a:ext cx="1557895" cy="1557895"/>
          </a:xfrm>
          <a:prstGeom prst="rect">
            <a:avLst/>
          </a:prstGeom>
          <a:solidFill>
            <a:srgbClr val="00B050"/>
          </a:solidFill>
          <a:effectLst>
            <a:glow rad="127000">
              <a:srgbClr val="00B050">
                <a:alpha val="40000"/>
              </a:srgbClr>
            </a:glow>
            <a:softEdge rad="228600"/>
          </a:effectLst>
        </p:spPr>
      </p:pic>
      <p:sp>
        <p:nvSpPr>
          <p:cNvPr id="18" name="Content Placeholder 2">
            <a:extLst>
              <a:ext uri="{FF2B5EF4-FFF2-40B4-BE49-F238E27FC236}">
                <a16:creationId xmlns:a16="http://schemas.microsoft.com/office/drawing/2014/main" id="{F358BF54-D7D9-E806-FDC0-66B6B475890E}"/>
              </a:ext>
            </a:extLst>
          </p:cNvPr>
          <p:cNvSpPr txBox="1">
            <a:spLocks/>
          </p:cNvSpPr>
          <p:nvPr/>
        </p:nvSpPr>
        <p:spPr>
          <a:xfrm>
            <a:off x="3240786" y="3432593"/>
            <a:ext cx="6049519" cy="2964181"/>
          </a:xfrm>
          <a:prstGeom prst="rect">
            <a:avLst/>
          </a:prstGeom>
          <a:solidFill>
            <a:schemeClr val="tx1">
              <a:alpha val="70000"/>
            </a:schemeClr>
          </a:solidFill>
        </p:spPr>
        <p:txBody>
          <a:bodyPr vert="horz" lIns="91440" tIns="45720" rIns="91440" bIns="45720" rtlCol="0" anchor="ctr">
            <a:normAutofit/>
          </a:bodyPr>
          <a:lstStyle>
            <a:lvl1pPr marL="228600" indent="-228600">
              <a:lnSpc>
                <a:spcPct val="90000"/>
              </a:lnSpc>
              <a:spcBef>
                <a:spcPts val="1000"/>
              </a:spcBef>
              <a:buFont typeface="Arial" panose="020B0604020202020204" pitchFamily="34" charset="0"/>
              <a:buChar char="•"/>
              <a:defRPr sz="2800" baseline="0">
                <a:solidFill>
                  <a:schemeClr val="bg1"/>
                </a:solidFill>
                <a:latin typeface="Alegreya Sans Medium" pitchFamily="2" charset="0"/>
              </a:defRPr>
            </a:lvl1pPr>
            <a:lvl2pPr marL="685800" indent="-228600">
              <a:lnSpc>
                <a:spcPct val="90000"/>
              </a:lnSpc>
              <a:spcBef>
                <a:spcPts val="500"/>
              </a:spcBef>
              <a:buFont typeface="Arial" panose="020B0604020202020204" pitchFamily="34" charset="0"/>
              <a:buChar char="•"/>
              <a:defRPr sz="2400" baseline="0">
                <a:latin typeface="Alegreya Sans" pitchFamily="2" charset="0"/>
              </a:defRPr>
            </a:lvl2pPr>
            <a:lvl3pPr marL="1143000" indent="-228600">
              <a:lnSpc>
                <a:spcPct val="90000"/>
              </a:lnSpc>
              <a:spcBef>
                <a:spcPts val="500"/>
              </a:spcBef>
              <a:buFont typeface="Arial" panose="020B0604020202020204" pitchFamily="34" charset="0"/>
              <a:buChar char="•"/>
              <a:defRPr sz="2000" baseline="0">
                <a:latin typeface="Alegreya Sans" pitchFamily="2" charset="0"/>
              </a:defRPr>
            </a:lvl3pPr>
            <a:lvl4pPr marL="1600200" indent="-228600">
              <a:lnSpc>
                <a:spcPct val="90000"/>
              </a:lnSpc>
              <a:spcBef>
                <a:spcPts val="500"/>
              </a:spcBef>
              <a:buFont typeface="Arial" panose="020B0604020202020204" pitchFamily="34" charset="0"/>
              <a:buChar char="•"/>
              <a:defRPr baseline="0">
                <a:latin typeface="Alegreya Sans" pitchFamily="2" charset="0"/>
              </a:defRPr>
            </a:lvl4pPr>
            <a:lvl5pPr marL="2057400" indent="-228600">
              <a:lnSpc>
                <a:spcPct val="90000"/>
              </a:lnSpc>
              <a:spcBef>
                <a:spcPts val="500"/>
              </a:spcBef>
              <a:buFont typeface="Arial" panose="020B0604020202020204" pitchFamily="34" charset="0"/>
              <a:buChar char="•"/>
              <a:defRPr baseline="0">
                <a:latin typeface="Alegreya Sans"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en-US" sz="3200" dirty="0">
                <a:latin typeface="Calibri" panose="020F0502020204030204" pitchFamily="34" charset="0"/>
                <a:cs typeface="Calibri" panose="020F0502020204030204" pitchFamily="34" charset="0"/>
              </a:rPr>
              <a:t>I. Data Queries &amp; Alerts</a:t>
            </a:r>
          </a:p>
          <a:p>
            <a:pPr algn="ctr"/>
            <a:endParaRPr lang="en-US" sz="1800" dirty="0">
              <a:latin typeface="Calibri" panose="020F0502020204030204" pitchFamily="34" charset="0"/>
              <a:cs typeface="Calibri" panose="020F0502020204030204" pitchFamily="34" charset="0"/>
            </a:endParaRPr>
          </a:p>
          <a:p>
            <a:pPr marL="0" indent="0" algn="ctr">
              <a:buNone/>
            </a:pPr>
            <a:r>
              <a:rPr lang="en-US" sz="3200" dirty="0">
                <a:latin typeface="Calibri" panose="020F0502020204030204" pitchFamily="34" charset="0"/>
                <a:cs typeface="Calibri" panose="020F0502020204030204" pitchFamily="34" charset="0"/>
              </a:rPr>
              <a:t>II. Work Groups &amp; Teams</a:t>
            </a:r>
          </a:p>
          <a:p>
            <a:pPr algn="ctr"/>
            <a:endParaRPr lang="en-US" sz="1800" dirty="0">
              <a:latin typeface="Calibri" panose="020F0502020204030204" pitchFamily="34" charset="0"/>
              <a:cs typeface="Calibri" panose="020F0502020204030204" pitchFamily="34" charset="0"/>
            </a:endParaRPr>
          </a:p>
          <a:p>
            <a:pPr marL="0" indent="0" algn="ctr">
              <a:buNone/>
            </a:pPr>
            <a:r>
              <a:rPr lang="en-US" sz="3200" dirty="0">
                <a:latin typeface="Calibri" panose="020F0502020204030204" pitchFamily="34" charset="0"/>
                <a:cs typeface="Calibri" panose="020F0502020204030204" pitchFamily="34" charset="0"/>
              </a:rPr>
              <a:t>III. Models: survival, migration, etc.</a:t>
            </a:r>
          </a:p>
        </p:txBody>
      </p:sp>
    </p:spTree>
    <p:extLst>
      <p:ext uri="{BB962C8B-B14F-4D97-AF65-F5344CB8AC3E}">
        <p14:creationId xmlns:p14="http://schemas.microsoft.com/office/powerpoint/2010/main" val="183015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9"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B01258E-A483-C7DA-5D90-4AE9B81F2183}"/>
              </a:ext>
            </a:extLst>
          </p:cNvPr>
          <p:cNvSpPr/>
          <p:nvPr/>
        </p:nvSpPr>
        <p:spPr>
          <a:xfrm>
            <a:off x="0" y="0"/>
            <a:ext cx="121920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3" name="Slide Number Placeholder 2">
            <a:extLst>
              <a:ext uri="{FF2B5EF4-FFF2-40B4-BE49-F238E27FC236}">
                <a16:creationId xmlns:a16="http://schemas.microsoft.com/office/drawing/2014/main" id="{FEAE903B-0967-2F9E-1F80-2B26A6F9D8ED}"/>
              </a:ext>
            </a:extLst>
          </p:cNvPr>
          <p:cNvSpPr>
            <a:spLocks noGrp="1"/>
          </p:cNvSpPr>
          <p:nvPr>
            <p:ph type="sldNum" sz="quarter" idx="12"/>
          </p:nvPr>
        </p:nvSpPr>
        <p:spPr/>
        <p:txBody>
          <a:bodyPr/>
          <a:lstStyle/>
          <a:p>
            <a:fld id="{EAEDD658-BB01-0342-9404-4143FC036160}" type="slidenum">
              <a:rPr lang="en-US" smtClean="0"/>
              <a:t>30</a:t>
            </a:fld>
            <a:endParaRPr lang="en-US"/>
          </a:p>
        </p:txBody>
      </p:sp>
      <p:sp>
        <p:nvSpPr>
          <p:cNvPr id="4" name="Rectangle 3">
            <a:extLst>
              <a:ext uri="{FF2B5EF4-FFF2-40B4-BE49-F238E27FC236}">
                <a16:creationId xmlns:a16="http://schemas.microsoft.com/office/drawing/2014/main" id="{10D2AA27-EF08-0B11-7956-C0B72CA30A97}"/>
              </a:ext>
            </a:extLst>
          </p:cNvPr>
          <p:cNvSpPr/>
          <p:nvPr/>
        </p:nvSpPr>
        <p:spPr>
          <a:xfrm>
            <a:off x="319060" y="224619"/>
            <a:ext cx="3399589" cy="2366818"/>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555535E-9408-295A-15D2-DF35DFF9ACC8}"/>
              </a:ext>
            </a:extLst>
          </p:cNvPr>
          <p:cNvSpPr txBox="1"/>
          <p:nvPr/>
        </p:nvSpPr>
        <p:spPr>
          <a:xfrm>
            <a:off x="319059" y="408122"/>
            <a:ext cx="3399589" cy="384721"/>
          </a:xfrm>
          <a:prstGeom prst="rect">
            <a:avLst/>
          </a:prstGeom>
          <a:noFill/>
        </p:spPr>
        <p:txBody>
          <a:bodyPr wrap="square" rtlCol="0">
            <a:spAutoFit/>
          </a:bodyPr>
          <a:lstStyle/>
          <a:p>
            <a:pPr algn="ctr"/>
            <a:r>
              <a:rPr lang="en-US" sz="1900" dirty="0">
                <a:solidFill>
                  <a:schemeClr val="bg1"/>
                </a:solidFill>
              </a:rPr>
              <a:t>5. River Conditions</a:t>
            </a:r>
          </a:p>
        </p:txBody>
      </p:sp>
      <p:pic>
        <p:nvPicPr>
          <p:cNvPr id="9" name="Picture 8">
            <a:extLst>
              <a:ext uri="{FF2B5EF4-FFF2-40B4-BE49-F238E27FC236}">
                <a16:creationId xmlns:a16="http://schemas.microsoft.com/office/drawing/2014/main" id="{21AB06B8-1D95-517C-A9C7-5F8271399942}"/>
              </a:ext>
            </a:extLst>
          </p:cNvPr>
          <p:cNvPicPr>
            <a:picLocks noChangeAspect="1"/>
          </p:cNvPicPr>
          <p:nvPr/>
        </p:nvPicPr>
        <p:blipFill rotWithShape="1">
          <a:blip r:embed="rId5"/>
          <a:srcRect b="14952"/>
          <a:stretch/>
        </p:blipFill>
        <p:spPr>
          <a:xfrm>
            <a:off x="681688" y="893197"/>
            <a:ext cx="2647949" cy="1490940"/>
          </a:xfrm>
          <a:prstGeom prst="rect">
            <a:avLst/>
          </a:prstGeom>
          <a:solidFill>
            <a:srgbClr val="00B0F0"/>
          </a:solidFill>
          <a:effectLst>
            <a:glow rad="127000">
              <a:schemeClr val="accent1">
                <a:alpha val="40000"/>
              </a:schemeClr>
            </a:glow>
            <a:softEdge rad="228600"/>
          </a:effectLst>
        </p:spPr>
      </p:pic>
      <p:pic>
        <p:nvPicPr>
          <p:cNvPr id="13" name="Picture 12">
            <a:extLst>
              <a:ext uri="{FF2B5EF4-FFF2-40B4-BE49-F238E27FC236}">
                <a16:creationId xmlns:a16="http://schemas.microsoft.com/office/drawing/2014/main" id="{6BA96979-B691-0E02-B829-761EFECF6966}"/>
              </a:ext>
            </a:extLst>
          </p:cNvPr>
          <p:cNvPicPr>
            <a:picLocks noChangeAspect="1"/>
          </p:cNvPicPr>
          <p:nvPr/>
        </p:nvPicPr>
        <p:blipFill>
          <a:blip r:embed="rId6"/>
          <a:srcRect/>
          <a:stretch/>
        </p:blipFill>
        <p:spPr>
          <a:xfrm>
            <a:off x="4037708" y="1224062"/>
            <a:ext cx="6957349" cy="4409876"/>
          </a:xfrm>
          <a:prstGeom prst="rect">
            <a:avLst/>
          </a:prstGeom>
        </p:spPr>
      </p:pic>
      <p:sp>
        <p:nvSpPr>
          <p:cNvPr id="2" name="TextBox 1">
            <a:extLst>
              <a:ext uri="{FF2B5EF4-FFF2-40B4-BE49-F238E27FC236}">
                <a16:creationId xmlns:a16="http://schemas.microsoft.com/office/drawing/2014/main" id="{432BB53B-9914-008C-F535-0130207953F3}"/>
              </a:ext>
            </a:extLst>
          </p:cNvPr>
          <p:cNvSpPr txBox="1"/>
          <p:nvPr/>
        </p:nvSpPr>
        <p:spPr>
          <a:xfrm>
            <a:off x="302821" y="6323050"/>
            <a:ext cx="10986281" cy="369332"/>
          </a:xfrm>
          <a:prstGeom prst="rect">
            <a:avLst/>
          </a:prstGeom>
          <a:noFill/>
        </p:spPr>
        <p:txBody>
          <a:bodyPr wrap="square" rtlCol="0">
            <a:spAutoFit/>
          </a:bodyPr>
          <a:lstStyle/>
          <a:p>
            <a:r>
              <a:rPr lang="en-US" dirty="0">
                <a:solidFill>
                  <a:schemeClr val="bg1"/>
                </a:solidFill>
              </a:rPr>
              <a:t>“River Conditions Graph &amp; Text” </a:t>
            </a:r>
            <a:r>
              <a:rPr lang="en-US" dirty="0">
                <a:solidFill>
                  <a:schemeClr val="bg1"/>
                </a:solidFill>
                <a:hlinkClick r:id="rId7">
                  <a:extLst>
                    <a:ext uri="{A12FA001-AC4F-418D-AE19-62706E023703}">
                      <ahyp:hlinkClr xmlns:ahyp="http://schemas.microsoft.com/office/drawing/2018/hyperlinkcolor" val="tx"/>
                    </a:ext>
                  </a:extLst>
                </a:hlinkClick>
              </a:rPr>
              <a:t>cbr.washington.edu/sacramento/data/query_river_graph.html</a:t>
            </a:r>
            <a:endParaRPr lang="en-US" dirty="0">
              <a:solidFill>
                <a:schemeClr val="bg1"/>
              </a:solidFill>
            </a:endParaRPr>
          </a:p>
        </p:txBody>
      </p:sp>
    </p:spTree>
    <p:extLst>
      <p:ext uri="{BB962C8B-B14F-4D97-AF65-F5344CB8AC3E}">
        <p14:creationId xmlns:p14="http://schemas.microsoft.com/office/powerpoint/2010/main" val="1852739355"/>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0FF825-2618-D33B-3D95-E05721E793CC}"/>
              </a:ext>
            </a:extLst>
          </p:cNvPr>
          <p:cNvSpPr/>
          <p:nvPr/>
        </p:nvSpPr>
        <p:spPr>
          <a:xfrm>
            <a:off x="0" y="0"/>
            <a:ext cx="121920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 name="Title 1">
            <a:extLst>
              <a:ext uri="{FF2B5EF4-FFF2-40B4-BE49-F238E27FC236}">
                <a16:creationId xmlns:a16="http://schemas.microsoft.com/office/drawing/2014/main" id="{55496C08-6883-456B-B2DA-E2C86B355457}"/>
              </a:ext>
            </a:extLst>
          </p:cNvPr>
          <p:cNvSpPr>
            <a:spLocks noGrp="1"/>
          </p:cNvSpPr>
          <p:nvPr>
            <p:ph type="title"/>
          </p:nvPr>
        </p:nvSpPr>
        <p:spPr>
          <a:xfrm>
            <a:off x="548640" y="0"/>
            <a:ext cx="11210544" cy="1144752"/>
          </a:xfrm>
        </p:spPr>
        <p:txBody>
          <a:bodyPr>
            <a:noAutofit/>
          </a:bodyPr>
          <a:lstStyle/>
          <a:p>
            <a:pPr algn="ctr"/>
            <a:r>
              <a:rPr lang="en-US" sz="4800" b="1" dirty="0">
                <a:solidFill>
                  <a:schemeClr val="bg1"/>
                </a:solidFill>
                <a:latin typeface="+mn-lt"/>
              </a:rPr>
              <a:t>Map Interface for River Conditions Query</a:t>
            </a:r>
          </a:p>
        </p:txBody>
      </p:sp>
      <p:sp>
        <p:nvSpPr>
          <p:cNvPr id="4" name="Slide Number Placeholder 3">
            <a:extLst>
              <a:ext uri="{FF2B5EF4-FFF2-40B4-BE49-F238E27FC236}">
                <a16:creationId xmlns:a16="http://schemas.microsoft.com/office/drawing/2014/main" id="{05771444-995C-446C-7932-3EF3427FC366}"/>
              </a:ext>
            </a:extLst>
          </p:cNvPr>
          <p:cNvSpPr>
            <a:spLocks noGrp="1"/>
          </p:cNvSpPr>
          <p:nvPr>
            <p:ph type="sldNum" sz="quarter" idx="12"/>
          </p:nvPr>
        </p:nvSpPr>
        <p:spPr/>
        <p:txBody>
          <a:bodyPr/>
          <a:lstStyle/>
          <a:p>
            <a:fld id="{EAEDD658-BB01-0342-9404-4143FC036160}" type="slidenum">
              <a:rPr lang="en-US" smtClean="0"/>
              <a:t>31</a:t>
            </a:fld>
            <a:endParaRPr lang="en-US"/>
          </a:p>
        </p:txBody>
      </p:sp>
      <p:pic>
        <p:nvPicPr>
          <p:cNvPr id="10" name="Picture 9">
            <a:extLst>
              <a:ext uri="{FF2B5EF4-FFF2-40B4-BE49-F238E27FC236}">
                <a16:creationId xmlns:a16="http://schemas.microsoft.com/office/drawing/2014/main" id="{D122E705-9B53-D181-D0AB-6BF911366BD5}"/>
              </a:ext>
            </a:extLst>
          </p:cNvPr>
          <p:cNvPicPr>
            <a:picLocks noChangeAspect="1"/>
          </p:cNvPicPr>
          <p:nvPr/>
        </p:nvPicPr>
        <p:blipFill>
          <a:blip r:embed="rId5"/>
          <a:srcRect/>
          <a:stretch/>
        </p:blipFill>
        <p:spPr>
          <a:xfrm>
            <a:off x="2674952" y="1000503"/>
            <a:ext cx="6842096" cy="5278674"/>
          </a:xfrm>
          <a:prstGeom prst="rect">
            <a:avLst/>
          </a:prstGeom>
        </p:spPr>
      </p:pic>
      <p:sp>
        <p:nvSpPr>
          <p:cNvPr id="3" name="TextBox 2">
            <a:extLst>
              <a:ext uri="{FF2B5EF4-FFF2-40B4-BE49-F238E27FC236}">
                <a16:creationId xmlns:a16="http://schemas.microsoft.com/office/drawing/2014/main" id="{F7F50D13-4EB6-C14B-39A3-4BD896F1ED0E}"/>
              </a:ext>
            </a:extLst>
          </p:cNvPr>
          <p:cNvSpPr txBox="1"/>
          <p:nvPr/>
        </p:nvSpPr>
        <p:spPr>
          <a:xfrm>
            <a:off x="302821" y="6323050"/>
            <a:ext cx="10986281" cy="369332"/>
          </a:xfrm>
          <a:prstGeom prst="rect">
            <a:avLst/>
          </a:prstGeom>
          <a:noFill/>
        </p:spPr>
        <p:txBody>
          <a:bodyPr wrap="square" rtlCol="0">
            <a:spAutoFit/>
          </a:bodyPr>
          <a:lstStyle/>
          <a:p>
            <a:r>
              <a:rPr lang="en-US" dirty="0">
                <a:solidFill>
                  <a:schemeClr val="bg1"/>
                </a:solidFill>
                <a:hlinkClick r:id="rId6">
                  <a:extLst>
                    <a:ext uri="{A12FA001-AC4F-418D-AE19-62706E023703}">
                      <ahyp:hlinkClr xmlns:ahyp="http://schemas.microsoft.com/office/drawing/2018/hyperlinkcolor" val="tx"/>
                    </a:ext>
                  </a:extLst>
                </a:hlinkClick>
              </a:rPr>
              <a:t>cbr.washington.edu/sacramento/data/query_river_map/</a:t>
            </a:r>
            <a:endParaRPr lang="en-US" dirty="0">
              <a:solidFill>
                <a:schemeClr val="bg1"/>
              </a:solidFill>
            </a:endParaRPr>
          </a:p>
        </p:txBody>
      </p:sp>
      <p:sp>
        <p:nvSpPr>
          <p:cNvPr id="5" name="Oval 4">
            <a:extLst>
              <a:ext uri="{FF2B5EF4-FFF2-40B4-BE49-F238E27FC236}">
                <a16:creationId xmlns:a16="http://schemas.microsoft.com/office/drawing/2014/main" id="{A71A0DD3-29C1-2B67-2972-1DAB44CBCB69}"/>
              </a:ext>
            </a:extLst>
          </p:cNvPr>
          <p:cNvSpPr/>
          <p:nvPr/>
        </p:nvSpPr>
        <p:spPr>
          <a:xfrm>
            <a:off x="4014235" y="1756315"/>
            <a:ext cx="969632" cy="338239"/>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7A99456-30DE-675F-D48C-1A1146A2BD2A}"/>
              </a:ext>
            </a:extLst>
          </p:cNvPr>
          <p:cNvSpPr/>
          <p:nvPr/>
        </p:nvSpPr>
        <p:spPr>
          <a:xfrm>
            <a:off x="123066" y="2527508"/>
            <a:ext cx="2311205" cy="1144752"/>
          </a:xfrm>
          <a:prstGeom prst="ellipse">
            <a:avLst/>
          </a:prstGeom>
          <a:solidFill>
            <a:schemeClr val="accent6">
              <a:lumMod val="20000"/>
              <a:lumOff val="80000"/>
              <a:alpha val="95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E5E4B85-E4FA-A9E0-559A-0EA18CF5D3CB}"/>
              </a:ext>
            </a:extLst>
          </p:cNvPr>
          <p:cNvSpPr txBox="1"/>
          <p:nvPr/>
        </p:nvSpPr>
        <p:spPr>
          <a:xfrm>
            <a:off x="269659" y="2638219"/>
            <a:ext cx="1954735" cy="923330"/>
          </a:xfrm>
          <a:prstGeom prst="rect">
            <a:avLst/>
          </a:prstGeom>
          <a:noFill/>
        </p:spPr>
        <p:txBody>
          <a:bodyPr wrap="square" rtlCol="0">
            <a:spAutoFit/>
          </a:bodyPr>
          <a:lstStyle/>
          <a:p>
            <a:pPr algn="ctr"/>
            <a:r>
              <a:rPr lang="en-US" dirty="0"/>
              <a:t>Data Type(0/20):</a:t>
            </a:r>
          </a:p>
          <a:p>
            <a:pPr algn="ctr"/>
            <a:r>
              <a:rPr lang="en-US" dirty="0"/>
              <a:t>0 selected </a:t>
            </a:r>
            <a:br>
              <a:rPr lang="en-US" dirty="0"/>
            </a:br>
            <a:r>
              <a:rPr lang="en-US" dirty="0"/>
              <a:t>20 possible</a:t>
            </a:r>
          </a:p>
        </p:txBody>
      </p:sp>
      <p:cxnSp>
        <p:nvCxnSpPr>
          <p:cNvPr id="12" name="Straight Arrow Connector 11">
            <a:extLst>
              <a:ext uri="{FF2B5EF4-FFF2-40B4-BE49-F238E27FC236}">
                <a16:creationId xmlns:a16="http://schemas.microsoft.com/office/drawing/2014/main" id="{8280147D-656E-F3DA-3392-9A01CE89A1BB}"/>
              </a:ext>
            </a:extLst>
          </p:cNvPr>
          <p:cNvCxnSpPr>
            <a:cxnSpLocks/>
            <a:stCxn id="9" idx="6"/>
          </p:cNvCxnSpPr>
          <p:nvPr/>
        </p:nvCxnSpPr>
        <p:spPr>
          <a:xfrm>
            <a:off x="2434271" y="3099884"/>
            <a:ext cx="409290" cy="0"/>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
        <p:nvSpPr>
          <p:cNvPr id="7" name="Rectangle: Rounded Corners 6">
            <a:extLst>
              <a:ext uri="{FF2B5EF4-FFF2-40B4-BE49-F238E27FC236}">
                <a16:creationId xmlns:a16="http://schemas.microsoft.com/office/drawing/2014/main" id="{E450BDAE-9521-C6BB-EDE8-C7112D3761EC}"/>
              </a:ext>
            </a:extLst>
          </p:cNvPr>
          <p:cNvSpPr/>
          <p:nvPr/>
        </p:nvSpPr>
        <p:spPr>
          <a:xfrm>
            <a:off x="2134114" y="4821461"/>
            <a:ext cx="8039595" cy="924762"/>
          </a:xfrm>
          <a:prstGeom prst="roundRect">
            <a:avLst/>
          </a:prstGeom>
          <a:solidFill>
            <a:schemeClr val="accent2">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Exploration Question: what Data Types are available at 4 locations of interest in the San Joaquin River Basin in 2022 and 2023?</a:t>
            </a:r>
          </a:p>
        </p:txBody>
      </p:sp>
    </p:spTree>
    <p:extLst>
      <p:ext uri="{BB962C8B-B14F-4D97-AF65-F5344CB8AC3E}">
        <p14:creationId xmlns:p14="http://schemas.microsoft.com/office/powerpoint/2010/main" val="37563235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0FF825-2618-D33B-3D95-E05721E793CC}"/>
              </a:ext>
            </a:extLst>
          </p:cNvPr>
          <p:cNvSpPr/>
          <p:nvPr/>
        </p:nvSpPr>
        <p:spPr>
          <a:xfrm>
            <a:off x="0" y="0"/>
            <a:ext cx="121920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 name="Title 1">
            <a:extLst>
              <a:ext uri="{FF2B5EF4-FFF2-40B4-BE49-F238E27FC236}">
                <a16:creationId xmlns:a16="http://schemas.microsoft.com/office/drawing/2014/main" id="{55496C08-6883-456B-B2DA-E2C86B355457}"/>
              </a:ext>
            </a:extLst>
          </p:cNvPr>
          <p:cNvSpPr>
            <a:spLocks noGrp="1"/>
          </p:cNvSpPr>
          <p:nvPr>
            <p:ph type="title"/>
          </p:nvPr>
        </p:nvSpPr>
        <p:spPr>
          <a:xfrm>
            <a:off x="548640" y="0"/>
            <a:ext cx="11210544" cy="1144752"/>
          </a:xfrm>
        </p:spPr>
        <p:txBody>
          <a:bodyPr>
            <a:noAutofit/>
          </a:bodyPr>
          <a:lstStyle/>
          <a:p>
            <a:pPr algn="ctr"/>
            <a:r>
              <a:rPr lang="en-US" sz="4800" b="1" dirty="0">
                <a:solidFill>
                  <a:schemeClr val="bg1"/>
                </a:solidFill>
                <a:latin typeface="+mn-lt"/>
              </a:rPr>
              <a:t>Map Interface for River Conditions Query</a:t>
            </a:r>
          </a:p>
        </p:txBody>
      </p:sp>
      <p:sp>
        <p:nvSpPr>
          <p:cNvPr id="4" name="Slide Number Placeholder 3">
            <a:extLst>
              <a:ext uri="{FF2B5EF4-FFF2-40B4-BE49-F238E27FC236}">
                <a16:creationId xmlns:a16="http://schemas.microsoft.com/office/drawing/2014/main" id="{05771444-995C-446C-7932-3EF3427FC366}"/>
              </a:ext>
            </a:extLst>
          </p:cNvPr>
          <p:cNvSpPr>
            <a:spLocks noGrp="1"/>
          </p:cNvSpPr>
          <p:nvPr>
            <p:ph type="sldNum" sz="quarter" idx="12"/>
          </p:nvPr>
        </p:nvSpPr>
        <p:spPr/>
        <p:txBody>
          <a:bodyPr/>
          <a:lstStyle/>
          <a:p>
            <a:fld id="{EAEDD658-BB01-0342-9404-4143FC036160}" type="slidenum">
              <a:rPr lang="en-US" smtClean="0"/>
              <a:t>32</a:t>
            </a:fld>
            <a:endParaRPr lang="en-US"/>
          </a:p>
        </p:txBody>
      </p:sp>
      <p:pic>
        <p:nvPicPr>
          <p:cNvPr id="10" name="Picture 9">
            <a:extLst>
              <a:ext uri="{FF2B5EF4-FFF2-40B4-BE49-F238E27FC236}">
                <a16:creationId xmlns:a16="http://schemas.microsoft.com/office/drawing/2014/main" id="{D122E705-9B53-D181-D0AB-6BF911366BD5}"/>
              </a:ext>
            </a:extLst>
          </p:cNvPr>
          <p:cNvPicPr>
            <a:picLocks noChangeAspect="1"/>
          </p:cNvPicPr>
          <p:nvPr/>
        </p:nvPicPr>
        <p:blipFill>
          <a:blip r:embed="rId5"/>
          <a:srcRect/>
          <a:stretch/>
        </p:blipFill>
        <p:spPr>
          <a:xfrm>
            <a:off x="2674952" y="1002930"/>
            <a:ext cx="6842096" cy="5273819"/>
          </a:xfrm>
          <a:prstGeom prst="rect">
            <a:avLst/>
          </a:prstGeom>
        </p:spPr>
      </p:pic>
      <p:sp>
        <p:nvSpPr>
          <p:cNvPr id="3" name="TextBox 2">
            <a:extLst>
              <a:ext uri="{FF2B5EF4-FFF2-40B4-BE49-F238E27FC236}">
                <a16:creationId xmlns:a16="http://schemas.microsoft.com/office/drawing/2014/main" id="{F7F50D13-4EB6-C14B-39A3-4BD896F1ED0E}"/>
              </a:ext>
            </a:extLst>
          </p:cNvPr>
          <p:cNvSpPr txBox="1"/>
          <p:nvPr/>
        </p:nvSpPr>
        <p:spPr>
          <a:xfrm>
            <a:off x="302821" y="6323050"/>
            <a:ext cx="10986281" cy="369332"/>
          </a:xfrm>
          <a:prstGeom prst="rect">
            <a:avLst/>
          </a:prstGeom>
          <a:noFill/>
        </p:spPr>
        <p:txBody>
          <a:bodyPr wrap="square" rtlCol="0">
            <a:spAutoFit/>
          </a:bodyPr>
          <a:lstStyle/>
          <a:p>
            <a:r>
              <a:rPr lang="en-US" dirty="0">
                <a:solidFill>
                  <a:schemeClr val="bg1"/>
                </a:solidFill>
                <a:hlinkClick r:id="rId6">
                  <a:extLst>
                    <a:ext uri="{A12FA001-AC4F-418D-AE19-62706E023703}">
                      <ahyp:hlinkClr xmlns:ahyp="http://schemas.microsoft.com/office/drawing/2018/hyperlinkcolor" val="tx"/>
                    </a:ext>
                  </a:extLst>
                </a:hlinkClick>
              </a:rPr>
              <a:t>cbr.washington.edu/sacramento/data/query_river_map/</a:t>
            </a:r>
            <a:endParaRPr lang="en-US" dirty="0">
              <a:solidFill>
                <a:schemeClr val="bg1"/>
              </a:solidFill>
            </a:endParaRPr>
          </a:p>
        </p:txBody>
      </p:sp>
    </p:spTree>
    <p:extLst>
      <p:ext uri="{BB962C8B-B14F-4D97-AF65-F5344CB8AC3E}">
        <p14:creationId xmlns:p14="http://schemas.microsoft.com/office/powerpoint/2010/main" val="2756046673"/>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0FF825-2618-D33B-3D95-E05721E793CC}"/>
              </a:ext>
            </a:extLst>
          </p:cNvPr>
          <p:cNvSpPr/>
          <p:nvPr/>
        </p:nvSpPr>
        <p:spPr>
          <a:xfrm>
            <a:off x="0" y="0"/>
            <a:ext cx="121920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 name="Title 1">
            <a:extLst>
              <a:ext uri="{FF2B5EF4-FFF2-40B4-BE49-F238E27FC236}">
                <a16:creationId xmlns:a16="http://schemas.microsoft.com/office/drawing/2014/main" id="{55496C08-6883-456B-B2DA-E2C86B355457}"/>
              </a:ext>
            </a:extLst>
          </p:cNvPr>
          <p:cNvSpPr>
            <a:spLocks noGrp="1"/>
          </p:cNvSpPr>
          <p:nvPr>
            <p:ph type="title"/>
          </p:nvPr>
        </p:nvSpPr>
        <p:spPr>
          <a:xfrm>
            <a:off x="548640" y="0"/>
            <a:ext cx="11210544" cy="1144752"/>
          </a:xfrm>
        </p:spPr>
        <p:txBody>
          <a:bodyPr>
            <a:noAutofit/>
          </a:bodyPr>
          <a:lstStyle/>
          <a:p>
            <a:pPr algn="ctr"/>
            <a:r>
              <a:rPr lang="en-US" sz="4800" b="1" dirty="0">
                <a:solidFill>
                  <a:schemeClr val="bg1"/>
                </a:solidFill>
                <a:latin typeface="Calibri" panose="020F0502020204030204" pitchFamily="34" charset="0"/>
                <a:cs typeface="Calibri" panose="020F0502020204030204" pitchFamily="34" charset="0"/>
              </a:rPr>
              <a:t>Map Interface for River Conditions Query</a:t>
            </a:r>
          </a:p>
        </p:txBody>
      </p:sp>
      <p:sp>
        <p:nvSpPr>
          <p:cNvPr id="4" name="Slide Number Placeholder 3">
            <a:extLst>
              <a:ext uri="{FF2B5EF4-FFF2-40B4-BE49-F238E27FC236}">
                <a16:creationId xmlns:a16="http://schemas.microsoft.com/office/drawing/2014/main" id="{05771444-995C-446C-7932-3EF3427FC366}"/>
              </a:ext>
            </a:extLst>
          </p:cNvPr>
          <p:cNvSpPr>
            <a:spLocks noGrp="1"/>
          </p:cNvSpPr>
          <p:nvPr>
            <p:ph type="sldNum" sz="quarter" idx="12"/>
          </p:nvPr>
        </p:nvSpPr>
        <p:spPr/>
        <p:txBody>
          <a:bodyPr/>
          <a:lstStyle/>
          <a:p>
            <a:fld id="{EAEDD658-BB01-0342-9404-4143FC036160}" type="slidenum">
              <a:rPr lang="en-US" smtClean="0"/>
              <a:t>33</a:t>
            </a:fld>
            <a:endParaRPr lang="en-US"/>
          </a:p>
        </p:txBody>
      </p:sp>
      <p:pic>
        <p:nvPicPr>
          <p:cNvPr id="10" name="Picture 9">
            <a:extLst>
              <a:ext uri="{FF2B5EF4-FFF2-40B4-BE49-F238E27FC236}">
                <a16:creationId xmlns:a16="http://schemas.microsoft.com/office/drawing/2014/main" id="{D122E705-9B53-D181-D0AB-6BF911366BD5}"/>
              </a:ext>
            </a:extLst>
          </p:cNvPr>
          <p:cNvPicPr>
            <a:picLocks noChangeAspect="1"/>
          </p:cNvPicPr>
          <p:nvPr/>
        </p:nvPicPr>
        <p:blipFill>
          <a:blip r:embed="rId5"/>
          <a:srcRect/>
          <a:stretch/>
        </p:blipFill>
        <p:spPr>
          <a:xfrm>
            <a:off x="2674952" y="1002930"/>
            <a:ext cx="6842096" cy="5273819"/>
          </a:xfrm>
          <a:prstGeom prst="rect">
            <a:avLst/>
          </a:prstGeom>
        </p:spPr>
      </p:pic>
      <p:sp>
        <p:nvSpPr>
          <p:cNvPr id="3" name="TextBox 2">
            <a:extLst>
              <a:ext uri="{FF2B5EF4-FFF2-40B4-BE49-F238E27FC236}">
                <a16:creationId xmlns:a16="http://schemas.microsoft.com/office/drawing/2014/main" id="{F7F50D13-4EB6-C14B-39A3-4BD896F1ED0E}"/>
              </a:ext>
            </a:extLst>
          </p:cNvPr>
          <p:cNvSpPr txBox="1"/>
          <p:nvPr/>
        </p:nvSpPr>
        <p:spPr>
          <a:xfrm>
            <a:off x="302821" y="6323050"/>
            <a:ext cx="10986281" cy="369332"/>
          </a:xfrm>
          <a:prstGeom prst="rect">
            <a:avLst/>
          </a:prstGeom>
          <a:noFill/>
        </p:spPr>
        <p:txBody>
          <a:bodyPr wrap="square" rtlCol="0">
            <a:spAutoFit/>
          </a:bodyPr>
          <a:lstStyle/>
          <a:p>
            <a:r>
              <a:rPr lang="en-US" dirty="0">
                <a:solidFill>
                  <a:schemeClr val="bg1"/>
                </a:solidFill>
                <a:hlinkClick r:id="rId6">
                  <a:extLst>
                    <a:ext uri="{A12FA001-AC4F-418D-AE19-62706E023703}">
                      <ahyp:hlinkClr xmlns:ahyp="http://schemas.microsoft.com/office/drawing/2018/hyperlinkcolor" val="tx"/>
                    </a:ext>
                  </a:extLst>
                </a:hlinkClick>
              </a:rPr>
              <a:t>cbr.washington.edu/sacramento/data/query_river_map/</a:t>
            </a:r>
            <a:endParaRPr lang="en-US" dirty="0">
              <a:solidFill>
                <a:schemeClr val="bg1"/>
              </a:solidFill>
            </a:endParaRPr>
          </a:p>
        </p:txBody>
      </p:sp>
    </p:spTree>
    <p:extLst>
      <p:ext uri="{BB962C8B-B14F-4D97-AF65-F5344CB8AC3E}">
        <p14:creationId xmlns:p14="http://schemas.microsoft.com/office/powerpoint/2010/main" val="3348405677"/>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0FF825-2618-D33B-3D95-E05721E793CC}"/>
              </a:ext>
            </a:extLst>
          </p:cNvPr>
          <p:cNvSpPr/>
          <p:nvPr/>
        </p:nvSpPr>
        <p:spPr>
          <a:xfrm>
            <a:off x="0" y="0"/>
            <a:ext cx="121920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 name="Title 1">
            <a:extLst>
              <a:ext uri="{FF2B5EF4-FFF2-40B4-BE49-F238E27FC236}">
                <a16:creationId xmlns:a16="http://schemas.microsoft.com/office/drawing/2014/main" id="{55496C08-6883-456B-B2DA-E2C86B355457}"/>
              </a:ext>
            </a:extLst>
          </p:cNvPr>
          <p:cNvSpPr>
            <a:spLocks noGrp="1"/>
          </p:cNvSpPr>
          <p:nvPr>
            <p:ph type="title"/>
          </p:nvPr>
        </p:nvSpPr>
        <p:spPr>
          <a:xfrm>
            <a:off x="548640" y="0"/>
            <a:ext cx="11210544" cy="1144752"/>
          </a:xfrm>
        </p:spPr>
        <p:txBody>
          <a:bodyPr>
            <a:noAutofit/>
          </a:bodyPr>
          <a:lstStyle/>
          <a:p>
            <a:pPr algn="ctr"/>
            <a:r>
              <a:rPr lang="en-US" sz="4800" b="1" dirty="0">
                <a:solidFill>
                  <a:schemeClr val="bg1"/>
                </a:solidFill>
                <a:latin typeface="+mn-lt"/>
              </a:rPr>
              <a:t>Map Interface for River Conditions Query</a:t>
            </a:r>
          </a:p>
        </p:txBody>
      </p:sp>
      <p:sp>
        <p:nvSpPr>
          <p:cNvPr id="4" name="Slide Number Placeholder 3">
            <a:extLst>
              <a:ext uri="{FF2B5EF4-FFF2-40B4-BE49-F238E27FC236}">
                <a16:creationId xmlns:a16="http://schemas.microsoft.com/office/drawing/2014/main" id="{05771444-995C-446C-7932-3EF3427FC366}"/>
              </a:ext>
            </a:extLst>
          </p:cNvPr>
          <p:cNvSpPr>
            <a:spLocks noGrp="1"/>
          </p:cNvSpPr>
          <p:nvPr>
            <p:ph type="sldNum" sz="quarter" idx="12"/>
          </p:nvPr>
        </p:nvSpPr>
        <p:spPr/>
        <p:txBody>
          <a:bodyPr/>
          <a:lstStyle/>
          <a:p>
            <a:fld id="{EAEDD658-BB01-0342-9404-4143FC036160}" type="slidenum">
              <a:rPr lang="en-US" smtClean="0"/>
              <a:t>34</a:t>
            </a:fld>
            <a:endParaRPr lang="en-US"/>
          </a:p>
        </p:txBody>
      </p:sp>
      <p:pic>
        <p:nvPicPr>
          <p:cNvPr id="10" name="Picture 9">
            <a:extLst>
              <a:ext uri="{FF2B5EF4-FFF2-40B4-BE49-F238E27FC236}">
                <a16:creationId xmlns:a16="http://schemas.microsoft.com/office/drawing/2014/main" id="{D122E705-9B53-D181-D0AB-6BF911366BD5}"/>
              </a:ext>
            </a:extLst>
          </p:cNvPr>
          <p:cNvPicPr>
            <a:picLocks noChangeAspect="1"/>
          </p:cNvPicPr>
          <p:nvPr/>
        </p:nvPicPr>
        <p:blipFill>
          <a:blip r:embed="rId5"/>
          <a:srcRect/>
          <a:stretch/>
        </p:blipFill>
        <p:spPr>
          <a:xfrm>
            <a:off x="2674952" y="1002930"/>
            <a:ext cx="6842096" cy="5273819"/>
          </a:xfrm>
          <a:prstGeom prst="rect">
            <a:avLst/>
          </a:prstGeom>
        </p:spPr>
      </p:pic>
      <p:sp>
        <p:nvSpPr>
          <p:cNvPr id="3" name="TextBox 2">
            <a:extLst>
              <a:ext uri="{FF2B5EF4-FFF2-40B4-BE49-F238E27FC236}">
                <a16:creationId xmlns:a16="http://schemas.microsoft.com/office/drawing/2014/main" id="{F7F50D13-4EB6-C14B-39A3-4BD896F1ED0E}"/>
              </a:ext>
            </a:extLst>
          </p:cNvPr>
          <p:cNvSpPr txBox="1"/>
          <p:nvPr/>
        </p:nvSpPr>
        <p:spPr>
          <a:xfrm>
            <a:off x="302821" y="6323050"/>
            <a:ext cx="10986281" cy="369332"/>
          </a:xfrm>
          <a:prstGeom prst="rect">
            <a:avLst/>
          </a:prstGeom>
          <a:noFill/>
        </p:spPr>
        <p:txBody>
          <a:bodyPr wrap="square" rtlCol="0">
            <a:spAutoFit/>
          </a:bodyPr>
          <a:lstStyle/>
          <a:p>
            <a:r>
              <a:rPr lang="en-US" dirty="0">
                <a:solidFill>
                  <a:schemeClr val="bg1"/>
                </a:solidFill>
                <a:hlinkClick r:id="rId6">
                  <a:extLst>
                    <a:ext uri="{A12FA001-AC4F-418D-AE19-62706E023703}">
                      <ahyp:hlinkClr xmlns:ahyp="http://schemas.microsoft.com/office/drawing/2018/hyperlinkcolor" val="tx"/>
                    </a:ext>
                  </a:extLst>
                </a:hlinkClick>
              </a:rPr>
              <a:t>cbr.washington.edu/sacramento/data/query_river_map/</a:t>
            </a:r>
            <a:endParaRPr lang="en-US" dirty="0">
              <a:solidFill>
                <a:schemeClr val="bg1"/>
              </a:solidFill>
            </a:endParaRPr>
          </a:p>
        </p:txBody>
      </p:sp>
    </p:spTree>
    <p:extLst>
      <p:ext uri="{BB962C8B-B14F-4D97-AF65-F5344CB8AC3E}">
        <p14:creationId xmlns:p14="http://schemas.microsoft.com/office/powerpoint/2010/main" val="80958528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0FF825-2618-D33B-3D95-E05721E793CC}"/>
              </a:ext>
            </a:extLst>
          </p:cNvPr>
          <p:cNvSpPr/>
          <p:nvPr/>
        </p:nvSpPr>
        <p:spPr>
          <a:xfrm>
            <a:off x="0" y="0"/>
            <a:ext cx="121920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 name="Title 1">
            <a:extLst>
              <a:ext uri="{FF2B5EF4-FFF2-40B4-BE49-F238E27FC236}">
                <a16:creationId xmlns:a16="http://schemas.microsoft.com/office/drawing/2014/main" id="{55496C08-6883-456B-B2DA-E2C86B355457}"/>
              </a:ext>
            </a:extLst>
          </p:cNvPr>
          <p:cNvSpPr>
            <a:spLocks noGrp="1"/>
          </p:cNvSpPr>
          <p:nvPr>
            <p:ph type="title"/>
          </p:nvPr>
        </p:nvSpPr>
        <p:spPr>
          <a:xfrm>
            <a:off x="548640" y="0"/>
            <a:ext cx="11210544" cy="1144752"/>
          </a:xfrm>
        </p:spPr>
        <p:txBody>
          <a:bodyPr>
            <a:noAutofit/>
          </a:bodyPr>
          <a:lstStyle/>
          <a:p>
            <a:pPr algn="ctr"/>
            <a:r>
              <a:rPr lang="en-US" sz="4800" b="1" dirty="0">
                <a:solidFill>
                  <a:schemeClr val="bg1"/>
                </a:solidFill>
                <a:latin typeface="+mn-lt"/>
              </a:rPr>
              <a:t>Map Interface for River Conditions Query</a:t>
            </a:r>
          </a:p>
        </p:txBody>
      </p:sp>
      <p:sp>
        <p:nvSpPr>
          <p:cNvPr id="4" name="Slide Number Placeholder 3">
            <a:extLst>
              <a:ext uri="{FF2B5EF4-FFF2-40B4-BE49-F238E27FC236}">
                <a16:creationId xmlns:a16="http://schemas.microsoft.com/office/drawing/2014/main" id="{05771444-995C-446C-7932-3EF3427FC366}"/>
              </a:ext>
            </a:extLst>
          </p:cNvPr>
          <p:cNvSpPr>
            <a:spLocks noGrp="1"/>
          </p:cNvSpPr>
          <p:nvPr>
            <p:ph type="sldNum" sz="quarter" idx="12"/>
          </p:nvPr>
        </p:nvSpPr>
        <p:spPr/>
        <p:txBody>
          <a:bodyPr/>
          <a:lstStyle/>
          <a:p>
            <a:fld id="{EAEDD658-BB01-0342-9404-4143FC036160}" type="slidenum">
              <a:rPr lang="en-US" smtClean="0"/>
              <a:t>35</a:t>
            </a:fld>
            <a:endParaRPr lang="en-US"/>
          </a:p>
        </p:txBody>
      </p:sp>
      <p:pic>
        <p:nvPicPr>
          <p:cNvPr id="10" name="Picture 9">
            <a:extLst>
              <a:ext uri="{FF2B5EF4-FFF2-40B4-BE49-F238E27FC236}">
                <a16:creationId xmlns:a16="http://schemas.microsoft.com/office/drawing/2014/main" id="{D122E705-9B53-D181-D0AB-6BF911366BD5}"/>
              </a:ext>
            </a:extLst>
          </p:cNvPr>
          <p:cNvPicPr>
            <a:picLocks noChangeAspect="1"/>
          </p:cNvPicPr>
          <p:nvPr/>
        </p:nvPicPr>
        <p:blipFill>
          <a:blip r:embed="rId5"/>
          <a:srcRect/>
          <a:stretch/>
        </p:blipFill>
        <p:spPr>
          <a:xfrm>
            <a:off x="2674952" y="1002930"/>
            <a:ext cx="6842095" cy="5273819"/>
          </a:xfrm>
          <a:prstGeom prst="rect">
            <a:avLst/>
          </a:prstGeom>
        </p:spPr>
      </p:pic>
      <p:sp>
        <p:nvSpPr>
          <p:cNvPr id="3" name="TextBox 2">
            <a:extLst>
              <a:ext uri="{FF2B5EF4-FFF2-40B4-BE49-F238E27FC236}">
                <a16:creationId xmlns:a16="http://schemas.microsoft.com/office/drawing/2014/main" id="{F7F50D13-4EB6-C14B-39A3-4BD896F1ED0E}"/>
              </a:ext>
            </a:extLst>
          </p:cNvPr>
          <p:cNvSpPr txBox="1"/>
          <p:nvPr/>
        </p:nvSpPr>
        <p:spPr>
          <a:xfrm>
            <a:off x="302821" y="6323050"/>
            <a:ext cx="10986281" cy="369332"/>
          </a:xfrm>
          <a:prstGeom prst="rect">
            <a:avLst/>
          </a:prstGeom>
          <a:noFill/>
        </p:spPr>
        <p:txBody>
          <a:bodyPr wrap="square" rtlCol="0">
            <a:spAutoFit/>
          </a:bodyPr>
          <a:lstStyle/>
          <a:p>
            <a:r>
              <a:rPr lang="en-US" dirty="0">
                <a:solidFill>
                  <a:schemeClr val="bg1"/>
                </a:solidFill>
                <a:hlinkClick r:id="rId6">
                  <a:extLst>
                    <a:ext uri="{A12FA001-AC4F-418D-AE19-62706E023703}">
                      <ahyp:hlinkClr xmlns:ahyp="http://schemas.microsoft.com/office/drawing/2018/hyperlinkcolor" val="tx"/>
                    </a:ext>
                  </a:extLst>
                </a:hlinkClick>
              </a:rPr>
              <a:t>cbr.washington.edu/sacramento/data/query_river_map/</a:t>
            </a:r>
            <a:endParaRPr lang="en-US" dirty="0">
              <a:solidFill>
                <a:schemeClr val="bg1"/>
              </a:solidFill>
            </a:endParaRPr>
          </a:p>
        </p:txBody>
      </p:sp>
      <p:sp>
        <p:nvSpPr>
          <p:cNvPr id="5" name="Rectangle: Rounded Corners 4">
            <a:extLst>
              <a:ext uri="{FF2B5EF4-FFF2-40B4-BE49-F238E27FC236}">
                <a16:creationId xmlns:a16="http://schemas.microsoft.com/office/drawing/2014/main" id="{09F442F1-69E9-B1EA-796A-113C5F533784}"/>
              </a:ext>
            </a:extLst>
          </p:cNvPr>
          <p:cNvSpPr/>
          <p:nvPr/>
        </p:nvSpPr>
        <p:spPr>
          <a:xfrm>
            <a:off x="2134114" y="4821461"/>
            <a:ext cx="8039595" cy="924762"/>
          </a:xfrm>
          <a:prstGeom prst="roundRect">
            <a:avLst/>
          </a:prstGeom>
          <a:solidFill>
            <a:schemeClr val="accent2">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Exploration Question: what Data Types are available at 4 locations of interest in the San Joaquin River Basin in 2022 and 2023?</a:t>
            </a:r>
          </a:p>
        </p:txBody>
      </p:sp>
    </p:spTree>
    <p:extLst>
      <p:ext uri="{BB962C8B-B14F-4D97-AF65-F5344CB8AC3E}">
        <p14:creationId xmlns:p14="http://schemas.microsoft.com/office/powerpoint/2010/main" val="1164312411"/>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0FF825-2618-D33B-3D95-E05721E793CC}"/>
              </a:ext>
            </a:extLst>
          </p:cNvPr>
          <p:cNvSpPr/>
          <p:nvPr/>
        </p:nvSpPr>
        <p:spPr>
          <a:xfrm>
            <a:off x="0" y="0"/>
            <a:ext cx="121920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 name="Title 1">
            <a:extLst>
              <a:ext uri="{FF2B5EF4-FFF2-40B4-BE49-F238E27FC236}">
                <a16:creationId xmlns:a16="http://schemas.microsoft.com/office/drawing/2014/main" id="{55496C08-6883-456B-B2DA-E2C86B355457}"/>
              </a:ext>
            </a:extLst>
          </p:cNvPr>
          <p:cNvSpPr>
            <a:spLocks noGrp="1"/>
          </p:cNvSpPr>
          <p:nvPr>
            <p:ph type="title"/>
          </p:nvPr>
        </p:nvSpPr>
        <p:spPr>
          <a:xfrm>
            <a:off x="548640" y="0"/>
            <a:ext cx="11210544" cy="1144752"/>
          </a:xfrm>
        </p:spPr>
        <p:txBody>
          <a:bodyPr>
            <a:noAutofit/>
          </a:bodyPr>
          <a:lstStyle/>
          <a:p>
            <a:pPr algn="ctr"/>
            <a:r>
              <a:rPr lang="en-US" sz="4800" b="1" dirty="0">
                <a:solidFill>
                  <a:schemeClr val="bg1"/>
                </a:solidFill>
                <a:latin typeface="+mn-lt"/>
              </a:rPr>
              <a:t>River Conditions Results</a:t>
            </a:r>
          </a:p>
        </p:txBody>
      </p:sp>
      <p:sp>
        <p:nvSpPr>
          <p:cNvPr id="4" name="Slide Number Placeholder 3">
            <a:extLst>
              <a:ext uri="{FF2B5EF4-FFF2-40B4-BE49-F238E27FC236}">
                <a16:creationId xmlns:a16="http://schemas.microsoft.com/office/drawing/2014/main" id="{05771444-995C-446C-7932-3EF3427FC366}"/>
              </a:ext>
            </a:extLst>
          </p:cNvPr>
          <p:cNvSpPr>
            <a:spLocks noGrp="1"/>
          </p:cNvSpPr>
          <p:nvPr>
            <p:ph type="sldNum" sz="quarter" idx="12"/>
          </p:nvPr>
        </p:nvSpPr>
        <p:spPr/>
        <p:txBody>
          <a:bodyPr/>
          <a:lstStyle/>
          <a:p>
            <a:fld id="{EAEDD658-BB01-0342-9404-4143FC036160}" type="slidenum">
              <a:rPr lang="en-US" smtClean="0"/>
              <a:t>36</a:t>
            </a:fld>
            <a:endParaRPr lang="en-US"/>
          </a:p>
        </p:txBody>
      </p:sp>
      <p:sp>
        <p:nvSpPr>
          <p:cNvPr id="3" name="TextBox 2">
            <a:extLst>
              <a:ext uri="{FF2B5EF4-FFF2-40B4-BE49-F238E27FC236}">
                <a16:creationId xmlns:a16="http://schemas.microsoft.com/office/drawing/2014/main" id="{F7F50D13-4EB6-C14B-39A3-4BD896F1ED0E}"/>
              </a:ext>
            </a:extLst>
          </p:cNvPr>
          <p:cNvSpPr txBox="1"/>
          <p:nvPr/>
        </p:nvSpPr>
        <p:spPr>
          <a:xfrm>
            <a:off x="302821" y="6323050"/>
            <a:ext cx="10986281" cy="369332"/>
          </a:xfrm>
          <a:prstGeom prst="rect">
            <a:avLst/>
          </a:prstGeom>
          <a:noFill/>
        </p:spPr>
        <p:txBody>
          <a:bodyPr wrap="square" rtlCol="0">
            <a:spAutoFit/>
          </a:bodyPr>
          <a:lstStyle/>
          <a:p>
            <a:r>
              <a:rPr lang="en-US" dirty="0">
                <a:solidFill>
                  <a:schemeClr val="bg1"/>
                </a:solidFill>
              </a:rPr>
              <a:t>“Map Interface River Conditions” </a:t>
            </a:r>
            <a:r>
              <a:rPr lang="en-US" dirty="0">
                <a:solidFill>
                  <a:schemeClr val="bg1"/>
                </a:solidFill>
                <a:hlinkClick r:id="rId5">
                  <a:extLst>
                    <a:ext uri="{A12FA001-AC4F-418D-AE19-62706E023703}">
                      <ahyp:hlinkClr xmlns:ahyp="http://schemas.microsoft.com/office/drawing/2018/hyperlinkcolor" val="tx"/>
                    </a:ext>
                  </a:extLst>
                </a:hlinkClick>
              </a:rPr>
              <a:t>cbr.washington.edu/sacramento/data/query_river_map/</a:t>
            </a:r>
            <a:endParaRPr lang="en-US" dirty="0">
              <a:solidFill>
                <a:schemeClr val="bg1"/>
              </a:solidFill>
            </a:endParaRPr>
          </a:p>
        </p:txBody>
      </p:sp>
      <p:pic>
        <p:nvPicPr>
          <p:cNvPr id="17" name="Picture 16" descr="A graph of water temperature&#10;&#10;Description automatically generated">
            <a:extLst>
              <a:ext uri="{FF2B5EF4-FFF2-40B4-BE49-F238E27FC236}">
                <a16:creationId xmlns:a16="http://schemas.microsoft.com/office/drawing/2014/main" id="{3551A739-B9B2-5D31-0898-AF709E445065}"/>
              </a:ext>
            </a:extLst>
          </p:cNvPr>
          <p:cNvPicPr>
            <a:picLocks noChangeAspect="1"/>
          </p:cNvPicPr>
          <p:nvPr/>
        </p:nvPicPr>
        <p:blipFill>
          <a:blip r:embed="rId6"/>
          <a:stretch>
            <a:fillRect/>
          </a:stretch>
        </p:blipFill>
        <p:spPr>
          <a:xfrm>
            <a:off x="239505" y="1517987"/>
            <a:ext cx="5134239" cy="3931360"/>
          </a:xfrm>
          <a:prstGeom prst="rect">
            <a:avLst/>
          </a:prstGeom>
        </p:spPr>
      </p:pic>
      <p:pic>
        <p:nvPicPr>
          <p:cNvPr id="19" name="Picture 18" descr="A table with numbers and letters&#10;&#10;Description automatically generated with medium confidence">
            <a:extLst>
              <a:ext uri="{FF2B5EF4-FFF2-40B4-BE49-F238E27FC236}">
                <a16:creationId xmlns:a16="http://schemas.microsoft.com/office/drawing/2014/main" id="{8B28F95F-E77B-9345-897E-4F4E464C47E7}"/>
              </a:ext>
            </a:extLst>
          </p:cNvPr>
          <p:cNvPicPr>
            <a:picLocks noChangeAspect="1"/>
          </p:cNvPicPr>
          <p:nvPr/>
        </p:nvPicPr>
        <p:blipFill>
          <a:blip r:embed="rId7"/>
          <a:stretch>
            <a:fillRect/>
          </a:stretch>
        </p:blipFill>
        <p:spPr>
          <a:xfrm>
            <a:off x="5654241" y="1517987"/>
            <a:ext cx="6298254" cy="4265133"/>
          </a:xfrm>
          <a:prstGeom prst="rect">
            <a:avLst/>
          </a:prstGeom>
        </p:spPr>
      </p:pic>
      <p:sp>
        <p:nvSpPr>
          <p:cNvPr id="5" name="TextBox 4">
            <a:extLst>
              <a:ext uri="{FF2B5EF4-FFF2-40B4-BE49-F238E27FC236}">
                <a16:creationId xmlns:a16="http://schemas.microsoft.com/office/drawing/2014/main" id="{5EFCDD79-B9CE-9289-87AF-57D44E053C17}"/>
              </a:ext>
            </a:extLst>
          </p:cNvPr>
          <p:cNvSpPr txBox="1"/>
          <p:nvPr/>
        </p:nvSpPr>
        <p:spPr>
          <a:xfrm>
            <a:off x="302821" y="5970368"/>
            <a:ext cx="10921583" cy="369332"/>
          </a:xfrm>
          <a:prstGeom prst="rect">
            <a:avLst/>
          </a:prstGeom>
          <a:noFill/>
        </p:spPr>
        <p:txBody>
          <a:bodyPr wrap="square" rtlCol="0">
            <a:spAutoFit/>
          </a:bodyPr>
          <a:lstStyle/>
          <a:p>
            <a:r>
              <a:rPr lang="en-US" dirty="0">
                <a:solidFill>
                  <a:schemeClr val="bg1"/>
                </a:solidFill>
              </a:rPr>
              <a:t>“River Conditions Graph &amp; Text” </a:t>
            </a:r>
            <a:r>
              <a:rPr lang="en-US" dirty="0">
                <a:solidFill>
                  <a:schemeClr val="bg1"/>
                </a:solidFill>
                <a:hlinkClick r:id="rId8">
                  <a:extLst>
                    <a:ext uri="{A12FA001-AC4F-418D-AE19-62706E023703}">
                      <ahyp:hlinkClr xmlns:ahyp="http://schemas.microsoft.com/office/drawing/2018/hyperlinkcolor" val="tx"/>
                    </a:ext>
                  </a:extLst>
                </a:hlinkClick>
              </a:rPr>
              <a:t>cbr.washington.edu/sacramento/data/query_river_graph.html</a:t>
            </a:r>
            <a:endParaRPr lang="en-US" dirty="0">
              <a:solidFill>
                <a:schemeClr val="bg1"/>
              </a:solidFill>
            </a:endParaRPr>
          </a:p>
        </p:txBody>
      </p:sp>
    </p:spTree>
    <p:extLst>
      <p:ext uri="{BB962C8B-B14F-4D97-AF65-F5344CB8AC3E}">
        <p14:creationId xmlns:p14="http://schemas.microsoft.com/office/powerpoint/2010/main" val="2122612826"/>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8CBCD8-BA67-9BC3-1C47-11B4C8A6D572}"/>
              </a:ext>
            </a:extLst>
          </p:cNvPr>
          <p:cNvSpPr/>
          <p:nvPr/>
        </p:nvSpPr>
        <p:spPr>
          <a:xfrm>
            <a:off x="0" y="0"/>
            <a:ext cx="121920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pic>
        <p:nvPicPr>
          <p:cNvPr id="5" name="Content Placeholder 4">
            <a:extLst>
              <a:ext uri="{FF2B5EF4-FFF2-40B4-BE49-F238E27FC236}">
                <a16:creationId xmlns:a16="http://schemas.microsoft.com/office/drawing/2014/main" id="{568AEDDB-4AF3-BACA-6210-3B28B6B8AD93}"/>
              </a:ext>
            </a:extLst>
          </p:cNvPr>
          <p:cNvPicPr>
            <a:picLocks noGrp="1" noChangeAspect="1"/>
          </p:cNvPicPr>
          <p:nvPr>
            <p:ph idx="1"/>
          </p:nvPr>
        </p:nvPicPr>
        <p:blipFill>
          <a:blip r:embed="rId5"/>
          <a:srcRect/>
          <a:stretch/>
        </p:blipFill>
        <p:spPr>
          <a:xfrm>
            <a:off x="4094023" y="840887"/>
            <a:ext cx="6248400" cy="4686300"/>
          </a:xfrm>
          <a:prstGeom prst="rect">
            <a:avLst/>
          </a:prstGeom>
        </p:spPr>
      </p:pic>
      <p:sp>
        <p:nvSpPr>
          <p:cNvPr id="4" name="Slide Number Placeholder 3">
            <a:extLst>
              <a:ext uri="{FF2B5EF4-FFF2-40B4-BE49-F238E27FC236}">
                <a16:creationId xmlns:a16="http://schemas.microsoft.com/office/drawing/2014/main" id="{4E1EB7F0-47BD-23D6-35A0-299F90B019A5}"/>
              </a:ext>
            </a:extLst>
          </p:cNvPr>
          <p:cNvSpPr>
            <a:spLocks noGrp="1"/>
          </p:cNvSpPr>
          <p:nvPr>
            <p:ph type="sldNum" sz="quarter" idx="12"/>
          </p:nvPr>
        </p:nvSpPr>
        <p:spPr/>
        <p:txBody>
          <a:bodyPr/>
          <a:lstStyle/>
          <a:p>
            <a:fld id="{EAEDD658-BB01-0342-9404-4143FC036160}" type="slidenum">
              <a:rPr lang="en-US" smtClean="0"/>
              <a:t>37</a:t>
            </a:fld>
            <a:endParaRPr lang="en-US"/>
          </a:p>
        </p:txBody>
      </p:sp>
      <p:sp>
        <p:nvSpPr>
          <p:cNvPr id="8" name="Rectangle 7">
            <a:extLst>
              <a:ext uri="{FF2B5EF4-FFF2-40B4-BE49-F238E27FC236}">
                <a16:creationId xmlns:a16="http://schemas.microsoft.com/office/drawing/2014/main" id="{C6E2DCDD-E9C1-CB89-305B-E77599B8442B}"/>
              </a:ext>
            </a:extLst>
          </p:cNvPr>
          <p:cNvSpPr/>
          <p:nvPr/>
        </p:nvSpPr>
        <p:spPr>
          <a:xfrm>
            <a:off x="105424" y="67668"/>
            <a:ext cx="3399589" cy="2366818"/>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8B9B0BB-1BB7-3C0D-0C6C-0F8FDEA781A9}"/>
              </a:ext>
            </a:extLst>
          </p:cNvPr>
          <p:cNvSpPr txBox="1"/>
          <p:nvPr/>
        </p:nvSpPr>
        <p:spPr>
          <a:xfrm>
            <a:off x="105423" y="251171"/>
            <a:ext cx="3399589" cy="384721"/>
          </a:xfrm>
          <a:prstGeom prst="rect">
            <a:avLst/>
          </a:prstGeom>
          <a:noFill/>
        </p:spPr>
        <p:txBody>
          <a:bodyPr wrap="square" rtlCol="0">
            <a:spAutoFit/>
          </a:bodyPr>
          <a:lstStyle/>
          <a:p>
            <a:pPr algn="ctr"/>
            <a:r>
              <a:rPr lang="en-US" sz="1900" dirty="0">
                <a:solidFill>
                  <a:schemeClr val="bg1"/>
                </a:solidFill>
              </a:rPr>
              <a:t>5. River Conditions</a:t>
            </a:r>
          </a:p>
        </p:txBody>
      </p:sp>
      <p:pic>
        <p:nvPicPr>
          <p:cNvPr id="10" name="Picture 9">
            <a:extLst>
              <a:ext uri="{FF2B5EF4-FFF2-40B4-BE49-F238E27FC236}">
                <a16:creationId xmlns:a16="http://schemas.microsoft.com/office/drawing/2014/main" id="{54F6140E-CD1C-BC88-79B1-A488FB1D954B}"/>
              </a:ext>
            </a:extLst>
          </p:cNvPr>
          <p:cNvPicPr>
            <a:picLocks noChangeAspect="1"/>
          </p:cNvPicPr>
          <p:nvPr/>
        </p:nvPicPr>
        <p:blipFill rotWithShape="1">
          <a:blip r:embed="rId6"/>
          <a:srcRect b="14952"/>
          <a:stretch/>
        </p:blipFill>
        <p:spPr>
          <a:xfrm>
            <a:off x="468052" y="736246"/>
            <a:ext cx="2647949" cy="1490940"/>
          </a:xfrm>
          <a:prstGeom prst="rect">
            <a:avLst/>
          </a:prstGeom>
          <a:solidFill>
            <a:srgbClr val="00B0F0"/>
          </a:solidFill>
          <a:effectLst>
            <a:glow rad="127000">
              <a:schemeClr val="accent1">
                <a:alpha val="40000"/>
              </a:schemeClr>
            </a:glow>
            <a:softEdge rad="228600"/>
          </a:effectLst>
        </p:spPr>
      </p:pic>
      <p:sp>
        <p:nvSpPr>
          <p:cNvPr id="14" name="Oval 13">
            <a:extLst>
              <a:ext uri="{FF2B5EF4-FFF2-40B4-BE49-F238E27FC236}">
                <a16:creationId xmlns:a16="http://schemas.microsoft.com/office/drawing/2014/main" id="{C72E6680-8853-B583-8AC1-F95D3127B04A}"/>
              </a:ext>
            </a:extLst>
          </p:cNvPr>
          <p:cNvSpPr/>
          <p:nvPr/>
        </p:nvSpPr>
        <p:spPr>
          <a:xfrm>
            <a:off x="5012660" y="5791019"/>
            <a:ext cx="3722855" cy="542276"/>
          </a:xfrm>
          <a:prstGeom prst="ellipse">
            <a:avLst/>
          </a:prstGeom>
          <a:solidFill>
            <a:schemeClr val="accent6">
              <a:lumMod val="20000"/>
              <a:lumOff val="80000"/>
              <a:alpha val="95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4E077B3-6F20-E1FB-47B9-D89B31BD4C0E}"/>
              </a:ext>
            </a:extLst>
          </p:cNvPr>
          <p:cNvSpPr txBox="1"/>
          <p:nvPr/>
        </p:nvSpPr>
        <p:spPr>
          <a:xfrm>
            <a:off x="5442415" y="5892096"/>
            <a:ext cx="2988010" cy="369332"/>
          </a:xfrm>
          <a:prstGeom prst="rect">
            <a:avLst/>
          </a:prstGeom>
          <a:noFill/>
        </p:spPr>
        <p:txBody>
          <a:bodyPr wrap="square" rtlCol="0">
            <a:spAutoFit/>
          </a:bodyPr>
          <a:lstStyle/>
          <a:p>
            <a:pPr algn="ctr"/>
            <a:r>
              <a:rPr lang="en-US" dirty="0"/>
              <a:t>Water Years 1995-present</a:t>
            </a:r>
          </a:p>
        </p:txBody>
      </p:sp>
      <p:sp>
        <p:nvSpPr>
          <p:cNvPr id="17" name="Oval 16">
            <a:extLst>
              <a:ext uri="{FF2B5EF4-FFF2-40B4-BE49-F238E27FC236}">
                <a16:creationId xmlns:a16="http://schemas.microsoft.com/office/drawing/2014/main" id="{EDE71770-549D-6F14-207E-0CCAF74E9668}"/>
              </a:ext>
            </a:extLst>
          </p:cNvPr>
          <p:cNvSpPr/>
          <p:nvPr/>
        </p:nvSpPr>
        <p:spPr>
          <a:xfrm>
            <a:off x="950411" y="2988427"/>
            <a:ext cx="2650327" cy="881146"/>
          </a:xfrm>
          <a:prstGeom prst="ellipse">
            <a:avLst/>
          </a:prstGeom>
          <a:solidFill>
            <a:schemeClr val="accent6">
              <a:lumMod val="20000"/>
              <a:lumOff val="80000"/>
              <a:alpha val="95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762F0E4-9C82-A328-F805-B95D1CE536D1}"/>
              </a:ext>
            </a:extLst>
          </p:cNvPr>
          <p:cNvSpPr txBox="1"/>
          <p:nvPr/>
        </p:nvSpPr>
        <p:spPr>
          <a:xfrm>
            <a:off x="1081683" y="3119153"/>
            <a:ext cx="2464664" cy="646331"/>
          </a:xfrm>
          <a:prstGeom prst="rect">
            <a:avLst/>
          </a:prstGeom>
          <a:noFill/>
        </p:spPr>
        <p:txBody>
          <a:bodyPr wrap="square" rtlCol="0">
            <a:spAutoFit/>
          </a:bodyPr>
          <a:lstStyle/>
          <a:p>
            <a:pPr algn="ctr"/>
            <a:r>
              <a:rPr lang="en-US" dirty="0"/>
              <a:t>Months through the Water Year</a:t>
            </a:r>
          </a:p>
        </p:txBody>
      </p:sp>
      <p:sp>
        <p:nvSpPr>
          <p:cNvPr id="19" name="Oval 18">
            <a:extLst>
              <a:ext uri="{FF2B5EF4-FFF2-40B4-BE49-F238E27FC236}">
                <a16:creationId xmlns:a16="http://schemas.microsoft.com/office/drawing/2014/main" id="{31A16164-792B-6296-9781-D40D769D59D4}"/>
              </a:ext>
            </a:extLst>
          </p:cNvPr>
          <p:cNvSpPr/>
          <p:nvPr/>
        </p:nvSpPr>
        <p:spPr>
          <a:xfrm>
            <a:off x="10691451" y="2754059"/>
            <a:ext cx="1195301" cy="1249723"/>
          </a:xfrm>
          <a:prstGeom prst="ellipse">
            <a:avLst/>
          </a:prstGeom>
          <a:solidFill>
            <a:schemeClr val="accent6">
              <a:lumMod val="20000"/>
              <a:lumOff val="80000"/>
              <a:alpha val="95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36F79D5-2905-E543-FA5D-A53FDD5B0BCF}"/>
              </a:ext>
            </a:extLst>
          </p:cNvPr>
          <p:cNvSpPr txBox="1"/>
          <p:nvPr/>
        </p:nvSpPr>
        <p:spPr>
          <a:xfrm>
            <a:off x="10719317" y="2917255"/>
            <a:ext cx="1139567" cy="923330"/>
          </a:xfrm>
          <a:prstGeom prst="rect">
            <a:avLst/>
          </a:prstGeom>
          <a:noFill/>
        </p:spPr>
        <p:txBody>
          <a:bodyPr wrap="square" rtlCol="0">
            <a:spAutoFit/>
          </a:bodyPr>
          <a:lstStyle/>
          <a:p>
            <a:pPr algn="ctr"/>
            <a:r>
              <a:rPr lang="en-US" dirty="0"/>
              <a:t>Color </a:t>
            </a:r>
            <a:br>
              <a:rPr lang="en-US" dirty="0"/>
            </a:br>
            <a:r>
              <a:rPr lang="en-US" dirty="0"/>
              <a:t>Legend </a:t>
            </a:r>
            <a:br>
              <a:rPr lang="en-US" dirty="0"/>
            </a:br>
            <a:r>
              <a:rPr lang="en-US" dirty="0"/>
              <a:t>(MAF)</a:t>
            </a:r>
          </a:p>
        </p:txBody>
      </p:sp>
      <p:sp>
        <p:nvSpPr>
          <p:cNvPr id="21" name="Left Bracket 20">
            <a:extLst>
              <a:ext uri="{FF2B5EF4-FFF2-40B4-BE49-F238E27FC236}">
                <a16:creationId xmlns:a16="http://schemas.microsoft.com/office/drawing/2014/main" id="{A3095A78-FABA-7173-9B1A-BA1375953205}"/>
              </a:ext>
            </a:extLst>
          </p:cNvPr>
          <p:cNvSpPr/>
          <p:nvPr/>
        </p:nvSpPr>
        <p:spPr>
          <a:xfrm>
            <a:off x="3982084" y="1762422"/>
            <a:ext cx="153273" cy="3234941"/>
          </a:xfrm>
          <a:prstGeom prst="leftBracket">
            <a:avLst/>
          </a:pr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Left Bracket 21">
            <a:extLst>
              <a:ext uri="{FF2B5EF4-FFF2-40B4-BE49-F238E27FC236}">
                <a16:creationId xmlns:a16="http://schemas.microsoft.com/office/drawing/2014/main" id="{48404A9E-CBF4-956B-71C7-83F46B75DB96}"/>
              </a:ext>
            </a:extLst>
          </p:cNvPr>
          <p:cNvSpPr/>
          <p:nvPr/>
        </p:nvSpPr>
        <p:spPr>
          <a:xfrm rot="16200000">
            <a:off x="6727891" y="3227724"/>
            <a:ext cx="292395" cy="4564875"/>
          </a:xfrm>
          <a:prstGeom prst="leftBracket">
            <a:avLst/>
          </a:pr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2">
            <a:extLst>
              <a:ext uri="{FF2B5EF4-FFF2-40B4-BE49-F238E27FC236}">
                <a16:creationId xmlns:a16="http://schemas.microsoft.com/office/drawing/2014/main" id="{5E922B90-9630-AABC-44D3-D602D441419E}"/>
              </a:ext>
            </a:extLst>
          </p:cNvPr>
          <p:cNvSpPr/>
          <p:nvPr/>
        </p:nvSpPr>
        <p:spPr>
          <a:xfrm flipH="1">
            <a:off x="10021852" y="1502974"/>
            <a:ext cx="392030" cy="3494389"/>
          </a:xfrm>
          <a:prstGeom prst="leftBracket">
            <a:avLst/>
          </a:pr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7B8FD16F-34BF-E61E-B89C-24B3A4AE355E}"/>
              </a:ext>
            </a:extLst>
          </p:cNvPr>
          <p:cNvSpPr txBox="1"/>
          <p:nvPr/>
        </p:nvSpPr>
        <p:spPr>
          <a:xfrm>
            <a:off x="302821" y="6323050"/>
            <a:ext cx="10986281" cy="369332"/>
          </a:xfrm>
          <a:prstGeom prst="rect">
            <a:avLst/>
          </a:prstGeom>
          <a:noFill/>
        </p:spPr>
        <p:txBody>
          <a:bodyPr wrap="square" rtlCol="0">
            <a:spAutoFit/>
          </a:bodyPr>
          <a:lstStyle/>
          <a:p>
            <a:r>
              <a:rPr lang="en-US" dirty="0">
                <a:solidFill>
                  <a:schemeClr val="bg1"/>
                </a:solidFill>
              </a:rPr>
              <a:t>“All Years River Graph” </a:t>
            </a:r>
            <a:r>
              <a:rPr lang="en-US" dirty="0">
                <a:solidFill>
                  <a:schemeClr val="bg1"/>
                </a:solidFill>
                <a:hlinkClick r:id="rId7">
                  <a:extLst>
                    <a:ext uri="{A12FA001-AC4F-418D-AE19-62706E023703}">
                      <ahyp:hlinkClr xmlns:ahyp="http://schemas.microsoft.com/office/drawing/2018/hyperlinkcolor" val="tx"/>
                    </a:ext>
                  </a:extLst>
                </a:hlinkClick>
              </a:rPr>
              <a:t>cbr.washington.edu/sacramento/data/query_river_allyears.html</a:t>
            </a:r>
            <a:endParaRPr lang="en-US" dirty="0">
              <a:solidFill>
                <a:schemeClr val="bg1"/>
              </a:solidFill>
            </a:endParaRPr>
          </a:p>
        </p:txBody>
      </p:sp>
    </p:spTree>
    <p:extLst>
      <p:ext uri="{BB962C8B-B14F-4D97-AF65-F5344CB8AC3E}">
        <p14:creationId xmlns:p14="http://schemas.microsoft.com/office/powerpoint/2010/main" val="29350352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animBg="1"/>
      <p:bldP spid="18" grpId="0"/>
      <p:bldP spid="19" grpId="0" animBg="1"/>
      <p:bldP spid="20" grpId="0"/>
      <p:bldP spid="21" grpId="0" animBg="1"/>
      <p:bldP spid="22"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232FFC-0FB3-8F3E-42EE-F005FCADE43B}"/>
              </a:ext>
            </a:extLst>
          </p:cNvPr>
          <p:cNvSpPr/>
          <p:nvPr/>
        </p:nvSpPr>
        <p:spPr>
          <a:xfrm>
            <a:off x="0" y="0"/>
            <a:ext cx="121920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4" name="Slide Number Placeholder 3">
            <a:extLst>
              <a:ext uri="{FF2B5EF4-FFF2-40B4-BE49-F238E27FC236}">
                <a16:creationId xmlns:a16="http://schemas.microsoft.com/office/drawing/2014/main" id="{ECB9E280-1C6C-5CAB-688C-F224F79811B0}"/>
              </a:ext>
            </a:extLst>
          </p:cNvPr>
          <p:cNvSpPr>
            <a:spLocks noGrp="1"/>
          </p:cNvSpPr>
          <p:nvPr>
            <p:ph type="sldNum" sz="quarter" idx="12"/>
          </p:nvPr>
        </p:nvSpPr>
        <p:spPr/>
        <p:txBody>
          <a:bodyPr/>
          <a:lstStyle/>
          <a:p>
            <a:fld id="{EAEDD658-BB01-0342-9404-4143FC036160}" type="slidenum">
              <a:rPr lang="en-US" smtClean="0"/>
              <a:t>38</a:t>
            </a:fld>
            <a:endParaRPr lang="en-US"/>
          </a:p>
        </p:txBody>
      </p:sp>
      <p:pic>
        <p:nvPicPr>
          <p:cNvPr id="8" name="Content Placeholder 7">
            <a:extLst>
              <a:ext uri="{FF2B5EF4-FFF2-40B4-BE49-F238E27FC236}">
                <a16:creationId xmlns:a16="http://schemas.microsoft.com/office/drawing/2014/main" id="{F3AE361A-D6CC-4F87-BFAA-956D8C53D76F}"/>
              </a:ext>
            </a:extLst>
          </p:cNvPr>
          <p:cNvPicPr>
            <a:picLocks noGrp="1" noChangeAspect="1"/>
          </p:cNvPicPr>
          <p:nvPr>
            <p:ph idx="1"/>
          </p:nvPr>
        </p:nvPicPr>
        <p:blipFill>
          <a:blip r:embed="rId5"/>
          <a:srcRect/>
          <a:stretch/>
        </p:blipFill>
        <p:spPr>
          <a:xfrm>
            <a:off x="3029712" y="1374101"/>
            <a:ext cx="6248400" cy="4686300"/>
          </a:xfrm>
        </p:spPr>
      </p:pic>
      <p:sp>
        <p:nvSpPr>
          <p:cNvPr id="2" name="TextBox 1">
            <a:extLst>
              <a:ext uri="{FF2B5EF4-FFF2-40B4-BE49-F238E27FC236}">
                <a16:creationId xmlns:a16="http://schemas.microsoft.com/office/drawing/2014/main" id="{7FD71E5F-4CB1-246C-AD0B-0E3849FB784D}"/>
              </a:ext>
            </a:extLst>
          </p:cNvPr>
          <p:cNvSpPr txBox="1"/>
          <p:nvPr/>
        </p:nvSpPr>
        <p:spPr>
          <a:xfrm>
            <a:off x="302821" y="6323050"/>
            <a:ext cx="10986281" cy="369332"/>
          </a:xfrm>
          <a:prstGeom prst="rect">
            <a:avLst/>
          </a:prstGeom>
          <a:noFill/>
        </p:spPr>
        <p:txBody>
          <a:bodyPr wrap="square" rtlCol="0">
            <a:spAutoFit/>
          </a:bodyPr>
          <a:lstStyle/>
          <a:p>
            <a:r>
              <a:rPr lang="en-US" dirty="0">
                <a:solidFill>
                  <a:schemeClr val="bg1"/>
                </a:solidFill>
              </a:rPr>
              <a:t>“All Years River Graph” </a:t>
            </a:r>
            <a:r>
              <a:rPr lang="en-US" dirty="0">
                <a:solidFill>
                  <a:schemeClr val="bg1"/>
                </a:solidFill>
                <a:hlinkClick r:id="rId6">
                  <a:extLst>
                    <a:ext uri="{A12FA001-AC4F-418D-AE19-62706E023703}">
                      <ahyp:hlinkClr xmlns:ahyp="http://schemas.microsoft.com/office/drawing/2018/hyperlinkcolor" val="tx"/>
                    </a:ext>
                  </a:extLst>
                </a:hlinkClick>
              </a:rPr>
              <a:t>cbr.washington.edu/sacramento/data/query_river_allyears.html</a:t>
            </a:r>
            <a:endParaRPr lang="en-US" dirty="0">
              <a:solidFill>
                <a:schemeClr val="bg1"/>
              </a:solidFill>
            </a:endParaRPr>
          </a:p>
        </p:txBody>
      </p:sp>
      <p:sp>
        <p:nvSpPr>
          <p:cNvPr id="5" name="Title 1">
            <a:extLst>
              <a:ext uri="{FF2B5EF4-FFF2-40B4-BE49-F238E27FC236}">
                <a16:creationId xmlns:a16="http://schemas.microsoft.com/office/drawing/2014/main" id="{D23F4CDE-F8AB-5F38-73CC-C76EF7195599}"/>
              </a:ext>
            </a:extLst>
          </p:cNvPr>
          <p:cNvSpPr>
            <a:spLocks noGrp="1"/>
          </p:cNvSpPr>
          <p:nvPr>
            <p:ph type="title"/>
          </p:nvPr>
        </p:nvSpPr>
        <p:spPr>
          <a:xfrm>
            <a:off x="548640" y="0"/>
            <a:ext cx="11210544" cy="1144752"/>
          </a:xfrm>
        </p:spPr>
        <p:txBody>
          <a:bodyPr>
            <a:noAutofit/>
          </a:bodyPr>
          <a:lstStyle/>
          <a:p>
            <a:pPr algn="ctr"/>
            <a:r>
              <a:rPr lang="en-US" sz="4800" b="1" dirty="0">
                <a:solidFill>
                  <a:schemeClr val="bg1"/>
                </a:solidFill>
                <a:latin typeface="+mn-lt"/>
              </a:rPr>
              <a:t>All Years River Graph with Threshold Value</a:t>
            </a:r>
          </a:p>
        </p:txBody>
      </p:sp>
    </p:spTree>
    <p:extLst>
      <p:ext uri="{BB962C8B-B14F-4D97-AF65-F5344CB8AC3E}">
        <p14:creationId xmlns:p14="http://schemas.microsoft.com/office/powerpoint/2010/main" val="1499278488"/>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6E1CD2-5687-D03B-8EE2-F911C5B77886}"/>
              </a:ext>
            </a:extLst>
          </p:cNvPr>
          <p:cNvSpPr/>
          <p:nvPr/>
        </p:nvSpPr>
        <p:spPr>
          <a:xfrm>
            <a:off x="0" y="0"/>
            <a:ext cx="121920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 name="Title 1">
            <a:extLst>
              <a:ext uri="{FF2B5EF4-FFF2-40B4-BE49-F238E27FC236}">
                <a16:creationId xmlns:a16="http://schemas.microsoft.com/office/drawing/2014/main" id="{55496C08-6883-456B-B2DA-E2C86B355457}"/>
              </a:ext>
            </a:extLst>
          </p:cNvPr>
          <p:cNvSpPr>
            <a:spLocks noGrp="1"/>
          </p:cNvSpPr>
          <p:nvPr>
            <p:ph type="title"/>
          </p:nvPr>
        </p:nvSpPr>
        <p:spPr/>
        <p:txBody>
          <a:bodyPr>
            <a:normAutofit/>
          </a:bodyPr>
          <a:lstStyle/>
          <a:p>
            <a:r>
              <a:rPr lang="en-US" sz="5400" b="1" dirty="0">
                <a:solidFill>
                  <a:schemeClr val="bg1"/>
                </a:solidFill>
                <a:latin typeface="+mn-lt"/>
              </a:rPr>
              <a:t>Customized Tools from Requests</a:t>
            </a:r>
          </a:p>
        </p:txBody>
      </p:sp>
      <p:sp>
        <p:nvSpPr>
          <p:cNvPr id="8" name="Content Placeholder 7">
            <a:extLst>
              <a:ext uri="{FF2B5EF4-FFF2-40B4-BE49-F238E27FC236}">
                <a16:creationId xmlns:a16="http://schemas.microsoft.com/office/drawing/2014/main" id="{FE485438-05E3-3095-0448-0296D5009578}"/>
              </a:ext>
            </a:extLst>
          </p:cNvPr>
          <p:cNvSpPr>
            <a:spLocks noGrp="1"/>
          </p:cNvSpPr>
          <p:nvPr>
            <p:ph sz="half" idx="1"/>
          </p:nvPr>
        </p:nvSpPr>
        <p:spPr/>
        <p:txBody>
          <a:bodyPr>
            <a:normAutofit/>
          </a:bodyPr>
          <a:lstStyle/>
          <a:p>
            <a:pPr marL="0" indent="0">
              <a:buNone/>
            </a:pPr>
            <a:r>
              <a:rPr lang="en-US" dirty="0">
                <a:solidFill>
                  <a:schemeClr val="bg1"/>
                </a:solidFill>
              </a:rPr>
              <a:t>Example:</a:t>
            </a:r>
          </a:p>
          <a:p>
            <a:r>
              <a:rPr lang="en-US" dirty="0">
                <a:solidFill>
                  <a:schemeClr val="bg1"/>
                </a:solidFill>
              </a:rPr>
              <a:t>Weir Overtopping Alert tool</a:t>
            </a:r>
          </a:p>
          <a:p>
            <a:pPr lvl="1"/>
            <a:r>
              <a:rPr lang="en-US" dirty="0">
                <a:solidFill>
                  <a:schemeClr val="bg1"/>
                </a:solidFill>
              </a:rPr>
              <a:t>Customized web page</a:t>
            </a:r>
          </a:p>
          <a:p>
            <a:pPr lvl="1"/>
            <a:r>
              <a:rPr lang="en-US" dirty="0">
                <a:solidFill>
                  <a:schemeClr val="bg1"/>
                </a:solidFill>
              </a:rPr>
              <a:t>Email alert service</a:t>
            </a:r>
          </a:p>
        </p:txBody>
      </p:sp>
      <p:sp>
        <p:nvSpPr>
          <p:cNvPr id="4" name="Slide Number Placeholder 3">
            <a:extLst>
              <a:ext uri="{FF2B5EF4-FFF2-40B4-BE49-F238E27FC236}">
                <a16:creationId xmlns:a16="http://schemas.microsoft.com/office/drawing/2014/main" id="{C3B56B68-64AC-FB5F-4F7E-1B903DE5EE33}"/>
              </a:ext>
            </a:extLst>
          </p:cNvPr>
          <p:cNvSpPr>
            <a:spLocks noGrp="1"/>
          </p:cNvSpPr>
          <p:nvPr>
            <p:ph type="sldNum" sz="quarter" idx="12"/>
          </p:nvPr>
        </p:nvSpPr>
        <p:spPr/>
        <p:txBody>
          <a:bodyPr/>
          <a:lstStyle/>
          <a:p>
            <a:fld id="{EAEDD658-BB01-0342-9404-4143FC036160}" type="slidenum">
              <a:rPr lang="en-US" smtClean="0"/>
              <a:t>39</a:t>
            </a:fld>
            <a:endParaRPr lang="en-US"/>
          </a:p>
        </p:txBody>
      </p:sp>
      <p:sp>
        <p:nvSpPr>
          <p:cNvPr id="7" name="TextBox 6">
            <a:extLst>
              <a:ext uri="{FF2B5EF4-FFF2-40B4-BE49-F238E27FC236}">
                <a16:creationId xmlns:a16="http://schemas.microsoft.com/office/drawing/2014/main" id="{807DD56E-1B91-67EC-D4A6-C5CE0157F54D}"/>
              </a:ext>
            </a:extLst>
          </p:cNvPr>
          <p:cNvSpPr txBox="1"/>
          <p:nvPr/>
        </p:nvSpPr>
        <p:spPr>
          <a:xfrm>
            <a:off x="302821" y="6323050"/>
            <a:ext cx="10986281" cy="369332"/>
          </a:xfrm>
          <a:prstGeom prst="rect">
            <a:avLst/>
          </a:prstGeom>
          <a:noFill/>
        </p:spPr>
        <p:txBody>
          <a:bodyPr wrap="square" rtlCol="0">
            <a:spAutoFit/>
          </a:bodyPr>
          <a:lstStyle/>
          <a:p>
            <a:r>
              <a:rPr lang="en-US" dirty="0">
                <a:solidFill>
                  <a:schemeClr val="bg1"/>
                </a:solidFill>
                <a:hlinkClick r:id="rId5">
                  <a:extLst>
                    <a:ext uri="{A12FA001-AC4F-418D-AE19-62706E023703}">
                      <ahyp:hlinkClr xmlns:ahyp="http://schemas.microsoft.com/office/drawing/2018/hyperlinkcolor" val="tx"/>
                    </a:ext>
                  </a:extLst>
                </a:hlinkClick>
              </a:rPr>
              <a:t>cbr.washington.edu/sacramento/data/alert_weirs.html</a:t>
            </a:r>
            <a:endParaRPr lang="en-US" dirty="0">
              <a:solidFill>
                <a:schemeClr val="bg1"/>
              </a:solidFill>
            </a:endParaRPr>
          </a:p>
        </p:txBody>
      </p:sp>
      <p:pic>
        <p:nvPicPr>
          <p:cNvPr id="3" name="Content Placeholder 5">
            <a:extLst>
              <a:ext uri="{FF2B5EF4-FFF2-40B4-BE49-F238E27FC236}">
                <a16:creationId xmlns:a16="http://schemas.microsoft.com/office/drawing/2014/main" id="{6581E686-DA8A-AC42-F6F4-9AD8615283FD}"/>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172200" y="2058194"/>
            <a:ext cx="5181600" cy="3886200"/>
          </a:xfrm>
          <a:prstGeom prst="rect">
            <a:avLst/>
          </a:prstGeom>
        </p:spPr>
      </p:pic>
    </p:spTree>
    <p:extLst>
      <p:ext uri="{BB962C8B-B14F-4D97-AF65-F5344CB8AC3E}">
        <p14:creationId xmlns:p14="http://schemas.microsoft.com/office/powerpoint/2010/main" val="17183492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0DF28F-525D-9EAF-A3D7-7936A72EBE07}"/>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7439E62A-6212-182D-EC6F-33BFCE275B1E}"/>
              </a:ext>
            </a:extLst>
          </p:cNvPr>
          <p:cNvSpPr>
            <a:spLocks noGrp="1"/>
          </p:cNvSpPr>
          <p:nvPr>
            <p:ph type="title"/>
          </p:nvPr>
        </p:nvSpPr>
        <p:spPr>
          <a:xfrm>
            <a:off x="838200" y="163957"/>
            <a:ext cx="10515600" cy="1325563"/>
          </a:xfrm>
        </p:spPr>
        <p:txBody>
          <a:bodyPr/>
          <a:lstStyle/>
          <a:p>
            <a:r>
              <a:rPr lang="en-US" b="1" dirty="0">
                <a:solidFill>
                  <a:schemeClr val="bg1"/>
                </a:solidFill>
                <a:latin typeface="Calibri" panose="020F0502020204030204" pitchFamily="34" charset="0"/>
                <a:cs typeface="Calibri" panose="020F0502020204030204" pitchFamily="34" charset="0"/>
              </a:rPr>
              <a:t>History &amp; Philosophy of CBR</a:t>
            </a:r>
          </a:p>
        </p:txBody>
      </p:sp>
      <p:sp>
        <p:nvSpPr>
          <p:cNvPr id="3" name="Content Placeholder 2">
            <a:extLst>
              <a:ext uri="{FF2B5EF4-FFF2-40B4-BE49-F238E27FC236}">
                <a16:creationId xmlns:a16="http://schemas.microsoft.com/office/drawing/2014/main" id="{D9005BC4-6806-1AA9-4C76-3CF8FCCD01E0}"/>
              </a:ext>
            </a:extLst>
          </p:cNvPr>
          <p:cNvSpPr>
            <a:spLocks noGrp="1"/>
          </p:cNvSpPr>
          <p:nvPr>
            <p:ph idx="1"/>
          </p:nvPr>
        </p:nvSpPr>
        <p:spPr>
          <a:xfrm>
            <a:off x="838200" y="1441577"/>
            <a:ext cx="5763768" cy="1325563"/>
          </a:xfrm>
          <a:solidFill>
            <a:schemeClr val="tx1">
              <a:alpha val="70000"/>
            </a:schemeClr>
          </a:solidFill>
        </p:spPr>
        <p:txBody>
          <a:bodyPr vert="horz" lIns="91440" tIns="45720" rIns="91440" bIns="45720" rtlCol="0">
            <a:normAutofit/>
          </a:bodyPr>
          <a:lstStyle/>
          <a:p>
            <a:r>
              <a:rPr lang="en-US" dirty="0">
                <a:solidFill>
                  <a:schemeClr val="bg1"/>
                </a:solidFill>
                <a:latin typeface="Calibri" panose="020F0502020204030204" pitchFamily="34" charset="0"/>
                <a:cs typeface="Calibri" panose="020F0502020204030204" pitchFamily="34" charset="0"/>
              </a:rPr>
              <a:t>Three decades ago, </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Prof. Anderson and </a:t>
            </a:r>
            <a:r>
              <a:rPr lang="en-US" dirty="0" err="1">
                <a:solidFill>
                  <a:schemeClr val="bg1"/>
                </a:solidFill>
                <a:latin typeface="Calibri" panose="020F0502020204030204" pitchFamily="34" charset="0"/>
                <a:cs typeface="Calibri" panose="020F0502020204030204" pitchFamily="34" charset="0"/>
              </a:rPr>
              <a:t>Skalski</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started Columbia Basin Research</a:t>
            </a:r>
          </a:p>
        </p:txBody>
      </p:sp>
      <p:sp>
        <p:nvSpPr>
          <p:cNvPr id="4" name="Slide Number Placeholder 3">
            <a:extLst>
              <a:ext uri="{FF2B5EF4-FFF2-40B4-BE49-F238E27FC236}">
                <a16:creationId xmlns:a16="http://schemas.microsoft.com/office/drawing/2014/main" id="{D5AA6598-AE3F-8635-3B12-ADE2DD10AE75}"/>
              </a:ext>
            </a:extLst>
          </p:cNvPr>
          <p:cNvSpPr>
            <a:spLocks noGrp="1"/>
          </p:cNvSpPr>
          <p:nvPr>
            <p:ph type="sldNum" sz="quarter" idx="12"/>
          </p:nvPr>
        </p:nvSpPr>
        <p:spPr>
          <a:xfrm>
            <a:off x="9342120" y="6356350"/>
            <a:ext cx="2743200" cy="365125"/>
          </a:xfrm>
        </p:spPr>
        <p:txBody>
          <a:bodyPr/>
          <a:lstStyle/>
          <a:p>
            <a:fld id="{EAEDD658-BB01-0342-9404-4143FC036160}" type="slidenum">
              <a:rPr lang="en-US" smtClean="0">
                <a:latin typeface="Calibri" panose="020F0502020204030204" pitchFamily="34" charset="0"/>
                <a:cs typeface="Calibri" panose="020F0502020204030204" pitchFamily="34" charset="0"/>
              </a:rPr>
              <a:t>4</a:t>
            </a:fld>
            <a:endParaRPr lang="en-US">
              <a:latin typeface="Calibri" panose="020F0502020204030204" pitchFamily="34" charset="0"/>
              <a:cs typeface="Calibri" panose="020F0502020204030204" pitchFamily="34" charset="0"/>
            </a:endParaRPr>
          </a:p>
        </p:txBody>
      </p:sp>
      <p:sp>
        <p:nvSpPr>
          <p:cNvPr id="8" name="Content Placeholder 2">
            <a:extLst>
              <a:ext uri="{FF2B5EF4-FFF2-40B4-BE49-F238E27FC236}">
                <a16:creationId xmlns:a16="http://schemas.microsoft.com/office/drawing/2014/main" id="{22FA0B91-A621-CC11-2E0B-9A9BFBC63E66}"/>
              </a:ext>
            </a:extLst>
          </p:cNvPr>
          <p:cNvSpPr txBox="1">
            <a:spLocks/>
          </p:cNvSpPr>
          <p:nvPr/>
        </p:nvSpPr>
        <p:spPr>
          <a:xfrm>
            <a:off x="838200" y="3055716"/>
            <a:ext cx="5763768" cy="1485615"/>
          </a:xfrm>
          <a:prstGeom prst="rect">
            <a:avLst/>
          </a:prstGeom>
          <a:solidFill>
            <a:schemeClr val="tx1">
              <a:alpha val="7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legreya San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legreya San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legreya San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Provide practitioners easy access to data, info, and analytical methods, for in-season fish &amp; river management meetings. </a:t>
            </a:r>
          </a:p>
        </p:txBody>
      </p:sp>
      <p:sp>
        <p:nvSpPr>
          <p:cNvPr id="9" name="Content Placeholder 2">
            <a:extLst>
              <a:ext uri="{FF2B5EF4-FFF2-40B4-BE49-F238E27FC236}">
                <a16:creationId xmlns:a16="http://schemas.microsoft.com/office/drawing/2014/main" id="{2356BBFC-6BBD-B7FB-5930-7FB2F323E92C}"/>
              </a:ext>
            </a:extLst>
          </p:cNvPr>
          <p:cNvSpPr txBox="1">
            <a:spLocks/>
          </p:cNvSpPr>
          <p:nvPr/>
        </p:nvSpPr>
        <p:spPr>
          <a:xfrm>
            <a:off x="838200" y="4829907"/>
            <a:ext cx="5763768" cy="1864137"/>
          </a:xfrm>
          <a:prstGeom prst="rect">
            <a:avLst/>
          </a:prstGeom>
          <a:solidFill>
            <a:schemeClr val="tx1">
              <a:alpha val="7000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legreya San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legreya San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legreya San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That is what we continue to strive to provide: </a:t>
            </a:r>
          </a:p>
          <a:p>
            <a:pPr lvl="1"/>
            <a:r>
              <a:rPr lang="en-US" dirty="0">
                <a:solidFill>
                  <a:schemeClr val="bg1"/>
                </a:solidFill>
                <a:latin typeface="Calibri" panose="020F0502020204030204" pitchFamily="34" charset="0"/>
                <a:cs typeface="Calibri" panose="020F0502020204030204" pitchFamily="34" charset="0"/>
              </a:rPr>
              <a:t>access to data, </a:t>
            </a:r>
          </a:p>
          <a:p>
            <a:pPr lvl="1"/>
            <a:r>
              <a:rPr lang="en-US" dirty="0">
                <a:solidFill>
                  <a:schemeClr val="bg1"/>
                </a:solidFill>
                <a:latin typeface="Calibri" panose="020F0502020204030204" pitchFamily="34" charset="0"/>
                <a:cs typeface="Calibri" panose="020F0502020204030204" pitchFamily="34" charset="0"/>
              </a:rPr>
              <a:t>value-added visualizations, </a:t>
            </a:r>
          </a:p>
          <a:p>
            <a:pPr lvl="1"/>
            <a:r>
              <a:rPr lang="en-US" dirty="0">
                <a:solidFill>
                  <a:schemeClr val="bg1"/>
                </a:solidFill>
                <a:latin typeface="Calibri" panose="020F0502020204030204" pitchFamily="34" charset="0"/>
                <a:cs typeface="Calibri" panose="020F0502020204030204" pitchFamily="34" charset="0"/>
              </a:rPr>
              <a:t>statistical &amp; modeling tools</a:t>
            </a:r>
          </a:p>
          <a:p>
            <a:pPr marL="457200" lvl="1" indent="0">
              <a:buNone/>
            </a:pPr>
            <a:r>
              <a:rPr lang="en-US" dirty="0">
                <a:solidFill>
                  <a:schemeClr val="bg1"/>
                </a:solidFill>
                <a:latin typeface="Calibri" panose="020F0502020204030204" pitchFamily="34" charset="0"/>
                <a:cs typeface="Calibri" panose="020F0502020204030204" pitchFamily="34" charset="0"/>
              </a:rPr>
              <a:t>customized to the needs of the users.</a:t>
            </a:r>
          </a:p>
        </p:txBody>
      </p:sp>
      <p:pic>
        <p:nvPicPr>
          <p:cNvPr id="11" name="Picture 10">
            <a:extLst>
              <a:ext uri="{FF2B5EF4-FFF2-40B4-BE49-F238E27FC236}">
                <a16:creationId xmlns:a16="http://schemas.microsoft.com/office/drawing/2014/main" id="{0BC3A63A-F07D-ABC6-9037-03779B71E64B}"/>
              </a:ext>
            </a:extLst>
          </p:cNvPr>
          <p:cNvPicPr>
            <a:picLocks noChangeAspect="1"/>
          </p:cNvPicPr>
          <p:nvPr/>
        </p:nvPicPr>
        <p:blipFill>
          <a:blip r:embed="rId5"/>
          <a:stretch>
            <a:fillRect/>
          </a:stretch>
        </p:blipFill>
        <p:spPr>
          <a:xfrm>
            <a:off x="7755776" y="1460723"/>
            <a:ext cx="1479663" cy="2238465"/>
          </a:xfrm>
          <a:prstGeom prst="rect">
            <a:avLst/>
          </a:prstGeom>
        </p:spPr>
      </p:pic>
      <p:pic>
        <p:nvPicPr>
          <p:cNvPr id="13" name="Picture 12">
            <a:extLst>
              <a:ext uri="{FF2B5EF4-FFF2-40B4-BE49-F238E27FC236}">
                <a16:creationId xmlns:a16="http://schemas.microsoft.com/office/drawing/2014/main" id="{0796AFDE-5FA0-F091-093A-CB38861C8322}"/>
              </a:ext>
            </a:extLst>
          </p:cNvPr>
          <p:cNvPicPr>
            <a:picLocks noChangeAspect="1"/>
          </p:cNvPicPr>
          <p:nvPr/>
        </p:nvPicPr>
        <p:blipFill>
          <a:blip r:embed="rId6"/>
          <a:stretch>
            <a:fillRect/>
          </a:stretch>
        </p:blipFill>
        <p:spPr>
          <a:xfrm>
            <a:off x="9453753" y="1441577"/>
            <a:ext cx="1479663" cy="2243360"/>
          </a:xfrm>
          <a:prstGeom prst="rect">
            <a:avLst/>
          </a:prstGeom>
        </p:spPr>
      </p:pic>
      <p:pic>
        <p:nvPicPr>
          <p:cNvPr id="15" name="Picture 14">
            <a:extLst>
              <a:ext uri="{FF2B5EF4-FFF2-40B4-BE49-F238E27FC236}">
                <a16:creationId xmlns:a16="http://schemas.microsoft.com/office/drawing/2014/main" id="{DE007CC3-785D-CE11-8C04-A8515FD262F4}"/>
              </a:ext>
            </a:extLst>
          </p:cNvPr>
          <p:cNvPicPr>
            <a:picLocks noChangeAspect="1"/>
          </p:cNvPicPr>
          <p:nvPr/>
        </p:nvPicPr>
        <p:blipFill>
          <a:blip r:embed="rId7"/>
          <a:stretch>
            <a:fillRect/>
          </a:stretch>
        </p:blipFill>
        <p:spPr>
          <a:xfrm>
            <a:off x="9457849" y="4422634"/>
            <a:ext cx="1509945" cy="2264918"/>
          </a:xfrm>
          <a:prstGeom prst="rect">
            <a:avLst/>
          </a:prstGeom>
        </p:spPr>
      </p:pic>
      <p:pic>
        <p:nvPicPr>
          <p:cNvPr id="17" name="Picture 16">
            <a:extLst>
              <a:ext uri="{FF2B5EF4-FFF2-40B4-BE49-F238E27FC236}">
                <a16:creationId xmlns:a16="http://schemas.microsoft.com/office/drawing/2014/main" id="{DBCDC4FD-CDE8-6F65-855D-DDC04A245E91}"/>
              </a:ext>
            </a:extLst>
          </p:cNvPr>
          <p:cNvPicPr>
            <a:picLocks noChangeAspect="1"/>
          </p:cNvPicPr>
          <p:nvPr/>
        </p:nvPicPr>
        <p:blipFill>
          <a:blip r:embed="rId8"/>
          <a:stretch>
            <a:fillRect/>
          </a:stretch>
        </p:blipFill>
        <p:spPr>
          <a:xfrm>
            <a:off x="7751831" y="4422634"/>
            <a:ext cx="1487552" cy="2264918"/>
          </a:xfrm>
          <a:prstGeom prst="rect">
            <a:avLst/>
          </a:prstGeom>
        </p:spPr>
      </p:pic>
      <p:sp>
        <p:nvSpPr>
          <p:cNvPr id="6" name="TextBox 5">
            <a:extLst>
              <a:ext uri="{FF2B5EF4-FFF2-40B4-BE49-F238E27FC236}">
                <a16:creationId xmlns:a16="http://schemas.microsoft.com/office/drawing/2014/main" id="{1BD22DC3-FF20-FA85-E776-EE8C0C70C69E}"/>
              </a:ext>
            </a:extLst>
          </p:cNvPr>
          <p:cNvSpPr txBox="1"/>
          <p:nvPr/>
        </p:nvSpPr>
        <p:spPr>
          <a:xfrm>
            <a:off x="7897733" y="3791601"/>
            <a:ext cx="1225014" cy="584775"/>
          </a:xfrm>
          <a:prstGeom prst="rect">
            <a:avLst/>
          </a:prstGeom>
          <a:noFill/>
        </p:spPr>
        <p:txBody>
          <a:bodyPr wrap="none" rtlCol="0">
            <a:spAutoFit/>
          </a:bodyPr>
          <a:lstStyle/>
          <a:p>
            <a:pPr algn="ctr"/>
            <a:r>
              <a:rPr lang="en-US" sz="1600" dirty="0">
                <a:solidFill>
                  <a:schemeClr val="bg1"/>
                </a:solidFill>
                <a:latin typeface="Calibri" panose="020F0502020204030204" pitchFamily="34" charset="0"/>
                <a:cs typeface="Calibri" panose="020F0502020204030204" pitchFamily="34" charset="0"/>
              </a:rPr>
              <a:t>Anderson /</a:t>
            </a:r>
            <a:br>
              <a:rPr lang="en-US" sz="1600" dirty="0">
                <a:solidFill>
                  <a:schemeClr val="bg1"/>
                </a:solidFill>
                <a:latin typeface="Calibri" panose="020F0502020204030204" pitchFamily="34" charset="0"/>
                <a:cs typeface="Calibri" panose="020F0502020204030204" pitchFamily="34" charset="0"/>
              </a:rPr>
            </a:br>
            <a:r>
              <a:rPr lang="en-US" sz="1600" dirty="0">
                <a:solidFill>
                  <a:schemeClr val="bg1"/>
                </a:solidFill>
                <a:latin typeface="Calibri" panose="020F0502020204030204" pitchFamily="34" charset="0"/>
                <a:cs typeface="Calibri" panose="020F0502020204030204" pitchFamily="34" charset="0"/>
              </a:rPr>
              <a:t>Gosselin Lab</a:t>
            </a:r>
          </a:p>
        </p:txBody>
      </p:sp>
      <p:sp>
        <p:nvSpPr>
          <p:cNvPr id="7" name="TextBox 6">
            <a:extLst>
              <a:ext uri="{FF2B5EF4-FFF2-40B4-BE49-F238E27FC236}">
                <a16:creationId xmlns:a16="http://schemas.microsoft.com/office/drawing/2014/main" id="{16C68B79-286B-7929-6BB1-24E2DB838225}"/>
              </a:ext>
            </a:extLst>
          </p:cNvPr>
          <p:cNvSpPr txBox="1"/>
          <p:nvPr/>
        </p:nvSpPr>
        <p:spPr>
          <a:xfrm>
            <a:off x="9520163" y="3791600"/>
            <a:ext cx="1346844" cy="584775"/>
          </a:xfrm>
          <a:prstGeom prst="rect">
            <a:avLst/>
          </a:prstGeom>
          <a:noFill/>
        </p:spPr>
        <p:txBody>
          <a:bodyPr wrap="none" rtlCol="0">
            <a:spAutoFit/>
          </a:bodyPr>
          <a:lstStyle/>
          <a:p>
            <a:pPr algn="ctr"/>
            <a:r>
              <a:rPr lang="en-US" sz="1600" dirty="0" err="1">
                <a:solidFill>
                  <a:schemeClr val="bg1"/>
                </a:solidFill>
                <a:latin typeface="Calibri" panose="020F0502020204030204" pitchFamily="34" charset="0"/>
                <a:cs typeface="Calibri" panose="020F0502020204030204" pitchFamily="34" charset="0"/>
              </a:rPr>
              <a:t>Skalski</a:t>
            </a:r>
            <a:r>
              <a:rPr lang="en-US" sz="1600" dirty="0">
                <a:solidFill>
                  <a:schemeClr val="bg1"/>
                </a:solidFill>
                <a:latin typeface="Calibri" panose="020F0502020204030204" pitchFamily="34" charset="0"/>
                <a:cs typeface="Calibri" panose="020F0502020204030204" pitchFamily="34" charset="0"/>
              </a:rPr>
              <a:t> /</a:t>
            </a:r>
            <a:br>
              <a:rPr lang="en-US" sz="1600" dirty="0">
                <a:solidFill>
                  <a:schemeClr val="bg1"/>
                </a:solidFill>
                <a:latin typeface="Calibri" panose="020F0502020204030204" pitchFamily="34" charset="0"/>
                <a:cs typeface="Calibri" panose="020F0502020204030204" pitchFamily="34" charset="0"/>
              </a:rPr>
            </a:br>
            <a:r>
              <a:rPr lang="en-US" sz="1600" dirty="0">
                <a:solidFill>
                  <a:schemeClr val="bg1"/>
                </a:solidFill>
                <a:latin typeface="Calibri" panose="020F0502020204030204" pitchFamily="34" charset="0"/>
                <a:cs typeface="Calibri" panose="020F0502020204030204" pitchFamily="34" charset="0"/>
              </a:rPr>
              <a:t>Buchanan Lab</a:t>
            </a:r>
          </a:p>
        </p:txBody>
      </p:sp>
    </p:spTree>
    <p:extLst>
      <p:ext uri="{BB962C8B-B14F-4D97-AF65-F5344CB8AC3E}">
        <p14:creationId xmlns:p14="http://schemas.microsoft.com/office/powerpoint/2010/main" val="36289795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t="-36000" r="-40000"/>
          </a:stretch>
        </a:blip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EF6B612-54D1-C563-321C-742EA6B854D1}"/>
              </a:ext>
            </a:extLst>
          </p:cNvPr>
          <p:cNvSpPr/>
          <p:nvPr/>
        </p:nvSpPr>
        <p:spPr>
          <a:xfrm>
            <a:off x="0" y="0"/>
            <a:ext cx="121920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 name="Title 1">
            <a:extLst>
              <a:ext uri="{FF2B5EF4-FFF2-40B4-BE49-F238E27FC236}">
                <a16:creationId xmlns:a16="http://schemas.microsoft.com/office/drawing/2014/main" id="{C4F62C80-BBB1-41EF-BF0C-647D247ECBBB}"/>
              </a:ext>
            </a:extLst>
          </p:cNvPr>
          <p:cNvSpPr>
            <a:spLocks noGrp="1"/>
          </p:cNvSpPr>
          <p:nvPr>
            <p:ph type="title"/>
          </p:nvPr>
        </p:nvSpPr>
        <p:spPr>
          <a:xfrm>
            <a:off x="838200" y="228940"/>
            <a:ext cx="10515600" cy="1325563"/>
          </a:xfrm>
        </p:spPr>
        <p:txBody>
          <a:bodyPr>
            <a:normAutofit/>
          </a:bodyPr>
          <a:lstStyle/>
          <a:p>
            <a:r>
              <a:rPr lang="en-US" sz="5400" b="1" dirty="0">
                <a:solidFill>
                  <a:schemeClr val="bg1"/>
                </a:solidFill>
                <a:latin typeface="+mn-lt"/>
                <a:cs typeface="Angsana New" panose="02020603050405020304" pitchFamily="18" charset="-34"/>
              </a:rPr>
              <a:t>I. </a:t>
            </a:r>
            <a:r>
              <a:rPr lang="en-US" sz="5400" b="1" dirty="0" err="1">
                <a:solidFill>
                  <a:schemeClr val="bg1"/>
                </a:solidFill>
                <a:latin typeface="+mn-lt"/>
                <a:cs typeface="Angsana New" panose="02020603050405020304" pitchFamily="18" charset="-34"/>
              </a:rPr>
              <a:t>SacPAS</a:t>
            </a:r>
            <a:r>
              <a:rPr lang="en-US" sz="5400" b="1" dirty="0">
                <a:solidFill>
                  <a:schemeClr val="bg1"/>
                </a:solidFill>
                <a:latin typeface="+mn-lt"/>
                <a:cs typeface="Angsana New" panose="02020603050405020304" pitchFamily="18" charset="-34"/>
              </a:rPr>
              <a:t> Data Queries &amp; Alerts</a:t>
            </a:r>
          </a:p>
        </p:txBody>
      </p:sp>
      <p:sp>
        <p:nvSpPr>
          <p:cNvPr id="17" name="Rectangle 16">
            <a:extLst>
              <a:ext uri="{FF2B5EF4-FFF2-40B4-BE49-F238E27FC236}">
                <a16:creationId xmlns:a16="http://schemas.microsoft.com/office/drawing/2014/main" id="{D98F4D0C-1A65-D426-710F-64B504216EC1}"/>
              </a:ext>
            </a:extLst>
          </p:cNvPr>
          <p:cNvSpPr/>
          <p:nvPr/>
        </p:nvSpPr>
        <p:spPr>
          <a:xfrm>
            <a:off x="8333272" y="4257777"/>
            <a:ext cx="3399589" cy="2366818"/>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DA80BCD-E302-807C-EB3C-3F28C9836AFC}"/>
              </a:ext>
            </a:extLst>
          </p:cNvPr>
          <p:cNvSpPr txBox="1"/>
          <p:nvPr/>
        </p:nvSpPr>
        <p:spPr>
          <a:xfrm>
            <a:off x="8333271" y="4441280"/>
            <a:ext cx="3399589" cy="384721"/>
          </a:xfrm>
          <a:prstGeom prst="rect">
            <a:avLst/>
          </a:prstGeom>
          <a:noFill/>
        </p:spPr>
        <p:txBody>
          <a:bodyPr wrap="square" rtlCol="0">
            <a:spAutoFit/>
          </a:bodyPr>
          <a:lstStyle/>
          <a:p>
            <a:pPr algn="ctr"/>
            <a:r>
              <a:rPr lang="en-US" sz="1900" dirty="0">
                <a:solidFill>
                  <a:schemeClr val="bg1"/>
                </a:solidFill>
                <a:latin typeface="Alegreya Medium" pitchFamily="2" charset="0"/>
              </a:rPr>
              <a:t>6. Exposure Index</a:t>
            </a:r>
          </a:p>
        </p:txBody>
      </p:sp>
      <p:sp>
        <p:nvSpPr>
          <p:cNvPr id="21" name="Rectangle 20">
            <a:extLst>
              <a:ext uri="{FF2B5EF4-FFF2-40B4-BE49-F238E27FC236}">
                <a16:creationId xmlns:a16="http://schemas.microsoft.com/office/drawing/2014/main" id="{779CAB2A-3F8F-385A-D317-04F2CD08D7D2}"/>
              </a:ext>
            </a:extLst>
          </p:cNvPr>
          <p:cNvSpPr/>
          <p:nvPr/>
        </p:nvSpPr>
        <p:spPr>
          <a:xfrm>
            <a:off x="4510765" y="4257777"/>
            <a:ext cx="3399589" cy="2366818"/>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21506A3-1828-2AA9-C98D-D55FC4002DF6}"/>
              </a:ext>
            </a:extLst>
          </p:cNvPr>
          <p:cNvSpPr txBox="1"/>
          <p:nvPr/>
        </p:nvSpPr>
        <p:spPr>
          <a:xfrm>
            <a:off x="4510764" y="4441280"/>
            <a:ext cx="3399589" cy="384721"/>
          </a:xfrm>
          <a:prstGeom prst="rect">
            <a:avLst/>
          </a:prstGeom>
          <a:noFill/>
        </p:spPr>
        <p:txBody>
          <a:bodyPr wrap="square" rtlCol="0">
            <a:spAutoFit/>
          </a:bodyPr>
          <a:lstStyle/>
          <a:p>
            <a:pPr algn="ctr"/>
            <a:r>
              <a:rPr lang="en-US" sz="1900" dirty="0">
                <a:solidFill>
                  <a:schemeClr val="bg1"/>
                </a:solidFill>
                <a:latin typeface="Alegreya Medium" pitchFamily="2" charset="0"/>
              </a:rPr>
              <a:t>5. River Conditions</a:t>
            </a:r>
          </a:p>
        </p:txBody>
      </p:sp>
      <p:sp>
        <p:nvSpPr>
          <p:cNvPr id="23" name="Rectangle 22">
            <a:extLst>
              <a:ext uri="{FF2B5EF4-FFF2-40B4-BE49-F238E27FC236}">
                <a16:creationId xmlns:a16="http://schemas.microsoft.com/office/drawing/2014/main" id="{7129E4BA-5F36-FD85-BF62-7A769A697874}"/>
              </a:ext>
            </a:extLst>
          </p:cNvPr>
          <p:cNvSpPr/>
          <p:nvPr/>
        </p:nvSpPr>
        <p:spPr>
          <a:xfrm>
            <a:off x="8333272" y="1638228"/>
            <a:ext cx="3399589" cy="2366818"/>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2D386AA-D926-32A3-DEA8-B5743B79AE6A}"/>
              </a:ext>
            </a:extLst>
          </p:cNvPr>
          <p:cNvSpPr txBox="1"/>
          <p:nvPr/>
        </p:nvSpPr>
        <p:spPr>
          <a:xfrm>
            <a:off x="8333271" y="1820453"/>
            <a:ext cx="3399589" cy="384721"/>
          </a:xfrm>
          <a:prstGeom prst="rect">
            <a:avLst/>
          </a:prstGeom>
          <a:noFill/>
        </p:spPr>
        <p:txBody>
          <a:bodyPr wrap="square" rtlCol="0">
            <a:spAutoFit/>
          </a:bodyPr>
          <a:lstStyle/>
          <a:p>
            <a:pPr algn="ctr"/>
            <a:r>
              <a:rPr lang="en-US" sz="1900" dirty="0">
                <a:solidFill>
                  <a:schemeClr val="bg1"/>
                </a:solidFill>
                <a:latin typeface="Alegreya Medium" pitchFamily="2" charset="0"/>
              </a:rPr>
              <a:t>3. Adult Escapement</a:t>
            </a:r>
          </a:p>
        </p:txBody>
      </p:sp>
      <p:sp>
        <p:nvSpPr>
          <p:cNvPr id="25" name="Rectangle 24">
            <a:extLst>
              <a:ext uri="{FF2B5EF4-FFF2-40B4-BE49-F238E27FC236}">
                <a16:creationId xmlns:a16="http://schemas.microsoft.com/office/drawing/2014/main" id="{42DE0740-0233-FCE6-17F0-B2348ECC4914}"/>
              </a:ext>
            </a:extLst>
          </p:cNvPr>
          <p:cNvSpPr/>
          <p:nvPr/>
        </p:nvSpPr>
        <p:spPr>
          <a:xfrm>
            <a:off x="4510765" y="1638228"/>
            <a:ext cx="3399589" cy="2366818"/>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6" name="TextBox 25">
            <a:extLst>
              <a:ext uri="{FF2B5EF4-FFF2-40B4-BE49-F238E27FC236}">
                <a16:creationId xmlns:a16="http://schemas.microsoft.com/office/drawing/2014/main" id="{11CA2DC1-A72C-3A8B-59F0-1B96FFB2B27C}"/>
              </a:ext>
            </a:extLst>
          </p:cNvPr>
          <p:cNvSpPr txBox="1"/>
          <p:nvPr/>
        </p:nvSpPr>
        <p:spPr>
          <a:xfrm>
            <a:off x="4510764" y="1820453"/>
            <a:ext cx="3399589" cy="384721"/>
          </a:xfrm>
          <a:prstGeom prst="rect">
            <a:avLst/>
          </a:prstGeom>
          <a:noFill/>
        </p:spPr>
        <p:txBody>
          <a:bodyPr wrap="square" rtlCol="0">
            <a:spAutoFit/>
          </a:bodyPr>
          <a:lstStyle/>
          <a:p>
            <a:pPr algn="ctr"/>
            <a:r>
              <a:rPr lang="en-US" sz="1900" dirty="0">
                <a:solidFill>
                  <a:schemeClr val="bg1"/>
                </a:solidFill>
                <a:latin typeface="Alegreya Medium" pitchFamily="2" charset="0"/>
              </a:rPr>
              <a:t>2. Juvenile Salvage &amp; Loss</a:t>
            </a:r>
          </a:p>
        </p:txBody>
      </p:sp>
      <p:sp>
        <p:nvSpPr>
          <p:cNvPr id="27" name="Rectangle 26">
            <a:extLst>
              <a:ext uri="{FF2B5EF4-FFF2-40B4-BE49-F238E27FC236}">
                <a16:creationId xmlns:a16="http://schemas.microsoft.com/office/drawing/2014/main" id="{3F5D9419-498D-4339-6125-6403ECBED889}"/>
              </a:ext>
            </a:extLst>
          </p:cNvPr>
          <p:cNvSpPr/>
          <p:nvPr/>
        </p:nvSpPr>
        <p:spPr>
          <a:xfrm>
            <a:off x="688258" y="1638227"/>
            <a:ext cx="3399589" cy="23668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8" name="TextBox 27">
            <a:extLst>
              <a:ext uri="{FF2B5EF4-FFF2-40B4-BE49-F238E27FC236}">
                <a16:creationId xmlns:a16="http://schemas.microsoft.com/office/drawing/2014/main" id="{AC8C531D-6746-584C-1501-3B0ADF9519C9}"/>
              </a:ext>
            </a:extLst>
          </p:cNvPr>
          <p:cNvSpPr txBox="1"/>
          <p:nvPr/>
        </p:nvSpPr>
        <p:spPr>
          <a:xfrm>
            <a:off x="587475" y="1825546"/>
            <a:ext cx="3628707" cy="369332"/>
          </a:xfrm>
          <a:prstGeom prst="rect">
            <a:avLst/>
          </a:prstGeom>
          <a:noFill/>
        </p:spPr>
        <p:txBody>
          <a:bodyPr wrap="square" rtlCol="0">
            <a:spAutoFit/>
          </a:bodyPr>
          <a:lstStyle/>
          <a:p>
            <a:pPr algn="ctr"/>
            <a:r>
              <a:rPr lang="en-US" dirty="0">
                <a:solidFill>
                  <a:schemeClr val="bg1"/>
                </a:solidFill>
                <a:latin typeface="Alegreya Medium" pitchFamily="2" charset="0"/>
              </a:rPr>
              <a:t>1. Juvenile Monitoring &amp; Sampling</a:t>
            </a:r>
          </a:p>
        </p:txBody>
      </p:sp>
      <p:sp>
        <p:nvSpPr>
          <p:cNvPr id="29" name="Rectangle 28">
            <a:extLst>
              <a:ext uri="{FF2B5EF4-FFF2-40B4-BE49-F238E27FC236}">
                <a16:creationId xmlns:a16="http://schemas.microsoft.com/office/drawing/2014/main" id="{EBCD1C39-C605-1AEF-28B8-12F5BD88CED0}"/>
              </a:ext>
            </a:extLst>
          </p:cNvPr>
          <p:cNvSpPr/>
          <p:nvPr/>
        </p:nvSpPr>
        <p:spPr>
          <a:xfrm>
            <a:off x="688258" y="4265149"/>
            <a:ext cx="3399589" cy="2366818"/>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30" name="TextBox 29">
            <a:extLst>
              <a:ext uri="{FF2B5EF4-FFF2-40B4-BE49-F238E27FC236}">
                <a16:creationId xmlns:a16="http://schemas.microsoft.com/office/drawing/2014/main" id="{5F81A060-2AAB-B51B-69E0-1411B19E4795}"/>
              </a:ext>
            </a:extLst>
          </p:cNvPr>
          <p:cNvSpPr txBox="1"/>
          <p:nvPr/>
        </p:nvSpPr>
        <p:spPr>
          <a:xfrm>
            <a:off x="688257" y="4448652"/>
            <a:ext cx="3399589" cy="384721"/>
          </a:xfrm>
          <a:prstGeom prst="rect">
            <a:avLst/>
          </a:prstGeom>
          <a:noFill/>
        </p:spPr>
        <p:txBody>
          <a:bodyPr wrap="square" rtlCol="0">
            <a:spAutoFit/>
          </a:bodyPr>
          <a:lstStyle/>
          <a:p>
            <a:pPr algn="ctr"/>
            <a:r>
              <a:rPr lang="en-US" sz="1900" dirty="0">
                <a:solidFill>
                  <a:schemeClr val="bg1"/>
                </a:solidFill>
                <a:latin typeface="Alegreya Medium" pitchFamily="2" charset="0"/>
              </a:rPr>
              <a:t>4. Temperature Thresholds</a:t>
            </a:r>
          </a:p>
        </p:txBody>
      </p:sp>
      <p:sp>
        <p:nvSpPr>
          <p:cNvPr id="33" name="Slide Number Placeholder 32">
            <a:extLst>
              <a:ext uri="{FF2B5EF4-FFF2-40B4-BE49-F238E27FC236}">
                <a16:creationId xmlns:a16="http://schemas.microsoft.com/office/drawing/2014/main" id="{79F2F7DB-C8C9-7935-E59E-3732AFBA86A7}"/>
              </a:ext>
            </a:extLst>
          </p:cNvPr>
          <p:cNvSpPr>
            <a:spLocks noGrp="1"/>
          </p:cNvSpPr>
          <p:nvPr>
            <p:ph type="sldNum" sz="quarter" idx="12"/>
          </p:nvPr>
        </p:nvSpPr>
        <p:spPr>
          <a:xfrm>
            <a:off x="9357360" y="6356350"/>
            <a:ext cx="2743200" cy="365125"/>
          </a:xfrm>
        </p:spPr>
        <p:txBody>
          <a:bodyPr/>
          <a:lstStyle/>
          <a:p>
            <a:fld id="{EAEDD658-BB01-0342-9404-4143FC036160}" type="slidenum">
              <a:rPr lang="en-US" smtClean="0"/>
              <a:t>40</a:t>
            </a:fld>
            <a:endParaRPr lang="en-US"/>
          </a:p>
        </p:txBody>
      </p:sp>
      <p:pic>
        <p:nvPicPr>
          <p:cNvPr id="35" name="Picture 34">
            <a:extLst>
              <a:ext uri="{FF2B5EF4-FFF2-40B4-BE49-F238E27FC236}">
                <a16:creationId xmlns:a16="http://schemas.microsoft.com/office/drawing/2014/main" id="{A91D776C-BCEF-4F70-FFD8-85A8D653C85E}"/>
              </a:ext>
            </a:extLst>
          </p:cNvPr>
          <p:cNvPicPr>
            <a:picLocks noChangeAspect="1"/>
          </p:cNvPicPr>
          <p:nvPr/>
        </p:nvPicPr>
        <p:blipFill>
          <a:blip r:embed="rId4"/>
          <a:stretch>
            <a:fillRect/>
          </a:stretch>
        </p:blipFill>
        <p:spPr>
          <a:xfrm>
            <a:off x="1191712" y="2323676"/>
            <a:ext cx="2392680" cy="1486829"/>
          </a:xfrm>
          <a:prstGeom prst="rect">
            <a:avLst/>
          </a:prstGeom>
          <a:solidFill>
            <a:srgbClr val="00B0F0"/>
          </a:solidFill>
          <a:effectLst>
            <a:glow rad="127000">
              <a:schemeClr val="accent1">
                <a:alpha val="40000"/>
              </a:schemeClr>
            </a:glow>
            <a:softEdge rad="228600"/>
          </a:effectLst>
        </p:spPr>
      </p:pic>
      <p:pic>
        <p:nvPicPr>
          <p:cNvPr id="37" name="Picture 36">
            <a:extLst>
              <a:ext uri="{FF2B5EF4-FFF2-40B4-BE49-F238E27FC236}">
                <a16:creationId xmlns:a16="http://schemas.microsoft.com/office/drawing/2014/main" id="{D5DE197D-FA49-8AA8-1079-C86CFDA1B90D}"/>
              </a:ext>
            </a:extLst>
          </p:cNvPr>
          <p:cNvPicPr>
            <a:picLocks noChangeAspect="1"/>
          </p:cNvPicPr>
          <p:nvPr/>
        </p:nvPicPr>
        <p:blipFill rotWithShape="1">
          <a:blip r:embed="rId5"/>
          <a:srcRect l="14706" t="6486" b="6849"/>
          <a:stretch/>
        </p:blipFill>
        <p:spPr>
          <a:xfrm>
            <a:off x="4875217" y="2321359"/>
            <a:ext cx="2670684" cy="1486829"/>
          </a:xfrm>
          <a:prstGeom prst="rect">
            <a:avLst/>
          </a:prstGeom>
          <a:solidFill>
            <a:srgbClr val="00B0F0"/>
          </a:solidFill>
          <a:effectLst>
            <a:glow rad="127000">
              <a:schemeClr val="accent1">
                <a:alpha val="40000"/>
              </a:schemeClr>
            </a:glow>
            <a:softEdge rad="228600"/>
          </a:effectLst>
        </p:spPr>
      </p:pic>
      <p:pic>
        <p:nvPicPr>
          <p:cNvPr id="39" name="Picture 38">
            <a:extLst>
              <a:ext uri="{FF2B5EF4-FFF2-40B4-BE49-F238E27FC236}">
                <a16:creationId xmlns:a16="http://schemas.microsoft.com/office/drawing/2014/main" id="{3F759653-6964-8C73-E775-8B557FA7E86A}"/>
              </a:ext>
            </a:extLst>
          </p:cNvPr>
          <p:cNvPicPr>
            <a:picLocks noChangeAspect="1"/>
          </p:cNvPicPr>
          <p:nvPr/>
        </p:nvPicPr>
        <p:blipFill>
          <a:blip r:embed="rId6"/>
          <a:stretch>
            <a:fillRect/>
          </a:stretch>
        </p:blipFill>
        <p:spPr>
          <a:xfrm>
            <a:off x="8741837" y="2321746"/>
            <a:ext cx="2761905" cy="1486442"/>
          </a:xfrm>
          <a:prstGeom prst="rect">
            <a:avLst/>
          </a:prstGeom>
          <a:solidFill>
            <a:srgbClr val="00B0F0"/>
          </a:solidFill>
          <a:effectLst>
            <a:glow rad="127000">
              <a:schemeClr val="accent1">
                <a:alpha val="40000"/>
              </a:schemeClr>
            </a:glow>
            <a:softEdge rad="228600"/>
          </a:effectLst>
        </p:spPr>
      </p:pic>
      <p:pic>
        <p:nvPicPr>
          <p:cNvPr id="42" name="Picture 41">
            <a:extLst>
              <a:ext uri="{FF2B5EF4-FFF2-40B4-BE49-F238E27FC236}">
                <a16:creationId xmlns:a16="http://schemas.microsoft.com/office/drawing/2014/main" id="{89BA2483-7D66-FF35-924D-CB66C11ADC8C}"/>
              </a:ext>
            </a:extLst>
          </p:cNvPr>
          <p:cNvPicPr>
            <a:picLocks noChangeAspect="1"/>
          </p:cNvPicPr>
          <p:nvPr/>
        </p:nvPicPr>
        <p:blipFill rotWithShape="1">
          <a:blip r:embed="rId7"/>
          <a:srcRect l="32452" t="13586" r="37387" b="53128"/>
          <a:stretch/>
        </p:blipFill>
        <p:spPr>
          <a:xfrm>
            <a:off x="1189284" y="4930466"/>
            <a:ext cx="2395108" cy="1486829"/>
          </a:xfrm>
          <a:prstGeom prst="rect">
            <a:avLst/>
          </a:prstGeom>
          <a:solidFill>
            <a:srgbClr val="00B0F0"/>
          </a:solidFill>
          <a:effectLst>
            <a:glow rad="127000">
              <a:schemeClr val="accent1">
                <a:alpha val="40000"/>
              </a:schemeClr>
            </a:glow>
            <a:softEdge rad="228600"/>
          </a:effectLst>
        </p:spPr>
      </p:pic>
      <p:pic>
        <p:nvPicPr>
          <p:cNvPr id="44" name="Picture 43">
            <a:extLst>
              <a:ext uri="{FF2B5EF4-FFF2-40B4-BE49-F238E27FC236}">
                <a16:creationId xmlns:a16="http://schemas.microsoft.com/office/drawing/2014/main" id="{4370C792-8D33-8301-740D-959EFE5C3833}"/>
              </a:ext>
            </a:extLst>
          </p:cNvPr>
          <p:cNvPicPr>
            <a:picLocks noChangeAspect="1"/>
          </p:cNvPicPr>
          <p:nvPr/>
        </p:nvPicPr>
        <p:blipFill rotWithShape="1">
          <a:blip r:embed="rId8"/>
          <a:srcRect b="14952"/>
          <a:stretch/>
        </p:blipFill>
        <p:spPr>
          <a:xfrm>
            <a:off x="4873393" y="4926355"/>
            <a:ext cx="2647949" cy="1490940"/>
          </a:xfrm>
          <a:prstGeom prst="rect">
            <a:avLst/>
          </a:prstGeom>
          <a:solidFill>
            <a:srgbClr val="00B0F0"/>
          </a:solidFill>
          <a:effectLst>
            <a:glow rad="127000">
              <a:schemeClr val="accent1">
                <a:alpha val="40000"/>
              </a:schemeClr>
            </a:glow>
            <a:softEdge rad="228600"/>
          </a:effectLst>
        </p:spPr>
      </p:pic>
      <p:pic>
        <p:nvPicPr>
          <p:cNvPr id="48" name="Picture 47">
            <a:extLst>
              <a:ext uri="{FF2B5EF4-FFF2-40B4-BE49-F238E27FC236}">
                <a16:creationId xmlns:a16="http://schemas.microsoft.com/office/drawing/2014/main" id="{02F4B0E8-22A7-589F-008C-A2C8E7CC96B8}"/>
              </a:ext>
            </a:extLst>
          </p:cNvPr>
          <p:cNvPicPr>
            <a:picLocks noChangeAspect="1"/>
          </p:cNvPicPr>
          <p:nvPr/>
        </p:nvPicPr>
        <p:blipFill rotWithShape="1">
          <a:blip r:embed="rId9"/>
          <a:srcRect t="18017" b="12425"/>
          <a:stretch/>
        </p:blipFill>
        <p:spPr>
          <a:xfrm>
            <a:off x="8741836" y="4922818"/>
            <a:ext cx="2611963" cy="1494477"/>
          </a:xfrm>
          <a:prstGeom prst="rect">
            <a:avLst/>
          </a:prstGeom>
          <a:solidFill>
            <a:srgbClr val="00B0F0"/>
          </a:solidFill>
          <a:effectLst>
            <a:glow rad="127000">
              <a:schemeClr val="accent1">
                <a:alpha val="40000"/>
              </a:schemeClr>
            </a:glow>
            <a:softEdge rad="228600"/>
          </a:effectLst>
        </p:spPr>
      </p:pic>
    </p:spTree>
    <p:extLst>
      <p:ext uri="{BB962C8B-B14F-4D97-AF65-F5344CB8AC3E}">
        <p14:creationId xmlns:p14="http://schemas.microsoft.com/office/powerpoint/2010/main" val="1517285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79EF50-1502-8B76-F594-2085FDF773B0}"/>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 name="Title 1">
            <a:extLst>
              <a:ext uri="{FF2B5EF4-FFF2-40B4-BE49-F238E27FC236}">
                <a16:creationId xmlns:a16="http://schemas.microsoft.com/office/drawing/2014/main" id="{7439E62A-6212-182D-EC6F-33BFCE275B1E}"/>
              </a:ext>
            </a:extLst>
          </p:cNvPr>
          <p:cNvSpPr>
            <a:spLocks noGrp="1"/>
          </p:cNvSpPr>
          <p:nvPr>
            <p:ph type="title"/>
          </p:nvPr>
        </p:nvSpPr>
        <p:spPr/>
        <p:txBody>
          <a:bodyPr/>
          <a:lstStyle/>
          <a:p>
            <a:r>
              <a:rPr lang="en-US" b="1" dirty="0" err="1">
                <a:solidFill>
                  <a:schemeClr val="bg1"/>
                </a:solidFill>
                <a:latin typeface="+mn-lt"/>
              </a:rPr>
              <a:t>SacPAS</a:t>
            </a:r>
            <a:r>
              <a:rPr lang="en-US" b="1" dirty="0">
                <a:solidFill>
                  <a:schemeClr val="bg1"/>
                </a:solidFill>
                <a:latin typeface="+mn-lt"/>
              </a:rPr>
              <a:t> tools</a:t>
            </a:r>
          </a:p>
        </p:txBody>
      </p:sp>
      <p:sp>
        <p:nvSpPr>
          <p:cNvPr id="4" name="Slide Number Placeholder 3">
            <a:extLst>
              <a:ext uri="{FF2B5EF4-FFF2-40B4-BE49-F238E27FC236}">
                <a16:creationId xmlns:a16="http://schemas.microsoft.com/office/drawing/2014/main" id="{F3C1D5BE-980F-E227-0C4C-D57EE42895D2}"/>
              </a:ext>
            </a:extLst>
          </p:cNvPr>
          <p:cNvSpPr>
            <a:spLocks noGrp="1"/>
          </p:cNvSpPr>
          <p:nvPr>
            <p:ph type="sldNum" sz="quarter" idx="12"/>
          </p:nvPr>
        </p:nvSpPr>
        <p:spPr/>
        <p:txBody>
          <a:bodyPr/>
          <a:lstStyle/>
          <a:p>
            <a:fld id="{EAEDD658-BB01-0342-9404-4143FC036160}" type="slidenum">
              <a:rPr lang="en-US" smtClean="0"/>
              <a:t>41</a:t>
            </a:fld>
            <a:endParaRPr lang="en-US"/>
          </a:p>
        </p:txBody>
      </p:sp>
      <p:pic>
        <p:nvPicPr>
          <p:cNvPr id="9" name="Picture 8">
            <a:extLst>
              <a:ext uri="{FF2B5EF4-FFF2-40B4-BE49-F238E27FC236}">
                <a16:creationId xmlns:a16="http://schemas.microsoft.com/office/drawing/2014/main" id="{6241FD1F-B59D-CADB-2879-5E0A8498EE8C}"/>
              </a:ext>
            </a:extLst>
          </p:cNvPr>
          <p:cNvPicPr>
            <a:picLocks noChangeAspect="1"/>
          </p:cNvPicPr>
          <p:nvPr/>
        </p:nvPicPr>
        <p:blipFill>
          <a:blip r:embed="rId5"/>
          <a:stretch>
            <a:fillRect/>
          </a:stretch>
        </p:blipFill>
        <p:spPr>
          <a:xfrm>
            <a:off x="5087381" y="1205388"/>
            <a:ext cx="2017237" cy="2017237"/>
          </a:xfrm>
          <a:prstGeom prst="rect">
            <a:avLst/>
          </a:prstGeom>
          <a:solidFill>
            <a:srgbClr val="00B0F0"/>
          </a:solidFill>
          <a:effectLst>
            <a:glow rad="127000">
              <a:schemeClr val="accent1">
                <a:alpha val="40000"/>
              </a:schemeClr>
            </a:glow>
            <a:softEdge rad="228600"/>
          </a:effectLst>
        </p:spPr>
      </p:pic>
      <p:sp>
        <p:nvSpPr>
          <p:cNvPr id="10" name="Content Placeholder 2">
            <a:extLst>
              <a:ext uri="{FF2B5EF4-FFF2-40B4-BE49-F238E27FC236}">
                <a16:creationId xmlns:a16="http://schemas.microsoft.com/office/drawing/2014/main" id="{0C5F032F-0E42-9BEB-B364-A4C80D0E8DC4}"/>
              </a:ext>
            </a:extLst>
          </p:cNvPr>
          <p:cNvSpPr txBox="1">
            <a:spLocks/>
          </p:cNvSpPr>
          <p:nvPr/>
        </p:nvSpPr>
        <p:spPr>
          <a:xfrm>
            <a:off x="2525948" y="3435943"/>
            <a:ext cx="7140102" cy="2964181"/>
          </a:xfrm>
          <a:prstGeom prst="rect">
            <a:avLst/>
          </a:prstGeom>
          <a:solidFill>
            <a:schemeClr val="tx1">
              <a:alpha val="70000"/>
            </a:schemeClr>
          </a:solidFill>
        </p:spPr>
        <p:txBody>
          <a:bodyPr vert="horz" lIns="91440" tIns="45720" rIns="91440" bIns="45720" rtlCol="0" anchor="ctr">
            <a:normAutofit/>
          </a:bodyPr>
          <a:lstStyle>
            <a:lvl1pPr marL="228600" indent="-228600">
              <a:lnSpc>
                <a:spcPct val="90000"/>
              </a:lnSpc>
              <a:spcBef>
                <a:spcPts val="1000"/>
              </a:spcBef>
              <a:buFont typeface="Arial" panose="020B0604020202020204" pitchFamily="34" charset="0"/>
              <a:buChar char="•"/>
              <a:defRPr sz="2800" baseline="0">
                <a:solidFill>
                  <a:schemeClr val="bg1"/>
                </a:solidFill>
                <a:latin typeface="Alegreya Sans Medium" pitchFamily="2" charset="0"/>
              </a:defRPr>
            </a:lvl1pPr>
            <a:lvl2pPr marL="685800" indent="-228600">
              <a:lnSpc>
                <a:spcPct val="90000"/>
              </a:lnSpc>
              <a:spcBef>
                <a:spcPts val="500"/>
              </a:spcBef>
              <a:buFont typeface="Arial" panose="020B0604020202020204" pitchFamily="34" charset="0"/>
              <a:buChar char="•"/>
              <a:defRPr sz="2400" baseline="0">
                <a:latin typeface="Alegreya Sans" pitchFamily="2" charset="0"/>
              </a:defRPr>
            </a:lvl2pPr>
            <a:lvl3pPr marL="1143000" indent="-228600">
              <a:lnSpc>
                <a:spcPct val="90000"/>
              </a:lnSpc>
              <a:spcBef>
                <a:spcPts val="500"/>
              </a:spcBef>
              <a:buFont typeface="Arial" panose="020B0604020202020204" pitchFamily="34" charset="0"/>
              <a:buChar char="•"/>
              <a:defRPr sz="2000" baseline="0">
                <a:latin typeface="Alegreya Sans" pitchFamily="2" charset="0"/>
              </a:defRPr>
            </a:lvl3pPr>
            <a:lvl4pPr marL="1600200" indent="-228600">
              <a:lnSpc>
                <a:spcPct val="90000"/>
              </a:lnSpc>
              <a:spcBef>
                <a:spcPts val="500"/>
              </a:spcBef>
              <a:buFont typeface="Arial" panose="020B0604020202020204" pitchFamily="34" charset="0"/>
              <a:buChar char="•"/>
              <a:defRPr baseline="0">
                <a:latin typeface="Alegreya Sans" pitchFamily="2" charset="0"/>
              </a:defRPr>
            </a:lvl4pPr>
            <a:lvl5pPr marL="2057400" indent="-228600">
              <a:lnSpc>
                <a:spcPct val="90000"/>
              </a:lnSpc>
              <a:spcBef>
                <a:spcPts val="500"/>
              </a:spcBef>
              <a:buFont typeface="Arial" panose="020B0604020202020204" pitchFamily="34" charset="0"/>
              <a:buChar char="•"/>
              <a:defRPr baseline="0">
                <a:latin typeface="Alegreya Sans"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en-US" sz="3400" dirty="0">
                <a:solidFill>
                  <a:schemeClr val="bg1">
                    <a:lumMod val="50000"/>
                  </a:schemeClr>
                </a:solidFill>
                <a:latin typeface="+mn-lt"/>
              </a:rPr>
              <a:t>I. Data Queries &amp; Alerts</a:t>
            </a:r>
          </a:p>
          <a:p>
            <a:pPr algn="ctr"/>
            <a:endParaRPr lang="en-US" sz="2000" dirty="0">
              <a:latin typeface="+mn-lt"/>
            </a:endParaRPr>
          </a:p>
          <a:p>
            <a:pPr marL="0" indent="0" algn="ctr">
              <a:buNone/>
            </a:pPr>
            <a:r>
              <a:rPr lang="en-US" sz="5000" b="1" dirty="0">
                <a:latin typeface="+mn-lt"/>
              </a:rPr>
              <a:t>II. Work Groups &amp; Teams</a:t>
            </a:r>
          </a:p>
          <a:p>
            <a:pPr algn="ctr"/>
            <a:endParaRPr lang="en-US" sz="2000" dirty="0">
              <a:latin typeface="+mn-lt"/>
            </a:endParaRPr>
          </a:p>
          <a:p>
            <a:pPr marL="0" indent="0" algn="ctr">
              <a:buNone/>
            </a:pPr>
            <a:r>
              <a:rPr lang="en-US" sz="3400" dirty="0">
                <a:solidFill>
                  <a:schemeClr val="bg1">
                    <a:lumMod val="50000"/>
                  </a:schemeClr>
                </a:solidFill>
                <a:latin typeface="+mn-lt"/>
              </a:rPr>
              <a:t>III. Models: survival, migration, etc.</a:t>
            </a:r>
          </a:p>
        </p:txBody>
      </p:sp>
    </p:spTree>
    <p:extLst>
      <p:ext uri="{BB962C8B-B14F-4D97-AF65-F5344CB8AC3E}">
        <p14:creationId xmlns:p14="http://schemas.microsoft.com/office/powerpoint/2010/main" val="1205696769"/>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99CBCB-CBDF-4130-0EEC-6E01ADDF1BA1}"/>
              </a:ext>
            </a:extLst>
          </p:cNvPr>
          <p:cNvSpPr/>
          <p:nvPr/>
        </p:nvSpPr>
        <p:spPr>
          <a:xfrm>
            <a:off x="0" y="0"/>
            <a:ext cx="12192000" cy="6858000"/>
          </a:xfrm>
          <a:prstGeom prst="rect">
            <a:avLst/>
          </a:prstGeom>
          <a:solidFill>
            <a:srgbClr val="005979">
              <a:alpha val="70000"/>
            </a:srgbClr>
          </a:solidFill>
          <a:ln>
            <a:noFill/>
          </a:ln>
          <a:effectLst>
            <a:outerShdw blurRad="50800" dist="50800" dir="5400000" algn="ctr" rotWithShape="0">
              <a:srgbClr val="005979"/>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legreya Medium" pitchFamily="2" charset="0"/>
            </a:endParaRPr>
          </a:p>
        </p:txBody>
      </p:sp>
      <p:sp>
        <p:nvSpPr>
          <p:cNvPr id="2" name="Title 1">
            <a:extLst>
              <a:ext uri="{FF2B5EF4-FFF2-40B4-BE49-F238E27FC236}">
                <a16:creationId xmlns:a16="http://schemas.microsoft.com/office/drawing/2014/main" id="{C4F62C80-BBB1-41EF-BF0C-647D247ECBBB}"/>
              </a:ext>
            </a:extLst>
          </p:cNvPr>
          <p:cNvSpPr>
            <a:spLocks noGrp="1"/>
          </p:cNvSpPr>
          <p:nvPr>
            <p:ph type="title"/>
          </p:nvPr>
        </p:nvSpPr>
        <p:spPr>
          <a:xfrm>
            <a:off x="838200" y="267850"/>
            <a:ext cx="10515600" cy="1325563"/>
          </a:xfrm>
        </p:spPr>
        <p:txBody>
          <a:bodyPr>
            <a:normAutofit/>
          </a:bodyPr>
          <a:lstStyle/>
          <a:p>
            <a:r>
              <a:rPr lang="en-US" sz="5400" b="1" dirty="0">
                <a:solidFill>
                  <a:schemeClr val="bg1"/>
                </a:solidFill>
                <a:latin typeface="+mn-lt"/>
              </a:rPr>
              <a:t>II. SacPAS Work Groups &amp; Teams</a:t>
            </a:r>
          </a:p>
        </p:txBody>
      </p:sp>
      <p:sp>
        <p:nvSpPr>
          <p:cNvPr id="11" name="Content Placeholder 10">
            <a:extLst>
              <a:ext uri="{FF2B5EF4-FFF2-40B4-BE49-F238E27FC236}">
                <a16:creationId xmlns:a16="http://schemas.microsoft.com/office/drawing/2014/main" id="{27BFB576-897B-25FB-333D-F8412F41DB75}"/>
              </a:ext>
            </a:extLst>
          </p:cNvPr>
          <p:cNvSpPr>
            <a:spLocks noGrp="1"/>
          </p:cNvSpPr>
          <p:nvPr>
            <p:ph sz="half" idx="1"/>
          </p:nvPr>
        </p:nvSpPr>
        <p:spPr/>
        <p:txBody>
          <a:bodyPr>
            <a:normAutofit/>
          </a:bodyPr>
          <a:lstStyle/>
          <a:p>
            <a:pPr marL="0" indent="0">
              <a:buNone/>
            </a:pPr>
            <a:r>
              <a:rPr lang="en-US" dirty="0">
                <a:solidFill>
                  <a:schemeClr val="bg1"/>
                </a:solidFill>
              </a:rPr>
              <a:t>On SacPAS website:</a:t>
            </a:r>
          </a:p>
          <a:p>
            <a:pPr lvl="1">
              <a:lnSpc>
                <a:spcPct val="150000"/>
              </a:lnSpc>
            </a:pPr>
            <a:r>
              <a:rPr lang="en-US" dirty="0">
                <a:solidFill>
                  <a:schemeClr val="bg1"/>
                </a:solidFill>
              </a:rPr>
              <a:t>Salmon Monitoring Team</a:t>
            </a:r>
          </a:p>
          <a:p>
            <a:pPr lvl="1">
              <a:lnSpc>
                <a:spcPct val="150000"/>
              </a:lnSpc>
            </a:pPr>
            <a:r>
              <a:rPr lang="en-US" dirty="0">
                <a:solidFill>
                  <a:schemeClr val="bg1"/>
                </a:solidFill>
              </a:rPr>
              <a:t>Smelt Monitoring Team</a:t>
            </a:r>
          </a:p>
          <a:p>
            <a:pPr lvl="1">
              <a:lnSpc>
                <a:spcPct val="150000"/>
              </a:lnSpc>
            </a:pPr>
            <a:r>
              <a:rPr lang="en-US" dirty="0">
                <a:solidFill>
                  <a:schemeClr val="bg1"/>
                </a:solidFill>
              </a:rPr>
              <a:t>Stanislaus Watershed Team</a:t>
            </a:r>
          </a:p>
          <a:p>
            <a:pPr marL="0" indent="0">
              <a:buNone/>
            </a:pPr>
            <a:r>
              <a:rPr lang="en-US" dirty="0">
                <a:solidFill>
                  <a:schemeClr val="bg1"/>
                </a:solidFill>
              </a:rPr>
              <a:t>In development:</a:t>
            </a:r>
          </a:p>
          <a:p>
            <a:pPr lvl="1"/>
            <a:r>
              <a:rPr lang="en-US" dirty="0">
                <a:solidFill>
                  <a:schemeClr val="bg1"/>
                </a:solidFill>
              </a:rPr>
              <a:t>San Joaquin River Restoration Program</a:t>
            </a:r>
          </a:p>
        </p:txBody>
      </p:sp>
      <p:sp>
        <p:nvSpPr>
          <p:cNvPr id="4" name="Slide Number Placeholder 3">
            <a:extLst>
              <a:ext uri="{FF2B5EF4-FFF2-40B4-BE49-F238E27FC236}">
                <a16:creationId xmlns:a16="http://schemas.microsoft.com/office/drawing/2014/main" id="{B28ED5DB-8441-0539-EFE3-0A3D9F972BF2}"/>
              </a:ext>
            </a:extLst>
          </p:cNvPr>
          <p:cNvSpPr>
            <a:spLocks noGrp="1"/>
          </p:cNvSpPr>
          <p:nvPr>
            <p:ph type="sldNum" sz="quarter" idx="12"/>
          </p:nvPr>
        </p:nvSpPr>
        <p:spPr/>
        <p:txBody>
          <a:bodyPr/>
          <a:lstStyle/>
          <a:p>
            <a:fld id="{EAEDD658-BB01-0342-9404-4143FC036160}" type="slidenum">
              <a:rPr lang="en-US" smtClean="0"/>
              <a:t>42</a:t>
            </a:fld>
            <a:endParaRPr lang="en-US"/>
          </a:p>
        </p:txBody>
      </p:sp>
      <p:sp>
        <p:nvSpPr>
          <p:cNvPr id="6" name="Content Placeholder 2">
            <a:extLst>
              <a:ext uri="{FF2B5EF4-FFF2-40B4-BE49-F238E27FC236}">
                <a16:creationId xmlns:a16="http://schemas.microsoft.com/office/drawing/2014/main" id="{B0F2AEAC-576E-852E-B30C-554273C1151B}"/>
              </a:ext>
            </a:extLst>
          </p:cNvPr>
          <p:cNvSpPr txBox="1">
            <a:spLocks/>
          </p:cNvSpPr>
          <p:nvPr/>
        </p:nvSpPr>
        <p:spPr>
          <a:xfrm>
            <a:off x="317487" y="2141745"/>
            <a:ext cx="5539974" cy="3924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legreya San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legreya San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legreya San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p>
        </p:txBody>
      </p:sp>
      <p:sp>
        <p:nvSpPr>
          <p:cNvPr id="7" name="TextBox 6">
            <a:extLst>
              <a:ext uri="{FF2B5EF4-FFF2-40B4-BE49-F238E27FC236}">
                <a16:creationId xmlns:a16="http://schemas.microsoft.com/office/drawing/2014/main" id="{839C7C4F-1462-8681-103E-1A19C80DD643}"/>
              </a:ext>
            </a:extLst>
          </p:cNvPr>
          <p:cNvSpPr txBox="1"/>
          <p:nvPr/>
        </p:nvSpPr>
        <p:spPr>
          <a:xfrm>
            <a:off x="302821" y="6323050"/>
            <a:ext cx="10986281" cy="369332"/>
          </a:xfrm>
          <a:prstGeom prst="rect">
            <a:avLst/>
          </a:prstGeom>
          <a:noFill/>
        </p:spPr>
        <p:txBody>
          <a:bodyPr wrap="square" rtlCol="0">
            <a:spAutoFit/>
          </a:bodyPr>
          <a:lstStyle/>
          <a:p>
            <a:r>
              <a:rPr lang="en-US" dirty="0">
                <a:solidFill>
                  <a:schemeClr val="bg1"/>
                </a:solidFill>
                <a:hlinkClick r:id="rId5">
                  <a:extLst>
                    <a:ext uri="{A12FA001-AC4F-418D-AE19-62706E023703}">
                      <ahyp:hlinkClr xmlns:ahyp="http://schemas.microsoft.com/office/drawing/2018/hyperlinkcolor" val="tx"/>
                    </a:ext>
                  </a:extLst>
                </a:hlinkClick>
              </a:rPr>
              <a:t>cbr.washington.edu/sacramento/workgroups</a:t>
            </a:r>
            <a:r>
              <a:rPr lang="en-US" dirty="0">
                <a:solidFill>
                  <a:srgbClr val="0563C1"/>
                </a:solidFill>
                <a:hlinkClick r:id="rId5">
                  <a:extLst>
                    <a:ext uri="{A12FA001-AC4F-418D-AE19-62706E023703}">
                      <ahyp:hlinkClr xmlns:ahyp="http://schemas.microsoft.com/office/drawing/2018/hyperlinkcolor" val="tx"/>
                    </a:ext>
                  </a:extLst>
                </a:hlinkClick>
              </a:rPr>
              <a:t>/</a:t>
            </a:r>
            <a:endParaRPr lang="en-US" dirty="0">
              <a:solidFill>
                <a:schemeClr val="bg1"/>
              </a:solidFill>
            </a:endParaRPr>
          </a:p>
        </p:txBody>
      </p:sp>
      <p:sp>
        <p:nvSpPr>
          <p:cNvPr id="14" name="Content Placeholder 13">
            <a:extLst>
              <a:ext uri="{FF2B5EF4-FFF2-40B4-BE49-F238E27FC236}">
                <a16:creationId xmlns:a16="http://schemas.microsoft.com/office/drawing/2014/main" id="{3E6B7483-5732-0559-4D25-529AB1C84266}"/>
              </a:ext>
            </a:extLst>
          </p:cNvPr>
          <p:cNvSpPr>
            <a:spLocks noGrp="1"/>
          </p:cNvSpPr>
          <p:nvPr>
            <p:ph sz="half" idx="2"/>
          </p:nvPr>
        </p:nvSpPr>
        <p:spPr/>
        <p:txBody>
          <a:bodyPr>
            <a:normAutofit fontScale="85000" lnSpcReduction="10000"/>
          </a:bodyPr>
          <a:lstStyle/>
          <a:p>
            <a:pPr marL="0" indent="0">
              <a:buNone/>
            </a:pPr>
            <a:r>
              <a:rPr lang="en-US" dirty="0">
                <a:solidFill>
                  <a:schemeClr val="bg1"/>
                </a:solidFill>
              </a:rPr>
              <a:t>When requests are made:</a:t>
            </a:r>
          </a:p>
          <a:p>
            <a:pPr marL="0" indent="0">
              <a:buNone/>
            </a:pPr>
            <a:r>
              <a:rPr lang="en-US" dirty="0">
                <a:solidFill>
                  <a:schemeClr val="bg1"/>
                </a:solidFill>
              </a:rPr>
              <a:t>We aim to provide process/product</a:t>
            </a:r>
          </a:p>
          <a:p>
            <a:r>
              <a:rPr lang="en-US" dirty="0">
                <a:solidFill>
                  <a:schemeClr val="bg1"/>
                </a:solidFill>
              </a:rPr>
              <a:t>Automated</a:t>
            </a:r>
          </a:p>
          <a:p>
            <a:r>
              <a:rPr lang="en-US" dirty="0">
                <a:solidFill>
                  <a:schemeClr val="bg1"/>
                </a:solidFill>
              </a:rPr>
              <a:t>Repeatable</a:t>
            </a:r>
          </a:p>
          <a:p>
            <a:r>
              <a:rPr lang="en-US" dirty="0">
                <a:solidFill>
                  <a:schemeClr val="bg1"/>
                </a:solidFill>
              </a:rPr>
              <a:t>Public</a:t>
            </a:r>
          </a:p>
          <a:p>
            <a:r>
              <a:rPr lang="en-US" dirty="0">
                <a:solidFill>
                  <a:schemeClr val="bg1"/>
                </a:solidFill>
              </a:rPr>
              <a:t>Consistent</a:t>
            </a:r>
          </a:p>
          <a:p>
            <a:r>
              <a:rPr lang="en-US" dirty="0">
                <a:solidFill>
                  <a:schemeClr val="bg1"/>
                </a:solidFill>
              </a:rPr>
              <a:t>Current</a:t>
            </a:r>
          </a:p>
          <a:p>
            <a:endParaRPr lang="en-US" dirty="0">
              <a:solidFill>
                <a:schemeClr val="bg1"/>
              </a:solidFill>
            </a:endParaRPr>
          </a:p>
          <a:p>
            <a:pPr marL="0" indent="0">
              <a:buNone/>
            </a:pPr>
            <a:r>
              <a:rPr lang="en-US" dirty="0">
                <a:solidFill>
                  <a:schemeClr val="bg1"/>
                </a:solidFill>
              </a:rPr>
              <a:t>All products and services are designed, developed, and refined in collaboration with team members and liaisons.</a:t>
            </a:r>
          </a:p>
          <a:p>
            <a:endParaRPr lang="en-US" dirty="0"/>
          </a:p>
        </p:txBody>
      </p:sp>
    </p:spTree>
    <p:extLst>
      <p:ext uri="{BB962C8B-B14F-4D97-AF65-F5344CB8AC3E}">
        <p14:creationId xmlns:p14="http://schemas.microsoft.com/office/powerpoint/2010/main" val="19244439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99CBCB-CBDF-4130-0EEC-6E01ADDF1BA1}"/>
              </a:ext>
            </a:extLst>
          </p:cNvPr>
          <p:cNvSpPr/>
          <p:nvPr/>
        </p:nvSpPr>
        <p:spPr>
          <a:xfrm>
            <a:off x="0" y="-23095"/>
            <a:ext cx="12192000" cy="6858000"/>
          </a:xfrm>
          <a:prstGeom prst="rect">
            <a:avLst/>
          </a:prstGeom>
          <a:solidFill>
            <a:srgbClr val="005979">
              <a:alpha val="70000"/>
            </a:srgbClr>
          </a:solidFill>
          <a:ln>
            <a:noFill/>
          </a:ln>
          <a:effectLst>
            <a:outerShdw blurRad="50800" dist="50800" dir="5400000" algn="ctr" rotWithShape="0">
              <a:srgbClr val="005979"/>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legreya Medium" pitchFamily="2" charset="0"/>
            </a:endParaRPr>
          </a:p>
        </p:txBody>
      </p:sp>
      <p:sp>
        <p:nvSpPr>
          <p:cNvPr id="2" name="Title 1">
            <a:extLst>
              <a:ext uri="{FF2B5EF4-FFF2-40B4-BE49-F238E27FC236}">
                <a16:creationId xmlns:a16="http://schemas.microsoft.com/office/drawing/2014/main" id="{C4F62C80-BBB1-41EF-BF0C-647D247ECBBB}"/>
              </a:ext>
            </a:extLst>
          </p:cNvPr>
          <p:cNvSpPr>
            <a:spLocks noGrp="1"/>
          </p:cNvSpPr>
          <p:nvPr>
            <p:ph type="title"/>
          </p:nvPr>
        </p:nvSpPr>
        <p:spPr/>
        <p:txBody>
          <a:bodyPr>
            <a:normAutofit/>
          </a:bodyPr>
          <a:lstStyle/>
          <a:p>
            <a:r>
              <a:rPr lang="en-US" sz="4800" b="1" dirty="0">
                <a:solidFill>
                  <a:schemeClr val="bg1"/>
                </a:solidFill>
                <a:latin typeface="+mn-lt"/>
              </a:rPr>
              <a:t>Help with your tasks that are repeatable</a:t>
            </a:r>
          </a:p>
        </p:txBody>
      </p:sp>
      <p:sp>
        <p:nvSpPr>
          <p:cNvPr id="4" name="Slide Number Placeholder 3">
            <a:extLst>
              <a:ext uri="{FF2B5EF4-FFF2-40B4-BE49-F238E27FC236}">
                <a16:creationId xmlns:a16="http://schemas.microsoft.com/office/drawing/2014/main" id="{B28ED5DB-8441-0539-EFE3-0A3D9F972BF2}"/>
              </a:ext>
            </a:extLst>
          </p:cNvPr>
          <p:cNvSpPr>
            <a:spLocks noGrp="1"/>
          </p:cNvSpPr>
          <p:nvPr>
            <p:ph type="sldNum" sz="quarter" idx="12"/>
          </p:nvPr>
        </p:nvSpPr>
        <p:spPr/>
        <p:txBody>
          <a:bodyPr/>
          <a:lstStyle/>
          <a:p>
            <a:fld id="{EAEDD658-BB01-0342-9404-4143FC036160}" type="slidenum">
              <a:rPr lang="en-US" smtClean="0"/>
              <a:t>43</a:t>
            </a:fld>
            <a:endParaRPr lang="en-US"/>
          </a:p>
        </p:txBody>
      </p:sp>
      <p:sp>
        <p:nvSpPr>
          <p:cNvPr id="6" name="Content Placeholder 2">
            <a:extLst>
              <a:ext uri="{FF2B5EF4-FFF2-40B4-BE49-F238E27FC236}">
                <a16:creationId xmlns:a16="http://schemas.microsoft.com/office/drawing/2014/main" id="{B0F2AEAC-576E-852E-B30C-554273C1151B}"/>
              </a:ext>
            </a:extLst>
          </p:cNvPr>
          <p:cNvSpPr txBox="1">
            <a:spLocks/>
          </p:cNvSpPr>
          <p:nvPr/>
        </p:nvSpPr>
        <p:spPr>
          <a:xfrm>
            <a:off x="1046169" y="1817280"/>
            <a:ext cx="5603488" cy="45057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legreya San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legreya San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legreya San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mn-lt"/>
              </a:rPr>
              <a:t>Data visualization tools online</a:t>
            </a:r>
          </a:p>
          <a:p>
            <a:pPr lvl="1"/>
            <a:r>
              <a:rPr lang="en-US" dirty="0">
                <a:solidFill>
                  <a:schemeClr val="bg1"/>
                </a:solidFill>
                <a:latin typeface="+mn-lt"/>
              </a:rPr>
              <a:t>Integrated data (hourly and daily river, fish sampling, salvage)</a:t>
            </a:r>
          </a:p>
          <a:p>
            <a:pPr lvl="1"/>
            <a:r>
              <a:rPr lang="en-US" dirty="0">
                <a:solidFill>
                  <a:schemeClr val="bg1"/>
                </a:solidFill>
                <a:latin typeface="+mn-lt"/>
              </a:rPr>
              <a:t>Summary or calculated metrics</a:t>
            </a:r>
          </a:p>
          <a:p>
            <a:pPr lvl="1"/>
            <a:r>
              <a:rPr lang="en-US" dirty="0">
                <a:solidFill>
                  <a:schemeClr val="bg1"/>
                </a:solidFill>
                <a:latin typeface="+mn-lt"/>
              </a:rPr>
              <a:t>Reference lines or thresholds</a:t>
            </a:r>
          </a:p>
          <a:p>
            <a:pPr lvl="1"/>
            <a:r>
              <a:rPr lang="en-US" dirty="0">
                <a:solidFill>
                  <a:schemeClr val="bg1"/>
                </a:solidFill>
                <a:latin typeface="+mn-lt"/>
              </a:rPr>
              <a:t>Alerts in real-time</a:t>
            </a:r>
          </a:p>
          <a:p>
            <a:r>
              <a:rPr lang="en-US" dirty="0">
                <a:solidFill>
                  <a:schemeClr val="bg1"/>
                </a:solidFill>
                <a:latin typeface="+mn-lt"/>
              </a:rPr>
              <a:t>Periods of Coverage</a:t>
            </a:r>
          </a:p>
          <a:p>
            <a:pPr lvl="1"/>
            <a:r>
              <a:rPr lang="en-US" dirty="0">
                <a:solidFill>
                  <a:schemeClr val="bg1"/>
                </a:solidFill>
                <a:latin typeface="+mn-lt"/>
              </a:rPr>
              <a:t>Pre-season</a:t>
            </a:r>
          </a:p>
          <a:p>
            <a:pPr lvl="1"/>
            <a:r>
              <a:rPr lang="en-US" dirty="0">
                <a:solidFill>
                  <a:schemeClr val="bg1"/>
                </a:solidFill>
                <a:latin typeface="+mn-lt"/>
              </a:rPr>
              <a:t>In-season</a:t>
            </a:r>
          </a:p>
          <a:p>
            <a:pPr lvl="1"/>
            <a:r>
              <a:rPr lang="en-US" dirty="0">
                <a:solidFill>
                  <a:schemeClr val="bg1"/>
                </a:solidFill>
                <a:latin typeface="+mn-lt"/>
              </a:rPr>
              <a:t>Historical</a:t>
            </a:r>
          </a:p>
          <a:p>
            <a:pPr lvl="1"/>
            <a:r>
              <a:rPr lang="en-US" dirty="0">
                <a:solidFill>
                  <a:schemeClr val="bg1"/>
                </a:solidFill>
                <a:latin typeface="+mn-lt"/>
              </a:rPr>
              <a:t>Annual summaries</a:t>
            </a:r>
          </a:p>
          <a:p>
            <a:endParaRPr lang="en-US" dirty="0">
              <a:solidFill>
                <a:schemeClr val="bg1"/>
              </a:solidFill>
              <a:latin typeface="+mn-lt"/>
            </a:endParaRPr>
          </a:p>
        </p:txBody>
      </p:sp>
      <p:sp>
        <p:nvSpPr>
          <p:cNvPr id="10" name="Content Placeholder 2">
            <a:extLst>
              <a:ext uri="{FF2B5EF4-FFF2-40B4-BE49-F238E27FC236}">
                <a16:creationId xmlns:a16="http://schemas.microsoft.com/office/drawing/2014/main" id="{3CF8E330-E9C8-F973-9B90-D0EC79F7A79A}"/>
              </a:ext>
            </a:extLst>
          </p:cNvPr>
          <p:cNvSpPr txBox="1">
            <a:spLocks/>
          </p:cNvSpPr>
          <p:nvPr/>
        </p:nvSpPr>
        <p:spPr>
          <a:xfrm>
            <a:off x="6811701" y="1817280"/>
            <a:ext cx="4334131" cy="4425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legreya San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legreya San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legreya San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mn-lt"/>
              </a:rPr>
              <a:t>Portions of handouts</a:t>
            </a:r>
          </a:p>
          <a:p>
            <a:pPr lvl="1"/>
            <a:r>
              <a:rPr lang="en-US" dirty="0">
                <a:solidFill>
                  <a:schemeClr val="bg1"/>
                </a:solidFill>
                <a:latin typeface="+mn-lt"/>
              </a:rPr>
              <a:t>Data tables and figures</a:t>
            </a:r>
          </a:p>
          <a:p>
            <a:pPr lvl="1"/>
            <a:r>
              <a:rPr lang="en-US" dirty="0">
                <a:solidFill>
                  <a:schemeClr val="bg1"/>
                </a:solidFill>
                <a:latin typeface="+mn-lt"/>
              </a:rPr>
              <a:t>Updated in real-time before meeting</a:t>
            </a:r>
          </a:p>
          <a:p>
            <a:pPr lvl="1"/>
            <a:r>
              <a:rPr lang="en-US" dirty="0">
                <a:solidFill>
                  <a:schemeClr val="bg1"/>
                </a:solidFill>
                <a:latin typeface="+mn-lt"/>
              </a:rPr>
              <a:t>All accessible from one place </a:t>
            </a:r>
            <a:br>
              <a:rPr lang="en-US" dirty="0">
                <a:solidFill>
                  <a:schemeClr val="bg1"/>
                </a:solidFill>
                <a:latin typeface="+mn-lt"/>
              </a:rPr>
            </a:br>
            <a:r>
              <a:rPr lang="en-US" dirty="0">
                <a:solidFill>
                  <a:schemeClr val="bg1"/>
                </a:solidFill>
                <a:latin typeface="+mn-lt"/>
              </a:rPr>
              <a:t>(rather than manual compilation)</a:t>
            </a:r>
          </a:p>
          <a:p>
            <a:pPr lvl="1"/>
            <a:endParaRPr lang="en-US" dirty="0">
              <a:solidFill>
                <a:schemeClr val="bg1"/>
              </a:solidFill>
              <a:latin typeface="+mn-lt"/>
            </a:endParaRPr>
          </a:p>
        </p:txBody>
      </p:sp>
      <p:sp>
        <p:nvSpPr>
          <p:cNvPr id="3" name="TextBox 2">
            <a:extLst>
              <a:ext uri="{FF2B5EF4-FFF2-40B4-BE49-F238E27FC236}">
                <a16:creationId xmlns:a16="http://schemas.microsoft.com/office/drawing/2014/main" id="{1871CD59-2FAE-CF23-51A1-BE40546644BF}"/>
              </a:ext>
            </a:extLst>
          </p:cNvPr>
          <p:cNvSpPr txBox="1"/>
          <p:nvPr/>
        </p:nvSpPr>
        <p:spPr>
          <a:xfrm>
            <a:off x="302821" y="6323050"/>
            <a:ext cx="10986281" cy="369332"/>
          </a:xfrm>
          <a:prstGeom prst="rect">
            <a:avLst/>
          </a:prstGeom>
          <a:noFill/>
        </p:spPr>
        <p:txBody>
          <a:bodyPr wrap="square" rtlCol="0">
            <a:spAutoFit/>
          </a:bodyPr>
          <a:lstStyle/>
          <a:p>
            <a:r>
              <a:rPr lang="en-US" dirty="0">
                <a:solidFill>
                  <a:schemeClr val="bg1"/>
                </a:solidFill>
                <a:hlinkClick r:id="rId5">
                  <a:extLst>
                    <a:ext uri="{A12FA001-AC4F-418D-AE19-62706E023703}">
                      <ahyp:hlinkClr xmlns:ahyp="http://schemas.microsoft.com/office/drawing/2018/hyperlinkcolor" val="tx"/>
                    </a:ext>
                  </a:extLst>
                </a:hlinkClick>
              </a:rPr>
              <a:t>cbr.washington.edu/sacramento/workgroups</a:t>
            </a:r>
            <a:r>
              <a:rPr lang="en-US" dirty="0">
                <a:solidFill>
                  <a:srgbClr val="0563C1"/>
                </a:solidFill>
                <a:hlinkClick r:id="rId5">
                  <a:extLst>
                    <a:ext uri="{A12FA001-AC4F-418D-AE19-62706E023703}">
                      <ahyp:hlinkClr xmlns:ahyp="http://schemas.microsoft.com/office/drawing/2018/hyperlinkcolor" val="tx"/>
                    </a:ext>
                  </a:extLst>
                </a:hlinkClick>
              </a:rPr>
              <a:t>/</a:t>
            </a:r>
            <a:endParaRPr lang="en-US" dirty="0">
              <a:solidFill>
                <a:schemeClr val="bg1"/>
              </a:solidFill>
            </a:endParaRPr>
          </a:p>
        </p:txBody>
      </p:sp>
    </p:spTree>
    <p:extLst>
      <p:ext uri="{BB962C8B-B14F-4D97-AF65-F5344CB8AC3E}">
        <p14:creationId xmlns:p14="http://schemas.microsoft.com/office/powerpoint/2010/main" val="2094246684"/>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926AC4-07BB-4537-E25A-AB7AC95B1DAB}"/>
              </a:ext>
            </a:extLst>
          </p:cNvPr>
          <p:cNvSpPr/>
          <p:nvPr/>
        </p:nvSpPr>
        <p:spPr>
          <a:xfrm>
            <a:off x="0" y="16042"/>
            <a:ext cx="12192000" cy="6858000"/>
          </a:xfrm>
          <a:prstGeom prst="rect">
            <a:avLst/>
          </a:prstGeom>
          <a:solidFill>
            <a:srgbClr val="005979">
              <a:alpha val="70000"/>
            </a:srgbClr>
          </a:solidFill>
          <a:ln>
            <a:noFill/>
          </a:ln>
          <a:effectLst>
            <a:outerShdw blurRad="50800" dist="50800" dir="5400000" algn="ctr" rotWithShape="0">
              <a:srgbClr val="005979"/>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 name="Title 1">
            <a:extLst>
              <a:ext uri="{FF2B5EF4-FFF2-40B4-BE49-F238E27FC236}">
                <a16:creationId xmlns:a16="http://schemas.microsoft.com/office/drawing/2014/main" id="{C4F62C80-BBB1-41EF-BF0C-647D247ECBBB}"/>
              </a:ext>
            </a:extLst>
          </p:cNvPr>
          <p:cNvSpPr>
            <a:spLocks noGrp="1"/>
          </p:cNvSpPr>
          <p:nvPr>
            <p:ph type="title"/>
          </p:nvPr>
        </p:nvSpPr>
        <p:spPr>
          <a:xfrm>
            <a:off x="838200" y="365126"/>
            <a:ext cx="10515600" cy="475134"/>
          </a:xfrm>
        </p:spPr>
        <p:txBody>
          <a:bodyPr>
            <a:noAutofit/>
          </a:bodyPr>
          <a:lstStyle/>
          <a:p>
            <a:r>
              <a:rPr lang="en-US" sz="4400" b="1" dirty="0">
                <a:solidFill>
                  <a:schemeClr val="bg1"/>
                </a:solidFill>
                <a:latin typeface="+mn-lt"/>
              </a:rPr>
              <a:t>Salmon Monitoring Team: Products Example</a:t>
            </a:r>
          </a:p>
        </p:txBody>
      </p:sp>
      <p:sp>
        <p:nvSpPr>
          <p:cNvPr id="4" name="Slide Number Placeholder 3">
            <a:extLst>
              <a:ext uri="{FF2B5EF4-FFF2-40B4-BE49-F238E27FC236}">
                <a16:creationId xmlns:a16="http://schemas.microsoft.com/office/drawing/2014/main" id="{B28ED5DB-8441-0539-EFE3-0A3D9F972BF2}"/>
              </a:ext>
            </a:extLst>
          </p:cNvPr>
          <p:cNvSpPr>
            <a:spLocks noGrp="1"/>
          </p:cNvSpPr>
          <p:nvPr>
            <p:ph type="sldNum" sz="quarter" idx="12"/>
          </p:nvPr>
        </p:nvSpPr>
        <p:spPr/>
        <p:txBody>
          <a:bodyPr/>
          <a:lstStyle/>
          <a:p>
            <a:fld id="{EAEDD658-BB01-0342-9404-4143FC036160}" type="slidenum">
              <a:rPr lang="en-US" smtClean="0"/>
              <a:t>44</a:t>
            </a:fld>
            <a:endParaRPr lang="en-US"/>
          </a:p>
        </p:txBody>
      </p:sp>
      <p:sp>
        <p:nvSpPr>
          <p:cNvPr id="6" name="TextBox 5">
            <a:extLst>
              <a:ext uri="{FF2B5EF4-FFF2-40B4-BE49-F238E27FC236}">
                <a16:creationId xmlns:a16="http://schemas.microsoft.com/office/drawing/2014/main" id="{017C215F-4C09-3444-49A1-E9A97EAFF064}"/>
              </a:ext>
            </a:extLst>
          </p:cNvPr>
          <p:cNvSpPr txBox="1"/>
          <p:nvPr/>
        </p:nvSpPr>
        <p:spPr>
          <a:xfrm>
            <a:off x="302821" y="6323050"/>
            <a:ext cx="10986281" cy="369332"/>
          </a:xfrm>
          <a:prstGeom prst="rect">
            <a:avLst/>
          </a:prstGeom>
          <a:noFill/>
        </p:spPr>
        <p:txBody>
          <a:bodyPr wrap="square" rtlCol="0">
            <a:spAutoFit/>
          </a:bodyPr>
          <a:lstStyle/>
          <a:p>
            <a:r>
              <a:rPr lang="en-US" dirty="0">
                <a:solidFill>
                  <a:schemeClr val="bg1"/>
                </a:solidFill>
                <a:hlinkClick r:id="rId5">
                  <a:extLst>
                    <a:ext uri="{A12FA001-AC4F-418D-AE19-62706E023703}">
                      <ahyp:hlinkClr xmlns:ahyp="http://schemas.microsoft.com/office/drawing/2018/hyperlinkcolor" val="tx"/>
                    </a:ext>
                  </a:extLst>
                </a:hlinkClick>
              </a:rPr>
              <a:t>cbr.washington.edu/sacramento/workgroups/salmon_monitoring.html</a:t>
            </a:r>
            <a:endParaRPr lang="en-US" dirty="0">
              <a:solidFill>
                <a:schemeClr val="bg1"/>
              </a:solidFill>
            </a:endParaRPr>
          </a:p>
        </p:txBody>
      </p:sp>
      <p:pic>
        <p:nvPicPr>
          <p:cNvPr id="11" name="Picture 10" descr="A white text with blue text&#10;&#10;Description automatically generated">
            <a:extLst>
              <a:ext uri="{FF2B5EF4-FFF2-40B4-BE49-F238E27FC236}">
                <a16:creationId xmlns:a16="http://schemas.microsoft.com/office/drawing/2014/main" id="{EA2FD13C-A399-D90B-2C77-96000926B798}"/>
              </a:ext>
            </a:extLst>
          </p:cNvPr>
          <p:cNvPicPr>
            <a:picLocks noChangeAspect="1"/>
          </p:cNvPicPr>
          <p:nvPr/>
        </p:nvPicPr>
        <p:blipFill>
          <a:blip r:embed="rId6"/>
          <a:stretch>
            <a:fillRect/>
          </a:stretch>
        </p:blipFill>
        <p:spPr>
          <a:xfrm>
            <a:off x="934014" y="1026423"/>
            <a:ext cx="4292821" cy="1714588"/>
          </a:xfrm>
          <a:prstGeom prst="rect">
            <a:avLst/>
          </a:prstGeom>
        </p:spPr>
      </p:pic>
      <p:pic>
        <p:nvPicPr>
          <p:cNvPr id="14" name="Picture 13" descr="A graph of a number of travel sites&#10;&#10;Description automatically generated with medium confidence">
            <a:extLst>
              <a:ext uri="{FF2B5EF4-FFF2-40B4-BE49-F238E27FC236}">
                <a16:creationId xmlns:a16="http://schemas.microsoft.com/office/drawing/2014/main" id="{90E4759A-4341-FAA8-49E5-F2AA14B8866C}"/>
              </a:ext>
            </a:extLst>
          </p:cNvPr>
          <p:cNvPicPr>
            <a:picLocks noChangeAspect="1"/>
          </p:cNvPicPr>
          <p:nvPr/>
        </p:nvPicPr>
        <p:blipFill>
          <a:blip r:embed="rId7"/>
          <a:stretch>
            <a:fillRect/>
          </a:stretch>
        </p:blipFill>
        <p:spPr>
          <a:xfrm>
            <a:off x="5334000" y="1441450"/>
            <a:ext cx="6553200" cy="4914900"/>
          </a:xfrm>
          <a:prstGeom prst="rect">
            <a:avLst/>
          </a:prstGeom>
        </p:spPr>
      </p:pic>
      <p:cxnSp>
        <p:nvCxnSpPr>
          <p:cNvPr id="3" name="Straight Arrow Connector 2">
            <a:extLst>
              <a:ext uri="{FF2B5EF4-FFF2-40B4-BE49-F238E27FC236}">
                <a16:creationId xmlns:a16="http://schemas.microsoft.com/office/drawing/2014/main" id="{135D2B6F-2A45-4F8E-6F0C-8D0354018916}"/>
              </a:ext>
            </a:extLst>
          </p:cNvPr>
          <p:cNvCxnSpPr>
            <a:cxnSpLocks/>
          </p:cNvCxnSpPr>
          <p:nvPr/>
        </p:nvCxnSpPr>
        <p:spPr>
          <a:xfrm>
            <a:off x="4447501" y="4134413"/>
            <a:ext cx="886499" cy="0"/>
          </a:xfrm>
          <a:prstGeom prst="straightConnector1">
            <a:avLst/>
          </a:prstGeom>
          <a:ln w="38100">
            <a:solidFill>
              <a:schemeClr val="accent2"/>
            </a:solidFill>
            <a:tailEnd type="triangle"/>
          </a:ln>
        </p:spPr>
        <p:style>
          <a:lnRef idx="3">
            <a:schemeClr val="accent6"/>
          </a:lnRef>
          <a:fillRef idx="0">
            <a:schemeClr val="accent6"/>
          </a:fillRef>
          <a:effectRef idx="2">
            <a:schemeClr val="accent6"/>
          </a:effectRef>
          <a:fontRef idx="minor">
            <a:schemeClr val="tx1"/>
          </a:fontRef>
        </p:style>
      </p:cxnSp>
      <p:grpSp>
        <p:nvGrpSpPr>
          <p:cNvPr id="5" name="Group 4">
            <a:extLst>
              <a:ext uri="{FF2B5EF4-FFF2-40B4-BE49-F238E27FC236}">
                <a16:creationId xmlns:a16="http://schemas.microsoft.com/office/drawing/2014/main" id="{959CA109-D0DE-4E7B-50F1-C45EAED76508}"/>
              </a:ext>
            </a:extLst>
          </p:cNvPr>
          <p:cNvGrpSpPr/>
          <p:nvPr/>
        </p:nvGrpSpPr>
        <p:grpSpPr>
          <a:xfrm>
            <a:off x="1042102" y="3333016"/>
            <a:ext cx="3535474" cy="2808369"/>
            <a:chOff x="7898775" y="3132298"/>
            <a:chExt cx="1997115" cy="1374776"/>
          </a:xfrm>
        </p:grpSpPr>
        <p:sp>
          <p:nvSpPr>
            <p:cNvPr id="8" name="Oval 7">
              <a:extLst>
                <a:ext uri="{FF2B5EF4-FFF2-40B4-BE49-F238E27FC236}">
                  <a16:creationId xmlns:a16="http://schemas.microsoft.com/office/drawing/2014/main" id="{C6C5599C-C9D0-F2A5-BD76-63C1DCF77A46}"/>
                </a:ext>
              </a:extLst>
            </p:cNvPr>
            <p:cNvSpPr/>
            <p:nvPr/>
          </p:nvSpPr>
          <p:spPr>
            <a:xfrm>
              <a:off x="7898775" y="3132298"/>
              <a:ext cx="1997115" cy="1270456"/>
            </a:xfrm>
            <a:prstGeom prst="ellipse">
              <a:avLst/>
            </a:prstGeom>
            <a:solidFill>
              <a:schemeClr val="accent2">
                <a:lumMod val="20000"/>
                <a:lumOff val="80000"/>
                <a:alpha val="95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89F3138-8F5F-2772-8339-234D37EC2B99}"/>
                </a:ext>
              </a:extLst>
            </p:cNvPr>
            <p:cNvSpPr txBox="1"/>
            <p:nvPr/>
          </p:nvSpPr>
          <p:spPr>
            <a:xfrm>
              <a:off x="8004736" y="3344619"/>
              <a:ext cx="1817677" cy="1162455"/>
            </a:xfrm>
            <a:prstGeom prst="rect">
              <a:avLst/>
            </a:prstGeom>
            <a:noFill/>
          </p:spPr>
          <p:txBody>
            <a:bodyPr wrap="square" rtlCol="0">
              <a:spAutoFit/>
            </a:bodyPr>
            <a:lstStyle/>
            <a:p>
              <a:pPr algn="ctr"/>
              <a:r>
                <a:rPr lang="en-US" dirty="0">
                  <a:solidFill>
                    <a:srgbClr val="000000"/>
                  </a:solidFill>
                  <a:latin typeface="verdana" panose="020B0604030504040204" pitchFamily="34" charset="0"/>
                </a:rPr>
                <a:t>Fish data to support trigger decision :</a:t>
              </a:r>
            </a:p>
            <a:p>
              <a:pPr algn="ctr"/>
              <a:r>
                <a:rPr lang="en-US" b="0" i="0" dirty="0">
                  <a:solidFill>
                    <a:srgbClr val="000000"/>
                  </a:solidFill>
                  <a:effectLst/>
                  <a:latin typeface="verdana" panose="020B0604030504040204" pitchFamily="34" charset="0"/>
                </a:rPr>
                <a:t>DCC operations by Knights Landing or Sacramento Catch Indices (2019 </a:t>
              </a:r>
              <a:r>
                <a:rPr lang="en-US" b="0" i="0" dirty="0" err="1">
                  <a:solidFill>
                    <a:srgbClr val="000000"/>
                  </a:solidFill>
                  <a:effectLst/>
                  <a:latin typeface="verdana" panose="020B0604030504040204" pitchFamily="34" charset="0"/>
                </a:rPr>
                <a:t>BiOp</a:t>
              </a:r>
              <a:r>
                <a:rPr lang="en-US" b="0" i="0" dirty="0">
                  <a:solidFill>
                    <a:srgbClr val="000000"/>
                  </a:solidFill>
                  <a:effectLst/>
                  <a:latin typeface="verdana" panose="020B0604030504040204" pitchFamily="34" charset="0"/>
                </a:rPr>
                <a:t> PA 4-56)</a:t>
              </a:r>
            </a:p>
            <a:p>
              <a:pPr algn="ctr"/>
              <a:endParaRPr lang="en-US" dirty="0"/>
            </a:p>
          </p:txBody>
        </p:sp>
      </p:grpSp>
    </p:spTree>
    <p:extLst>
      <p:ext uri="{BB962C8B-B14F-4D97-AF65-F5344CB8AC3E}">
        <p14:creationId xmlns:p14="http://schemas.microsoft.com/office/powerpoint/2010/main" val="15267801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926AC4-07BB-4537-E25A-AB7AC95B1DAB}"/>
              </a:ext>
            </a:extLst>
          </p:cNvPr>
          <p:cNvSpPr/>
          <p:nvPr/>
        </p:nvSpPr>
        <p:spPr>
          <a:xfrm>
            <a:off x="0" y="16042"/>
            <a:ext cx="12192000" cy="6858000"/>
          </a:xfrm>
          <a:prstGeom prst="rect">
            <a:avLst/>
          </a:prstGeom>
          <a:solidFill>
            <a:srgbClr val="005979">
              <a:alpha val="70000"/>
            </a:srgbClr>
          </a:solidFill>
          <a:ln>
            <a:noFill/>
          </a:ln>
          <a:effectLst>
            <a:outerShdw blurRad="50800" dist="50800" dir="5400000" algn="ctr" rotWithShape="0">
              <a:srgbClr val="005979"/>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 name="Title 1">
            <a:extLst>
              <a:ext uri="{FF2B5EF4-FFF2-40B4-BE49-F238E27FC236}">
                <a16:creationId xmlns:a16="http://schemas.microsoft.com/office/drawing/2014/main" id="{C4F62C80-BBB1-41EF-BF0C-647D247ECBBB}"/>
              </a:ext>
            </a:extLst>
          </p:cNvPr>
          <p:cNvSpPr>
            <a:spLocks noGrp="1"/>
          </p:cNvSpPr>
          <p:nvPr>
            <p:ph type="title"/>
          </p:nvPr>
        </p:nvSpPr>
        <p:spPr>
          <a:xfrm>
            <a:off x="838200" y="365126"/>
            <a:ext cx="10515600" cy="475134"/>
          </a:xfrm>
        </p:spPr>
        <p:txBody>
          <a:bodyPr>
            <a:noAutofit/>
          </a:bodyPr>
          <a:lstStyle/>
          <a:p>
            <a:r>
              <a:rPr lang="en-US" sz="4400" b="1" dirty="0">
                <a:solidFill>
                  <a:schemeClr val="bg1"/>
                </a:solidFill>
                <a:latin typeface="+mn-lt"/>
              </a:rPr>
              <a:t>Smelt Monitoring Team: Products Example</a:t>
            </a:r>
          </a:p>
        </p:txBody>
      </p:sp>
      <p:sp>
        <p:nvSpPr>
          <p:cNvPr id="4" name="Slide Number Placeholder 3">
            <a:extLst>
              <a:ext uri="{FF2B5EF4-FFF2-40B4-BE49-F238E27FC236}">
                <a16:creationId xmlns:a16="http://schemas.microsoft.com/office/drawing/2014/main" id="{B28ED5DB-8441-0539-EFE3-0A3D9F972BF2}"/>
              </a:ext>
            </a:extLst>
          </p:cNvPr>
          <p:cNvSpPr>
            <a:spLocks noGrp="1"/>
          </p:cNvSpPr>
          <p:nvPr>
            <p:ph type="sldNum" sz="quarter" idx="12"/>
          </p:nvPr>
        </p:nvSpPr>
        <p:spPr/>
        <p:txBody>
          <a:bodyPr/>
          <a:lstStyle/>
          <a:p>
            <a:fld id="{EAEDD658-BB01-0342-9404-4143FC036160}" type="slidenum">
              <a:rPr lang="en-US" smtClean="0"/>
              <a:t>45</a:t>
            </a:fld>
            <a:endParaRPr lang="en-US"/>
          </a:p>
        </p:txBody>
      </p:sp>
      <p:sp>
        <p:nvSpPr>
          <p:cNvPr id="6" name="TextBox 5">
            <a:extLst>
              <a:ext uri="{FF2B5EF4-FFF2-40B4-BE49-F238E27FC236}">
                <a16:creationId xmlns:a16="http://schemas.microsoft.com/office/drawing/2014/main" id="{017C215F-4C09-3444-49A1-E9A97EAFF064}"/>
              </a:ext>
            </a:extLst>
          </p:cNvPr>
          <p:cNvSpPr txBox="1"/>
          <p:nvPr/>
        </p:nvSpPr>
        <p:spPr>
          <a:xfrm>
            <a:off x="302821" y="6323050"/>
            <a:ext cx="10986281" cy="369332"/>
          </a:xfrm>
          <a:prstGeom prst="rect">
            <a:avLst/>
          </a:prstGeom>
          <a:noFill/>
        </p:spPr>
        <p:txBody>
          <a:bodyPr wrap="square" rtlCol="0">
            <a:spAutoFit/>
          </a:bodyPr>
          <a:lstStyle/>
          <a:p>
            <a:r>
              <a:rPr lang="en-US" dirty="0">
                <a:solidFill>
                  <a:schemeClr val="bg1"/>
                </a:solidFill>
                <a:hlinkClick r:id="rId5">
                  <a:extLst>
                    <a:ext uri="{A12FA001-AC4F-418D-AE19-62706E023703}">
                      <ahyp:hlinkClr xmlns:ahyp="http://schemas.microsoft.com/office/drawing/2018/hyperlinkcolor" val="tx"/>
                    </a:ext>
                  </a:extLst>
                </a:hlinkClick>
              </a:rPr>
              <a:t>cbr.washington.edu/sacramento/workgroups/delta_smelt.html</a:t>
            </a:r>
            <a:endParaRPr lang="en-US" dirty="0">
              <a:solidFill>
                <a:schemeClr val="bg1"/>
              </a:solidFill>
            </a:endParaRPr>
          </a:p>
        </p:txBody>
      </p:sp>
      <p:pic>
        <p:nvPicPr>
          <p:cNvPr id="10" name="Picture 9">
            <a:extLst>
              <a:ext uri="{FF2B5EF4-FFF2-40B4-BE49-F238E27FC236}">
                <a16:creationId xmlns:a16="http://schemas.microsoft.com/office/drawing/2014/main" id="{4E94E928-4DC5-A843-CA2C-483F9227C7C3}"/>
              </a:ext>
            </a:extLst>
          </p:cNvPr>
          <p:cNvPicPr>
            <a:picLocks noChangeAspect="1"/>
          </p:cNvPicPr>
          <p:nvPr/>
        </p:nvPicPr>
        <p:blipFill>
          <a:blip r:embed="rId6"/>
          <a:srcRect/>
          <a:stretch/>
        </p:blipFill>
        <p:spPr>
          <a:xfrm>
            <a:off x="947810" y="1037407"/>
            <a:ext cx="5702593" cy="1804374"/>
          </a:xfrm>
          <a:prstGeom prst="rect">
            <a:avLst/>
          </a:prstGeom>
          <a:effectLst/>
        </p:spPr>
      </p:pic>
      <p:pic>
        <p:nvPicPr>
          <p:cNvPr id="12" name="Picture 11">
            <a:extLst>
              <a:ext uri="{FF2B5EF4-FFF2-40B4-BE49-F238E27FC236}">
                <a16:creationId xmlns:a16="http://schemas.microsoft.com/office/drawing/2014/main" id="{35061106-9AD9-DB5C-788E-C47A46342A40}"/>
              </a:ext>
            </a:extLst>
          </p:cNvPr>
          <p:cNvPicPr>
            <a:picLocks noChangeAspect="1"/>
          </p:cNvPicPr>
          <p:nvPr/>
        </p:nvPicPr>
        <p:blipFill>
          <a:blip r:embed="rId7"/>
          <a:srcRect/>
          <a:stretch/>
        </p:blipFill>
        <p:spPr>
          <a:xfrm>
            <a:off x="1232827" y="3257623"/>
            <a:ext cx="10512495" cy="2852424"/>
          </a:xfrm>
          <a:prstGeom prst="rect">
            <a:avLst/>
          </a:prstGeom>
        </p:spPr>
      </p:pic>
      <p:cxnSp>
        <p:nvCxnSpPr>
          <p:cNvPr id="21" name="Straight Arrow Connector 20">
            <a:extLst>
              <a:ext uri="{FF2B5EF4-FFF2-40B4-BE49-F238E27FC236}">
                <a16:creationId xmlns:a16="http://schemas.microsoft.com/office/drawing/2014/main" id="{CC537EC1-63C0-444B-8967-9BFBA79C7AFE}"/>
              </a:ext>
            </a:extLst>
          </p:cNvPr>
          <p:cNvCxnSpPr>
            <a:cxnSpLocks/>
          </p:cNvCxnSpPr>
          <p:nvPr/>
        </p:nvCxnSpPr>
        <p:spPr>
          <a:xfrm>
            <a:off x="9653954" y="2535261"/>
            <a:ext cx="792875" cy="1444724"/>
          </a:xfrm>
          <a:prstGeom prst="straightConnector1">
            <a:avLst/>
          </a:prstGeom>
          <a:ln w="38100">
            <a:solidFill>
              <a:schemeClr val="accent2"/>
            </a:solidFill>
            <a:tailEnd type="triangle"/>
          </a:ln>
        </p:spPr>
        <p:style>
          <a:lnRef idx="3">
            <a:schemeClr val="accent6"/>
          </a:lnRef>
          <a:fillRef idx="0">
            <a:schemeClr val="accent6"/>
          </a:fillRef>
          <a:effectRef idx="2">
            <a:schemeClr val="accent6"/>
          </a:effectRef>
          <a:fontRef idx="minor">
            <a:schemeClr val="tx1"/>
          </a:fontRef>
        </p:style>
      </p:cxnSp>
      <p:grpSp>
        <p:nvGrpSpPr>
          <p:cNvPr id="22" name="Group 21">
            <a:extLst>
              <a:ext uri="{FF2B5EF4-FFF2-40B4-BE49-F238E27FC236}">
                <a16:creationId xmlns:a16="http://schemas.microsoft.com/office/drawing/2014/main" id="{3A934978-5431-83D4-9C30-0B4DF8104D2B}"/>
              </a:ext>
            </a:extLst>
          </p:cNvPr>
          <p:cNvGrpSpPr/>
          <p:nvPr/>
        </p:nvGrpSpPr>
        <p:grpSpPr>
          <a:xfrm>
            <a:off x="7998039" y="1189344"/>
            <a:ext cx="1997115" cy="1758240"/>
            <a:chOff x="7898775" y="3132298"/>
            <a:chExt cx="1997115" cy="1412650"/>
          </a:xfrm>
        </p:grpSpPr>
        <p:sp>
          <p:nvSpPr>
            <p:cNvPr id="23" name="Oval 22">
              <a:extLst>
                <a:ext uri="{FF2B5EF4-FFF2-40B4-BE49-F238E27FC236}">
                  <a16:creationId xmlns:a16="http://schemas.microsoft.com/office/drawing/2014/main" id="{B66C8DC9-7B81-B1D4-F900-6DEA3FDF403A}"/>
                </a:ext>
              </a:extLst>
            </p:cNvPr>
            <p:cNvSpPr/>
            <p:nvPr/>
          </p:nvSpPr>
          <p:spPr>
            <a:xfrm>
              <a:off x="7898775" y="3132298"/>
              <a:ext cx="1997115" cy="1270456"/>
            </a:xfrm>
            <a:prstGeom prst="ellipse">
              <a:avLst/>
            </a:prstGeom>
            <a:solidFill>
              <a:schemeClr val="accent2">
                <a:lumMod val="20000"/>
                <a:lumOff val="80000"/>
                <a:alpha val="95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76E3249-C861-07AC-7607-7CB59D994265}"/>
                </a:ext>
              </a:extLst>
            </p:cNvPr>
            <p:cNvSpPr txBox="1"/>
            <p:nvPr/>
          </p:nvSpPr>
          <p:spPr>
            <a:xfrm>
              <a:off x="8145947" y="3344619"/>
              <a:ext cx="1573275" cy="1200329"/>
            </a:xfrm>
            <a:prstGeom prst="rect">
              <a:avLst/>
            </a:prstGeom>
            <a:noFill/>
          </p:spPr>
          <p:txBody>
            <a:bodyPr wrap="square" rtlCol="0">
              <a:spAutoFit/>
            </a:bodyPr>
            <a:lstStyle/>
            <a:p>
              <a:pPr algn="ctr"/>
              <a:r>
                <a:rPr lang="en-US" dirty="0"/>
                <a:t>Data Source with Data Quality attribute</a:t>
              </a:r>
            </a:p>
          </p:txBody>
        </p:sp>
      </p:grpSp>
    </p:spTree>
    <p:extLst>
      <p:ext uri="{BB962C8B-B14F-4D97-AF65-F5344CB8AC3E}">
        <p14:creationId xmlns:p14="http://schemas.microsoft.com/office/powerpoint/2010/main" val="23384626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926AC4-07BB-4537-E25A-AB7AC95B1DAB}"/>
              </a:ext>
            </a:extLst>
          </p:cNvPr>
          <p:cNvSpPr/>
          <p:nvPr/>
        </p:nvSpPr>
        <p:spPr>
          <a:xfrm>
            <a:off x="0" y="0"/>
            <a:ext cx="12192000" cy="6858000"/>
          </a:xfrm>
          <a:prstGeom prst="rect">
            <a:avLst/>
          </a:prstGeom>
          <a:solidFill>
            <a:srgbClr val="005979">
              <a:alpha val="70000"/>
            </a:srgbClr>
          </a:solidFill>
          <a:ln>
            <a:noFill/>
          </a:ln>
          <a:effectLst>
            <a:outerShdw blurRad="50800" dist="50800" dir="5400000" algn="ctr" rotWithShape="0">
              <a:srgbClr val="005979"/>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 name="Title 1">
            <a:extLst>
              <a:ext uri="{FF2B5EF4-FFF2-40B4-BE49-F238E27FC236}">
                <a16:creationId xmlns:a16="http://schemas.microsoft.com/office/drawing/2014/main" id="{C4F62C80-BBB1-41EF-BF0C-647D247ECBBB}"/>
              </a:ext>
            </a:extLst>
          </p:cNvPr>
          <p:cNvSpPr>
            <a:spLocks noGrp="1"/>
          </p:cNvSpPr>
          <p:nvPr>
            <p:ph type="title"/>
          </p:nvPr>
        </p:nvSpPr>
        <p:spPr>
          <a:xfrm>
            <a:off x="838200" y="365126"/>
            <a:ext cx="10515600" cy="475134"/>
          </a:xfrm>
        </p:spPr>
        <p:txBody>
          <a:bodyPr>
            <a:noAutofit/>
          </a:bodyPr>
          <a:lstStyle/>
          <a:p>
            <a:r>
              <a:rPr lang="en-US" sz="4000" b="1" dirty="0">
                <a:solidFill>
                  <a:schemeClr val="bg1"/>
                </a:solidFill>
                <a:latin typeface="+mn-lt"/>
              </a:rPr>
              <a:t>Stanislaus Watershed Team: Products Example</a:t>
            </a:r>
          </a:p>
        </p:txBody>
      </p:sp>
      <p:sp>
        <p:nvSpPr>
          <p:cNvPr id="4" name="Slide Number Placeholder 3">
            <a:extLst>
              <a:ext uri="{FF2B5EF4-FFF2-40B4-BE49-F238E27FC236}">
                <a16:creationId xmlns:a16="http://schemas.microsoft.com/office/drawing/2014/main" id="{B28ED5DB-8441-0539-EFE3-0A3D9F972BF2}"/>
              </a:ext>
            </a:extLst>
          </p:cNvPr>
          <p:cNvSpPr>
            <a:spLocks noGrp="1"/>
          </p:cNvSpPr>
          <p:nvPr>
            <p:ph type="sldNum" sz="quarter" idx="12"/>
          </p:nvPr>
        </p:nvSpPr>
        <p:spPr/>
        <p:txBody>
          <a:bodyPr/>
          <a:lstStyle/>
          <a:p>
            <a:fld id="{EAEDD658-BB01-0342-9404-4143FC036160}" type="slidenum">
              <a:rPr lang="en-US" smtClean="0"/>
              <a:t>46</a:t>
            </a:fld>
            <a:endParaRPr lang="en-US"/>
          </a:p>
        </p:txBody>
      </p:sp>
      <p:pic>
        <p:nvPicPr>
          <p:cNvPr id="5" name="Picture 4" descr="A screenshot of a computer screen&#10;&#10;Description automatically generated">
            <a:extLst>
              <a:ext uri="{FF2B5EF4-FFF2-40B4-BE49-F238E27FC236}">
                <a16:creationId xmlns:a16="http://schemas.microsoft.com/office/drawing/2014/main" id="{AE2FCF67-2A31-F239-61BD-E48C8527C32B}"/>
              </a:ext>
            </a:extLst>
          </p:cNvPr>
          <p:cNvPicPr>
            <a:picLocks noChangeAspect="1"/>
          </p:cNvPicPr>
          <p:nvPr/>
        </p:nvPicPr>
        <p:blipFill>
          <a:blip r:embed="rId5"/>
          <a:stretch>
            <a:fillRect/>
          </a:stretch>
        </p:blipFill>
        <p:spPr>
          <a:xfrm>
            <a:off x="936344" y="1039729"/>
            <a:ext cx="4978656" cy="2165461"/>
          </a:xfrm>
          <a:prstGeom prst="rect">
            <a:avLst/>
          </a:prstGeom>
        </p:spPr>
      </p:pic>
      <p:sp>
        <p:nvSpPr>
          <p:cNvPr id="6" name="TextBox 5">
            <a:extLst>
              <a:ext uri="{FF2B5EF4-FFF2-40B4-BE49-F238E27FC236}">
                <a16:creationId xmlns:a16="http://schemas.microsoft.com/office/drawing/2014/main" id="{017C215F-4C09-3444-49A1-E9A97EAFF064}"/>
              </a:ext>
            </a:extLst>
          </p:cNvPr>
          <p:cNvSpPr txBox="1"/>
          <p:nvPr/>
        </p:nvSpPr>
        <p:spPr>
          <a:xfrm>
            <a:off x="302821" y="6323050"/>
            <a:ext cx="10986281" cy="369332"/>
          </a:xfrm>
          <a:prstGeom prst="rect">
            <a:avLst/>
          </a:prstGeom>
          <a:noFill/>
        </p:spPr>
        <p:txBody>
          <a:bodyPr wrap="square" rtlCol="0">
            <a:spAutoFit/>
          </a:bodyPr>
          <a:lstStyle/>
          <a:p>
            <a:r>
              <a:rPr lang="en-US" dirty="0">
                <a:solidFill>
                  <a:schemeClr val="bg1"/>
                </a:solidFill>
                <a:hlinkClick r:id="rId6">
                  <a:extLst>
                    <a:ext uri="{A12FA001-AC4F-418D-AE19-62706E023703}">
                      <ahyp:hlinkClr xmlns:ahyp="http://schemas.microsoft.com/office/drawing/2018/hyperlinkcolor" val="tx"/>
                    </a:ext>
                  </a:extLst>
                </a:hlinkClick>
              </a:rPr>
              <a:t>cbr.washington.edu/sacramento/workgroups/stanislaus_watershed.html</a:t>
            </a:r>
            <a:endParaRPr lang="en-US" dirty="0">
              <a:solidFill>
                <a:schemeClr val="bg1"/>
              </a:solidFill>
            </a:endParaRPr>
          </a:p>
        </p:txBody>
      </p:sp>
      <p:pic>
        <p:nvPicPr>
          <p:cNvPr id="9" name="Picture 8">
            <a:extLst>
              <a:ext uri="{FF2B5EF4-FFF2-40B4-BE49-F238E27FC236}">
                <a16:creationId xmlns:a16="http://schemas.microsoft.com/office/drawing/2014/main" id="{6E0BAB8B-DF7B-38AF-5511-3F84D546AA7E}"/>
              </a:ext>
            </a:extLst>
          </p:cNvPr>
          <p:cNvPicPr>
            <a:picLocks noChangeAspect="1"/>
          </p:cNvPicPr>
          <p:nvPr/>
        </p:nvPicPr>
        <p:blipFill>
          <a:blip r:embed="rId7"/>
          <a:srcRect/>
          <a:stretch/>
        </p:blipFill>
        <p:spPr>
          <a:xfrm>
            <a:off x="6096000" y="1823102"/>
            <a:ext cx="5791200" cy="4343400"/>
          </a:xfrm>
          <a:prstGeom prst="rect">
            <a:avLst/>
          </a:prstGeom>
        </p:spPr>
      </p:pic>
      <p:cxnSp>
        <p:nvCxnSpPr>
          <p:cNvPr id="3" name="Straight Arrow Connector 2">
            <a:extLst>
              <a:ext uri="{FF2B5EF4-FFF2-40B4-BE49-F238E27FC236}">
                <a16:creationId xmlns:a16="http://schemas.microsoft.com/office/drawing/2014/main" id="{5B27E6F1-7C12-4894-5170-270470BFE215}"/>
              </a:ext>
            </a:extLst>
          </p:cNvPr>
          <p:cNvCxnSpPr>
            <a:cxnSpLocks/>
          </p:cNvCxnSpPr>
          <p:nvPr/>
        </p:nvCxnSpPr>
        <p:spPr>
          <a:xfrm>
            <a:off x="5446741" y="4731480"/>
            <a:ext cx="649259" cy="0"/>
          </a:xfrm>
          <a:prstGeom prst="straightConnector1">
            <a:avLst/>
          </a:prstGeom>
          <a:ln w="38100">
            <a:solidFill>
              <a:schemeClr val="accent2"/>
            </a:solidFill>
            <a:tailEnd type="triangle"/>
          </a:ln>
        </p:spPr>
        <p:style>
          <a:lnRef idx="3">
            <a:schemeClr val="accent6"/>
          </a:lnRef>
          <a:fillRef idx="0">
            <a:schemeClr val="accent6"/>
          </a:fillRef>
          <a:effectRef idx="2">
            <a:schemeClr val="accent6"/>
          </a:effectRef>
          <a:fontRef idx="minor">
            <a:schemeClr val="tx1"/>
          </a:fontRef>
        </p:style>
      </p:cxnSp>
      <p:grpSp>
        <p:nvGrpSpPr>
          <p:cNvPr id="8" name="Group 7">
            <a:extLst>
              <a:ext uri="{FF2B5EF4-FFF2-40B4-BE49-F238E27FC236}">
                <a16:creationId xmlns:a16="http://schemas.microsoft.com/office/drawing/2014/main" id="{D81F661E-D1F2-87C8-58AE-59EA065B4369}"/>
              </a:ext>
            </a:extLst>
          </p:cNvPr>
          <p:cNvGrpSpPr/>
          <p:nvPr/>
        </p:nvGrpSpPr>
        <p:grpSpPr>
          <a:xfrm>
            <a:off x="1207477" y="3503301"/>
            <a:ext cx="4239264" cy="2539955"/>
            <a:chOff x="7898775" y="3132298"/>
            <a:chExt cx="1997115" cy="1270456"/>
          </a:xfrm>
        </p:grpSpPr>
        <p:sp>
          <p:nvSpPr>
            <p:cNvPr id="10" name="Oval 9">
              <a:extLst>
                <a:ext uri="{FF2B5EF4-FFF2-40B4-BE49-F238E27FC236}">
                  <a16:creationId xmlns:a16="http://schemas.microsoft.com/office/drawing/2014/main" id="{30F32408-C454-65F5-5D16-4482B476F10D}"/>
                </a:ext>
              </a:extLst>
            </p:cNvPr>
            <p:cNvSpPr/>
            <p:nvPr/>
          </p:nvSpPr>
          <p:spPr>
            <a:xfrm>
              <a:off x="7898775" y="3132298"/>
              <a:ext cx="1997115" cy="1270456"/>
            </a:xfrm>
            <a:prstGeom prst="ellipse">
              <a:avLst/>
            </a:prstGeom>
            <a:solidFill>
              <a:schemeClr val="accent2">
                <a:lumMod val="20000"/>
                <a:lumOff val="80000"/>
                <a:alpha val="95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265B112-728C-C0DE-83EA-E41DC9D0D4F4}"/>
                </a:ext>
              </a:extLst>
            </p:cNvPr>
            <p:cNvSpPr txBox="1"/>
            <p:nvPr/>
          </p:nvSpPr>
          <p:spPr>
            <a:xfrm>
              <a:off x="7988494" y="3465899"/>
              <a:ext cx="1817677" cy="738942"/>
            </a:xfrm>
            <a:prstGeom prst="rect">
              <a:avLst/>
            </a:prstGeom>
            <a:noFill/>
          </p:spPr>
          <p:txBody>
            <a:bodyPr wrap="square" rtlCol="0">
              <a:spAutoFit/>
            </a:bodyPr>
            <a:lstStyle/>
            <a:p>
              <a:pPr algn="ctr"/>
              <a:r>
                <a:rPr lang="en-US" dirty="0">
                  <a:solidFill>
                    <a:srgbClr val="000000"/>
                  </a:solidFill>
                  <a:latin typeface="verdana" panose="020B0604030504040204" pitchFamily="34" charset="0"/>
                </a:rPr>
                <a:t>V</a:t>
              </a:r>
              <a:r>
                <a:rPr lang="en-US" b="0" i="0" dirty="0">
                  <a:solidFill>
                    <a:srgbClr val="000000"/>
                  </a:solidFill>
                  <a:effectLst/>
                  <a:latin typeface="verdana" panose="020B0604030504040204" pitchFamily="34" charset="0"/>
                </a:rPr>
                <a:t>isual prediction </a:t>
              </a:r>
              <a:r>
                <a:rPr lang="en-US" dirty="0">
                  <a:solidFill>
                    <a:srgbClr val="000000"/>
                  </a:solidFill>
                  <a:latin typeface="verdana" panose="020B0604030504040204" pitchFamily="34" charset="0"/>
                </a:rPr>
                <a:t>of</a:t>
              </a:r>
              <a:r>
                <a:rPr lang="en-US" b="0" i="0" dirty="0">
                  <a:solidFill>
                    <a:srgbClr val="000000"/>
                  </a:solidFill>
                  <a:effectLst/>
                  <a:latin typeface="verdana" panose="020B0604030504040204" pitchFamily="34" charset="0"/>
                </a:rPr>
                <a:t> near-term conditions : moving 60-day window for </a:t>
              </a:r>
              <a:r>
                <a:rPr lang="en-US" dirty="0">
                  <a:solidFill>
                    <a:srgbClr val="000000"/>
                  </a:solidFill>
                  <a:latin typeface="verdana" panose="020B0604030504040204" pitchFamily="34" charset="0"/>
                </a:rPr>
                <a:t>c</a:t>
              </a:r>
              <a:r>
                <a:rPr lang="en-US" b="0" i="0" dirty="0">
                  <a:solidFill>
                    <a:srgbClr val="000000"/>
                  </a:solidFill>
                  <a:effectLst/>
                  <a:latin typeface="verdana" panose="020B0604030504040204" pitchFamily="34" charset="0"/>
                </a:rPr>
                <a:t>urrent and historical Water Temperature on either side of today</a:t>
              </a:r>
              <a:endParaRPr lang="en-US" dirty="0"/>
            </a:p>
          </p:txBody>
        </p:sp>
      </p:grpSp>
    </p:spTree>
    <p:extLst>
      <p:ext uri="{BB962C8B-B14F-4D97-AF65-F5344CB8AC3E}">
        <p14:creationId xmlns:p14="http://schemas.microsoft.com/office/powerpoint/2010/main" val="27478140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926AC4-07BB-4537-E25A-AB7AC95B1DAB}"/>
              </a:ext>
            </a:extLst>
          </p:cNvPr>
          <p:cNvSpPr/>
          <p:nvPr/>
        </p:nvSpPr>
        <p:spPr>
          <a:xfrm>
            <a:off x="0" y="0"/>
            <a:ext cx="12192000" cy="6858000"/>
          </a:xfrm>
          <a:prstGeom prst="rect">
            <a:avLst/>
          </a:prstGeom>
          <a:solidFill>
            <a:srgbClr val="005979">
              <a:alpha val="70000"/>
            </a:srgbClr>
          </a:solidFill>
          <a:ln>
            <a:noFill/>
          </a:ln>
          <a:effectLst>
            <a:outerShdw blurRad="50800" dist="50800" dir="5400000" algn="ctr" rotWithShape="0">
              <a:srgbClr val="005979"/>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2" name="Title 1">
            <a:extLst>
              <a:ext uri="{FF2B5EF4-FFF2-40B4-BE49-F238E27FC236}">
                <a16:creationId xmlns:a16="http://schemas.microsoft.com/office/drawing/2014/main" id="{C4F62C80-BBB1-41EF-BF0C-647D247ECBBB}"/>
              </a:ext>
            </a:extLst>
          </p:cNvPr>
          <p:cNvSpPr>
            <a:spLocks noGrp="1"/>
          </p:cNvSpPr>
          <p:nvPr>
            <p:ph type="title"/>
          </p:nvPr>
        </p:nvSpPr>
        <p:spPr>
          <a:xfrm>
            <a:off x="839788" y="151959"/>
            <a:ext cx="10515600" cy="1325563"/>
          </a:xfrm>
        </p:spPr>
        <p:txBody>
          <a:bodyPr>
            <a:noAutofit/>
          </a:bodyPr>
          <a:lstStyle/>
          <a:p>
            <a:r>
              <a:rPr lang="en-US" sz="4000" b="1" dirty="0">
                <a:solidFill>
                  <a:schemeClr val="bg1"/>
                </a:solidFill>
                <a:latin typeface="+mn-lt"/>
              </a:rPr>
              <a:t>Stanislaus Watershed Team: Process to Product</a:t>
            </a:r>
          </a:p>
        </p:txBody>
      </p:sp>
      <p:sp>
        <p:nvSpPr>
          <p:cNvPr id="3" name="Text Placeholder 2">
            <a:extLst>
              <a:ext uri="{FF2B5EF4-FFF2-40B4-BE49-F238E27FC236}">
                <a16:creationId xmlns:a16="http://schemas.microsoft.com/office/drawing/2014/main" id="{4E2BC800-C29B-B587-EAB2-544ED3C1EF73}"/>
              </a:ext>
            </a:extLst>
          </p:cNvPr>
          <p:cNvSpPr>
            <a:spLocks noGrp="1"/>
          </p:cNvSpPr>
          <p:nvPr>
            <p:ph type="body" idx="1"/>
          </p:nvPr>
        </p:nvSpPr>
        <p:spPr>
          <a:xfrm>
            <a:off x="659314" y="1203325"/>
            <a:ext cx="5157787" cy="548393"/>
          </a:xfrm>
        </p:spPr>
        <p:txBody>
          <a:bodyPr/>
          <a:lstStyle/>
          <a:p>
            <a:r>
              <a:rPr lang="en-US" dirty="0">
                <a:solidFill>
                  <a:schemeClr val="bg1"/>
                </a:solidFill>
              </a:rPr>
              <a:t>The Process</a:t>
            </a:r>
          </a:p>
        </p:txBody>
      </p:sp>
      <p:graphicFrame>
        <p:nvGraphicFramePr>
          <p:cNvPr id="13" name="Content Placeholder 4">
            <a:extLst>
              <a:ext uri="{FF2B5EF4-FFF2-40B4-BE49-F238E27FC236}">
                <a16:creationId xmlns:a16="http://schemas.microsoft.com/office/drawing/2014/main" id="{A60D5F2D-0B8C-5627-B9A1-895D6D96F15D}"/>
              </a:ext>
            </a:extLst>
          </p:cNvPr>
          <p:cNvGraphicFramePr>
            <a:graphicFrameLocks noGrp="1"/>
          </p:cNvGraphicFramePr>
          <p:nvPr>
            <p:ph sz="half" idx="2"/>
            <p:extLst>
              <p:ext uri="{D42A27DB-BD31-4B8C-83A1-F6EECF244321}">
                <p14:modId xmlns:p14="http://schemas.microsoft.com/office/powerpoint/2010/main" val="2940970564"/>
              </p:ext>
            </p:extLst>
          </p:nvPr>
        </p:nvGraphicFramePr>
        <p:xfrm>
          <a:off x="839788" y="1858879"/>
          <a:ext cx="5157787" cy="44974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 Placeholder 7">
            <a:extLst>
              <a:ext uri="{FF2B5EF4-FFF2-40B4-BE49-F238E27FC236}">
                <a16:creationId xmlns:a16="http://schemas.microsoft.com/office/drawing/2014/main" id="{48C730DF-75B9-AA34-1620-2E2FF7575C8A}"/>
              </a:ext>
            </a:extLst>
          </p:cNvPr>
          <p:cNvSpPr>
            <a:spLocks noGrp="1"/>
          </p:cNvSpPr>
          <p:nvPr>
            <p:ph type="body" sz="quarter" idx="3"/>
          </p:nvPr>
        </p:nvSpPr>
        <p:spPr>
          <a:xfrm>
            <a:off x="6169024" y="1203324"/>
            <a:ext cx="5183188" cy="548393"/>
          </a:xfrm>
        </p:spPr>
        <p:txBody>
          <a:bodyPr/>
          <a:lstStyle/>
          <a:p>
            <a:r>
              <a:rPr lang="en-US" dirty="0">
                <a:solidFill>
                  <a:schemeClr val="bg1"/>
                </a:solidFill>
              </a:rPr>
              <a:t>The Product</a:t>
            </a:r>
          </a:p>
        </p:txBody>
      </p:sp>
      <p:sp>
        <p:nvSpPr>
          <p:cNvPr id="4" name="Slide Number Placeholder 3">
            <a:extLst>
              <a:ext uri="{FF2B5EF4-FFF2-40B4-BE49-F238E27FC236}">
                <a16:creationId xmlns:a16="http://schemas.microsoft.com/office/drawing/2014/main" id="{B28ED5DB-8441-0539-EFE3-0A3D9F972BF2}"/>
              </a:ext>
            </a:extLst>
          </p:cNvPr>
          <p:cNvSpPr>
            <a:spLocks noGrp="1"/>
          </p:cNvSpPr>
          <p:nvPr>
            <p:ph type="sldNum" sz="quarter" idx="12"/>
          </p:nvPr>
        </p:nvSpPr>
        <p:spPr/>
        <p:txBody>
          <a:bodyPr/>
          <a:lstStyle/>
          <a:p>
            <a:fld id="{EAEDD658-BB01-0342-9404-4143FC036160}" type="slidenum">
              <a:rPr lang="en-US" smtClean="0"/>
              <a:t>47</a:t>
            </a:fld>
            <a:endParaRPr lang="en-US"/>
          </a:p>
        </p:txBody>
      </p:sp>
      <p:pic>
        <p:nvPicPr>
          <p:cNvPr id="16" name="Content Placeholder 15" descr="A screenshot of a graph&#10;&#10;Description automatically generated">
            <a:extLst>
              <a:ext uri="{FF2B5EF4-FFF2-40B4-BE49-F238E27FC236}">
                <a16:creationId xmlns:a16="http://schemas.microsoft.com/office/drawing/2014/main" id="{22CE1C6A-C17A-495D-D52A-C879A64C557B}"/>
              </a:ext>
            </a:extLst>
          </p:cNvPr>
          <p:cNvPicPr>
            <a:picLocks noGrp="1" noChangeAspect="1"/>
          </p:cNvPicPr>
          <p:nvPr>
            <p:ph sz="quarter" idx="4"/>
          </p:nvPr>
        </p:nvPicPr>
        <p:blipFill>
          <a:blip r:embed="rId10"/>
          <a:stretch>
            <a:fillRect/>
          </a:stretch>
        </p:blipFill>
        <p:spPr>
          <a:xfrm>
            <a:off x="6172200" y="2065139"/>
            <a:ext cx="5408613" cy="4056459"/>
          </a:xfrm>
        </p:spPr>
      </p:pic>
    </p:spTree>
    <p:extLst>
      <p:ext uri="{BB962C8B-B14F-4D97-AF65-F5344CB8AC3E}">
        <p14:creationId xmlns:p14="http://schemas.microsoft.com/office/powerpoint/2010/main" val="13172595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t="-36000" r="-40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612FA07-B4BA-4149-A045-0645206D6F60}"/>
              </a:ext>
            </a:extLst>
          </p:cNvPr>
          <p:cNvSpPr/>
          <p:nvPr/>
        </p:nvSpPr>
        <p:spPr>
          <a:xfrm>
            <a:off x="0" y="0"/>
            <a:ext cx="12192000" cy="6858000"/>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Title 1">
            <a:extLst>
              <a:ext uri="{FF2B5EF4-FFF2-40B4-BE49-F238E27FC236}">
                <a16:creationId xmlns:a16="http://schemas.microsoft.com/office/drawing/2014/main" id="{8CD58C4A-286E-A52E-300F-F988C7267A76}"/>
              </a:ext>
            </a:extLst>
          </p:cNvPr>
          <p:cNvSpPr>
            <a:spLocks noGrp="1"/>
          </p:cNvSpPr>
          <p:nvPr>
            <p:ph type="title"/>
          </p:nvPr>
        </p:nvSpPr>
        <p:spPr>
          <a:xfrm>
            <a:off x="838200" y="365125"/>
            <a:ext cx="10515600" cy="1325563"/>
          </a:xfrm>
        </p:spPr>
        <p:txBody>
          <a:bodyPr/>
          <a:lstStyle/>
          <a:p>
            <a:r>
              <a:rPr lang="en-US" b="1" dirty="0">
                <a:solidFill>
                  <a:schemeClr val="bg1"/>
                </a:solidFill>
                <a:latin typeface="Calibri" panose="020F0502020204030204" pitchFamily="34" charset="0"/>
                <a:cs typeface="Calibri" panose="020F0502020204030204" pitchFamily="34" charset="0"/>
              </a:rPr>
              <a:t>Presentation Goals</a:t>
            </a:r>
          </a:p>
        </p:txBody>
      </p:sp>
      <p:sp>
        <p:nvSpPr>
          <p:cNvPr id="17" name="Content Placeholder 2">
            <a:extLst>
              <a:ext uri="{FF2B5EF4-FFF2-40B4-BE49-F238E27FC236}">
                <a16:creationId xmlns:a16="http://schemas.microsoft.com/office/drawing/2014/main" id="{45D5B216-7BBF-282D-81A9-887E1686A471}"/>
              </a:ext>
            </a:extLst>
          </p:cNvPr>
          <p:cNvSpPr>
            <a:spLocks noGrp="1"/>
          </p:cNvSpPr>
          <p:nvPr>
            <p:ph idx="1"/>
          </p:nvPr>
        </p:nvSpPr>
        <p:spPr>
          <a:xfrm>
            <a:off x="820739" y="3881550"/>
            <a:ext cx="3013709" cy="2405198"/>
          </a:xfrm>
          <a:solidFill>
            <a:schemeClr val="tx1">
              <a:alpha val="50000"/>
            </a:schemeClr>
          </a:solidFill>
        </p:spPr>
        <p:txBody>
          <a:bodyPr anchor="ctr">
            <a:normAutofit/>
          </a:bodyPr>
          <a:lstStyle/>
          <a:p>
            <a:pPr marL="0" indent="0" algn="ctr">
              <a:lnSpc>
                <a:spcPct val="100000"/>
              </a:lnSpc>
              <a:buNone/>
            </a:pPr>
            <a:r>
              <a:rPr lang="en-US" b="1" dirty="0">
                <a:solidFill>
                  <a:schemeClr val="bg1"/>
                </a:solidFill>
                <a:latin typeface="Calibri" panose="020F0502020204030204" pitchFamily="34" charset="0"/>
                <a:cs typeface="Calibri" panose="020F0502020204030204" pitchFamily="34" charset="0"/>
              </a:rPr>
              <a:t>AWARENESS</a:t>
            </a:r>
            <a:r>
              <a:rPr lang="en-US" sz="2000" dirty="0">
                <a:solidFill>
                  <a:schemeClr val="bg1"/>
                </a:solidFill>
                <a:latin typeface="Calibri" panose="020F0502020204030204" pitchFamily="34" charset="0"/>
                <a:cs typeface="Calibri" panose="020F0502020204030204" pitchFamily="34" charset="0"/>
              </a:rPr>
              <a:t> </a:t>
            </a:r>
            <a:br>
              <a:rPr lang="en-US" sz="2000" dirty="0">
                <a:solidFill>
                  <a:schemeClr val="bg1"/>
                </a:solidFill>
                <a:latin typeface="Calibri" panose="020F0502020204030204" pitchFamily="34" charset="0"/>
                <a:cs typeface="Calibri" panose="020F0502020204030204" pitchFamily="34" charset="0"/>
              </a:rPr>
            </a:br>
            <a:r>
              <a:rPr lang="en-US" sz="2000" dirty="0">
                <a:solidFill>
                  <a:schemeClr val="bg1"/>
                </a:solidFill>
                <a:latin typeface="Calibri" panose="020F0502020204030204" pitchFamily="34" charset="0"/>
                <a:cs typeface="Calibri" panose="020F0502020204030204" pitchFamily="34" charset="0"/>
              </a:rPr>
              <a:t>of  </a:t>
            </a:r>
            <a:r>
              <a:rPr lang="en-US" b="1" dirty="0" err="1">
                <a:solidFill>
                  <a:schemeClr val="bg1"/>
                </a:solidFill>
                <a:latin typeface="Calibri" panose="020F0502020204030204" pitchFamily="34" charset="0"/>
                <a:cs typeface="Calibri" panose="020F0502020204030204" pitchFamily="34" charset="0"/>
              </a:rPr>
              <a:t>SacPAS</a:t>
            </a:r>
            <a:r>
              <a:rPr lang="en-US" b="1" dirty="0">
                <a:solidFill>
                  <a:schemeClr val="bg1"/>
                </a:solidFill>
                <a:latin typeface="Calibri" panose="020F0502020204030204" pitchFamily="34" charset="0"/>
                <a:cs typeface="Calibri" panose="020F0502020204030204" pitchFamily="34" charset="0"/>
              </a:rPr>
              <a:t> tools </a:t>
            </a:r>
            <a:r>
              <a:rPr lang="en-US" sz="2000" dirty="0">
                <a:solidFill>
                  <a:schemeClr val="bg1"/>
                </a:solidFill>
                <a:latin typeface="Calibri" panose="020F0502020204030204" pitchFamily="34" charset="0"/>
                <a:cs typeface="Calibri" panose="020F0502020204030204" pitchFamily="34" charset="0"/>
              </a:rPr>
              <a:t>available</a:t>
            </a:r>
          </a:p>
        </p:txBody>
      </p:sp>
      <p:sp>
        <p:nvSpPr>
          <p:cNvPr id="18" name="Slide Number Placeholder 5">
            <a:extLst>
              <a:ext uri="{FF2B5EF4-FFF2-40B4-BE49-F238E27FC236}">
                <a16:creationId xmlns:a16="http://schemas.microsoft.com/office/drawing/2014/main" id="{95F68899-9ED6-5D7E-8CAA-BCDECB654F14}"/>
              </a:ext>
            </a:extLst>
          </p:cNvPr>
          <p:cNvSpPr>
            <a:spLocks noGrp="1"/>
          </p:cNvSpPr>
          <p:nvPr>
            <p:ph type="sldNum" sz="quarter" idx="12"/>
          </p:nvPr>
        </p:nvSpPr>
        <p:spPr>
          <a:xfrm>
            <a:off x="8610600" y="6356350"/>
            <a:ext cx="2743200" cy="365125"/>
          </a:xfrm>
        </p:spPr>
        <p:txBody>
          <a:bodyPr/>
          <a:lstStyle/>
          <a:p>
            <a:fld id="{EAEDD658-BB01-0342-9404-4143FC036160}" type="slidenum">
              <a:rPr lang="en-US" smtClean="0">
                <a:latin typeface="Calibri" panose="020F0502020204030204" pitchFamily="34" charset="0"/>
                <a:cs typeface="Calibri" panose="020F0502020204030204" pitchFamily="34" charset="0"/>
              </a:rPr>
              <a:t>48</a:t>
            </a:fld>
            <a:endParaRPr lang="en-US">
              <a:latin typeface="Calibri" panose="020F0502020204030204" pitchFamily="34" charset="0"/>
              <a:cs typeface="Calibri" panose="020F0502020204030204" pitchFamily="34" charset="0"/>
            </a:endParaRPr>
          </a:p>
        </p:txBody>
      </p:sp>
      <p:sp>
        <p:nvSpPr>
          <p:cNvPr id="19" name="Content Placeholder 2">
            <a:extLst>
              <a:ext uri="{FF2B5EF4-FFF2-40B4-BE49-F238E27FC236}">
                <a16:creationId xmlns:a16="http://schemas.microsoft.com/office/drawing/2014/main" id="{5E5FD22F-DB89-0789-B769-F87189F8E9EC}"/>
              </a:ext>
            </a:extLst>
          </p:cNvPr>
          <p:cNvSpPr txBox="1">
            <a:spLocks/>
          </p:cNvSpPr>
          <p:nvPr/>
        </p:nvSpPr>
        <p:spPr>
          <a:xfrm>
            <a:off x="4556444" y="3831720"/>
            <a:ext cx="3079112" cy="2455028"/>
          </a:xfrm>
          <a:prstGeom prst="rect">
            <a:avLst/>
          </a:prstGeom>
          <a:solidFill>
            <a:schemeClr val="tx1">
              <a:alpha val="5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legreya San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legreya San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legreya San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a:solidFill>
                  <a:schemeClr val="bg1"/>
                </a:solidFill>
                <a:latin typeface="Calibri" panose="020F0502020204030204" pitchFamily="34" charset="0"/>
                <a:cs typeface="Calibri" panose="020F0502020204030204" pitchFamily="34" charset="0"/>
              </a:rPr>
              <a:t>APPROACH</a:t>
            </a:r>
            <a:r>
              <a:rPr lang="en-US" sz="2000" dirty="0">
                <a:solidFill>
                  <a:schemeClr val="bg1"/>
                </a:solidFill>
                <a:latin typeface="Calibri" panose="020F0502020204030204" pitchFamily="34" charset="0"/>
                <a:cs typeface="Calibri" panose="020F0502020204030204" pitchFamily="34" charset="0"/>
              </a:rPr>
              <a:t> </a:t>
            </a:r>
            <a:br>
              <a:rPr lang="en-US" sz="2000" dirty="0">
                <a:solidFill>
                  <a:schemeClr val="bg1"/>
                </a:solidFill>
                <a:latin typeface="Calibri" panose="020F0502020204030204" pitchFamily="34" charset="0"/>
                <a:cs typeface="Calibri" panose="020F0502020204030204" pitchFamily="34" charset="0"/>
              </a:rPr>
            </a:br>
            <a:r>
              <a:rPr lang="en-US" sz="2000" dirty="0">
                <a:solidFill>
                  <a:schemeClr val="bg1"/>
                </a:solidFill>
                <a:latin typeface="Calibri" panose="020F0502020204030204" pitchFamily="34" charset="0"/>
                <a:cs typeface="Calibri" panose="020F0502020204030204" pitchFamily="34" charset="0"/>
              </a:rPr>
              <a:t>of  how  we  provide </a:t>
            </a:r>
            <a:r>
              <a:rPr lang="en-US" b="1" dirty="0">
                <a:solidFill>
                  <a:schemeClr val="bg1"/>
                </a:solidFill>
                <a:latin typeface="Calibri" panose="020F0502020204030204" pitchFamily="34" charset="0"/>
                <a:cs typeface="Calibri" panose="020F0502020204030204" pitchFamily="34" charset="0"/>
              </a:rPr>
              <a:t>SERVICE</a:t>
            </a:r>
          </a:p>
        </p:txBody>
      </p:sp>
      <p:pic>
        <p:nvPicPr>
          <p:cNvPr id="20" name="Picture 19">
            <a:extLst>
              <a:ext uri="{FF2B5EF4-FFF2-40B4-BE49-F238E27FC236}">
                <a16:creationId xmlns:a16="http://schemas.microsoft.com/office/drawing/2014/main" id="{B4588284-AE23-BFEF-AABC-3484162B1070}"/>
              </a:ext>
            </a:extLst>
          </p:cNvPr>
          <p:cNvPicPr>
            <a:picLocks noChangeAspect="1"/>
          </p:cNvPicPr>
          <p:nvPr/>
        </p:nvPicPr>
        <p:blipFill rotWithShape="1">
          <a:blip r:embed="rId4"/>
          <a:srcRect l="13742" t="15150" r="10951" b="13579"/>
          <a:stretch/>
        </p:blipFill>
        <p:spPr>
          <a:xfrm>
            <a:off x="8708181" y="1677649"/>
            <a:ext cx="1400608" cy="1325563"/>
          </a:xfrm>
          <a:prstGeom prst="rect">
            <a:avLst/>
          </a:prstGeom>
          <a:solidFill>
            <a:schemeClr val="accent2">
              <a:lumMod val="60000"/>
              <a:lumOff val="40000"/>
            </a:schemeClr>
          </a:solidFill>
          <a:effectLst>
            <a:glow rad="127000">
              <a:schemeClr val="accent2">
                <a:alpha val="40000"/>
              </a:schemeClr>
            </a:glow>
            <a:softEdge rad="228600"/>
          </a:effectLst>
        </p:spPr>
      </p:pic>
      <p:pic>
        <p:nvPicPr>
          <p:cNvPr id="21" name="Picture 20">
            <a:extLst>
              <a:ext uri="{FF2B5EF4-FFF2-40B4-BE49-F238E27FC236}">
                <a16:creationId xmlns:a16="http://schemas.microsoft.com/office/drawing/2014/main" id="{3E7690C5-AD26-7807-1B81-6468A3FF08A1}"/>
              </a:ext>
            </a:extLst>
          </p:cNvPr>
          <p:cNvPicPr>
            <a:picLocks noChangeAspect="1"/>
          </p:cNvPicPr>
          <p:nvPr/>
        </p:nvPicPr>
        <p:blipFill rotWithShape="1">
          <a:blip r:embed="rId5"/>
          <a:srcRect l="11097" t="11942" r="11339" b="11485"/>
          <a:stretch/>
        </p:blipFill>
        <p:spPr>
          <a:xfrm>
            <a:off x="9764889" y="2530239"/>
            <a:ext cx="1348029" cy="1330793"/>
          </a:xfrm>
          <a:prstGeom prst="rect">
            <a:avLst/>
          </a:prstGeom>
          <a:solidFill>
            <a:schemeClr val="accent2">
              <a:lumMod val="60000"/>
              <a:lumOff val="40000"/>
            </a:schemeClr>
          </a:solidFill>
          <a:effectLst>
            <a:glow rad="127000">
              <a:schemeClr val="accent2">
                <a:alpha val="40000"/>
              </a:schemeClr>
            </a:glow>
            <a:softEdge rad="228600"/>
          </a:effectLst>
        </p:spPr>
      </p:pic>
      <p:pic>
        <p:nvPicPr>
          <p:cNvPr id="22" name="Picture 21">
            <a:extLst>
              <a:ext uri="{FF2B5EF4-FFF2-40B4-BE49-F238E27FC236}">
                <a16:creationId xmlns:a16="http://schemas.microsoft.com/office/drawing/2014/main" id="{FA1A49BF-9A10-CBD7-4088-1D963A06D516}"/>
              </a:ext>
            </a:extLst>
          </p:cNvPr>
          <p:cNvPicPr>
            <a:picLocks noChangeAspect="1"/>
          </p:cNvPicPr>
          <p:nvPr/>
        </p:nvPicPr>
        <p:blipFill rotWithShape="1">
          <a:blip r:embed="rId6"/>
          <a:srcRect l="8925" t="10923" r="10198" b="10949"/>
          <a:stretch/>
        </p:blipFill>
        <p:spPr>
          <a:xfrm>
            <a:off x="4955155" y="1607091"/>
            <a:ext cx="2281690" cy="2204111"/>
          </a:xfrm>
          <a:prstGeom prst="rect">
            <a:avLst/>
          </a:prstGeom>
          <a:solidFill>
            <a:schemeClr val="accent6">
              <a:lumMod val="60000"/>
              <a:lumOff val="40000"/>
            </a:schemeClr>
          </a:solidFill>
          <a:effectLst>
            <a:glow rad="127000">
              <a:srgbClr val="52FB00">
                <a:alpha val="40000"/>
              </a:srgbClr>
            </a:glow>
            <a:softEdge rad="228600"/>
          </a:effectLst>
        </p:spPr>
      </p:pic>
      <p:pic>
        <p:nvPicPr>
          <p:cNvPr id="23" name="Picture 22">
            <a:extLst>
              <a:ext uri="{FF2B5EF4-FFF2-40B4-BE49-F238E27FC236}">
                <a16:creationId xmlns:a16="http://schemas.microsoft.com/office/drawing/2014/main" id="{F40B5F38-BD7C-CF84-4DE9-28C4E2B45705}"/>
              </a:ext>
            </a:extLst>
          </p:cNvPr>
          <p:cNvPicPr>
            <a:picLocks noChangeAspect="1"/>
          </p:cNvPicPr>
          <p:nvPr/>
        </p:nvPicPr>
        <p:blipFill>
          <a:blip r:embed="rId7"/>
          <a:stretch>
            <a:fillRect/>
          </a:stretch>
        </p:blipFill>
        <p:spPr>
          <a:xfrm>
            <a:off x="1316736" y="1747947"/>
            <a:ext cx="2021716" cy="2021716"/>
          </a:xfrm>
          <a:prstGeom prst="rect">
            <a:avLst/>
          </a:prstGeom>
          <a:solidFill>
            <a:schemeClr val="accent4">
              <a:lumMod val="60000"/>
              <a:lumOff val="40000"/>
            </a:schemeClr>
          </a:solidFill>
          <a:effectLst>
            <a:glow rad="88900">
              <a:schemeClr val="accent4">
                <a:lumMod val="50000"/>
                <a:alpha val="75000"/>
              </a:schemeClr>
            </a:glow>
            <a:softEdge rad="233327"/>
          </a:effectLst>
        </p:spPr>
      </p:pic>
      <p:sp>
        <p:nvSpPr>
          <p:cNvPr id="24" name="Content Placeholder 2">
            <a:extLst>
              <a:ext uri="{FF2B5EF4-FFF2-40B4-BE49-F238E27FC236}">
                <a16:creationId xmlns:a16="http://schemas.microsoft.com/office/drawing/2014/main" id="{25C35B73-8890-B4DB-AF52-1447BBD9C29E}"/>
              </a:ext>
            </a:extLst>
          </p:cNvPr>
          <p:cNvSpPr txBox="1">
            <a:spLocks/>
          </p:cNvSpPr>
          <p:nvPr/>
        </p:nvSpPr>
        <p:spPr>
          <a:xfrm>
            <a:off x="8442643" y="3831720"/>
            <a:ext cx="3252051" cy="2455028"/>
          </a:xfrm>
          <a:prstGeom prst="rect">
            <a:avLst/>
          </a:prstGeom>
          <a:solidFill>
            <a:schemeClr val="tx1">
              <a:alpha val="50000"/>
            </a:schemeClr>
          </a:solidFill>
        </p:spPr>
        <p:txBody>
          <a:bodyPr vert="horz" lIns="45720" tIns="45720" rIns="4572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legreya San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legreya San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legreya San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a:solidFill>
                  <a:schemeClr val="bg1"/>
                </a:solidFill>
                <a:latin typeface="Calibri" panose="020F0502020204030204" pitchFamily="34" charset="0"/>
                <a:cs typeface="Calibri" panose="020F0502020204030204" pitchFamily="34" charset="0"/>
              </a:rPr>
              <a:t>Kickstart at workshop</a:t>
            </a:r>
            <a:br>
              <a:rPr lang="en-US" b="1" dirty="0">
                <a:solidFill>
                  <a:schemeClr val="bg1"/>
                </a:solidFill>
                <a:latin typeface="Calibri" panose="020F0502020204030204" pitchFamily="34" charset="0"/>
                <a:cs typeface="Calibri" panose="020F0502020204030204" pitchFamily="34" charset="0"/>
              </a:rPr>
            </a:br>
            <a:r>
              <a:rPr lang="en-US" sz="2000" dirty="0">
                <a:solidFill>
                  <a:schemeClr val="bg1"/>
                </a:solidFill>
                <a:latin typeface="Calibri" panose="020F0502020204030204" pitchFamily="34" charset="0"/>
                <a:cs typeface="Calibri" panose="020F0502020204030204" pitchFamily="34" charset="0"/>
              </a:rPr>
              <a:t>for</a:t>
            </a:r>
            <a:br>
              <a:rPr lang="en-US" b="1" dirty="0">
                <a:solidFill>
                  <a:schemeClr val="bg1"/>
                </a:solidFill>
                <a:latin typeface="Calibri" panose="020F0502020204030204" pitchFamily="34" charset="0"/>
                <a:cs typeface="Calibri" panose="020F0502020204030204" pitchFamily="34" charset="0"/>
              </a:rPr>
            </a:br>
            <a:r>
              <a:rPr lang="en-US" b="1" dirty="0">
                <a:solidFill>
                  <a:schemeClr val="bg1"/>
                </a:solidFill>
                <a:latin typeface="Calibri" panose="020F0502020204030204" pitchFamily="34" charset="0"/>
                <a:cs typeface="Calibri" panose="020F0502020204030204" pitchFamily="34" charset="0"/>
              </a:rPr>
              <a:t>FEEDBACK</a:t>
            </a:r>
            <a:r>
              <a:rPr lang="en-US" sz="2000" dirty="0">
                <a:solidFill>
                  <a:schemeClr val="bg1"/>
                </a:solidFill>
                <a:latin typeface="Calibri" panose="020F0502020204030204" pitchFamily="34" charset="0"/>
                <a:cs typeface="Calibri" panose="020F0502020204030204" pitchFamily="34" charset="0"/>
              </a:rPr>
              <a:t> </a:t>
            </a:r>
            <a:br>
              <a:rPr lang="en-US" sz="2000" dirty="0">
                <a:solidFill>
                  <a:schemeClr val="bg1"/>
                </a:solidFill>
                <a:latin typeface="Calibri" panose="020F0502020204030204" pitchFamily="34" charset="0"/>
                <a:cs typeface="Calibri" panose="020F0502020204030204" pitchFamily="34" charset="0"/>
              </a:rPr>
            </a:br>
            <a:r>
              <a:rPr lang="en-US" sz="2000" dirty="0">
                <a:solidFill>
                  <a:schemeClr val="bg1"/>
                </a:solidFill>
                <a:latin typeface="Calibri" panose="020F0502020204030204" pitchFamily="34" charset="0"/>
                <a:cs typeface="Calibri" panose="020F0502020204030204" pitchFamily="34" charset="0"/>
              </a:rPr>
              <a:t>and </a:t>
            </a:r>
            <a:br>
              <a:rPr lang="en-US" sz="2000" dirty="0">
                <a:solidFill>
                  <a:schemeClr val="bg1"/>
                </a:solidFill>
                <a:latin typeface="Calibri" panose="020F0502020204030204" pitchFamily="34" charset="0"/>
                <a:cs typeface="Calibri" panose="020F0502020204030204" pitchFamily="34" charset="0"/>
              </a:rPr>
            </a:br>
            <a:r>
              <a:rPr lang="en-US" b="1" dirty="0">
                <a:solidFill>
                  <a:schemeClr val="bg1"/>
                </a:solidFill>
                <a:latin typeface="Calibri" panose="020F0502020204030204" pitchFamily="34" charset="0"/>
                <a:cs typeface="Calibri" panose="020F0502020204030204" pitchFamily="34" charset="0"/>
              </a:rPr>
              <a:t>COLLABORATION</a:t>
            </a:r>
          </a:p>
        </p:txBody>
      </p:sp>
    </p:spTree>
    <p:extLst>
      <p:ext uri="{BB962C8B-B14F-4D97-AF65-F5344CB8AC3E}">
        <p14:creationId xmlns:p14="http://schemas.microsoft.com/office/powerpoint/2010/main" val="36126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8000" r="-38000"/>
          </a:stretch>
        </a:blipFill>
        <a:effectLst/>
      </p:bgPr>
    </p:bg>
    <p:spTree>
      <p:nvGrpSpPr>
        <p:cNvPr id="1" name="Shape 690"/>
        <p:cNvGrpSpPr/>
        <p:nvPr/>
      </p:nvGrpSpPr>
      <p:grpSpPr>
        <a:xfrm>
          <a:off x="0" y="0"/>
          <a:ext cx="0" cy="0"/>
          <a:chOff x="0" y="0"/>
          <a:chExt cx="0" cy="0"/>
        </a:xfrm>
      </p:grpSpPr>
      <p:sp>
        <p:nvSpPr>
          <p:cNvPr id="691" name="Google Shape;691;p47"/>
          <p:cNvSpPr/>
          <p:nvPr/>
        </p:nvSpPr>
        <p:spPr>
          <a:xfrm>
            <a:off x="0" y="0"/>
            <a:ext cx="12192000" cy="6858000"/>
          </a:xfrm>
          <a:prstGeom prst="rect">
            <a:avLst/>
          </a:prstGeom>
          <a:solidFill>
            <a:schemeClr val="dk1">
              <a:alpha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Alegreya Medium"/>
              <a:cs typeface="Calibri" panose="020F0502020204030204" pitchFamily="34" charset="0"/>
              <a:sym typeface="Alegreya Medium"/>
            </a:endParaRPr>
          </a:p>
        </p:txBody>
      </p:sp>
      <p:sp>
        <p:nvSpPr>
          <p:cNvPr id="692" name="Google Shape;692;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400"/>
              <a:buFont typeface="Alegreya Medium"/>
              <a:buNone/>
            </a:pPr>
            <a:r>
              <a:rPr lang="en-US" b="1" dirty="0" err="1">
                <a:solidFill>
                  <a:schemeClr val="lt1"/>
                </a:solidFill>
                <a:latin typeface="Calibri" panose="020F0502020204030204" pitchFamily="34" charset="0"/>
                <a:cs typeface="Calibri" panose="020F0502020204030204" pitchFamily="34" charset="0"/>
              </a:rPr>
              <a:t>SacPAS</a:t>
            </a:r>
            <a:r>
              <a:rPr lang="en-US" b="1" dirty="0">
                <a:solidFill>
                  <a:schemeClr val="lt1"/>
                </a:solidFill>
                <a:latin typeface="Calibri" panose="020F0502020204030204" pitchFamily="34" charset="0"/>
                <a:cs typeface="Calibri" panose="020F0502020204030204" pitchFamily="34" charset="0"/>
              </a:rPr>
              <a:t> tools</a:t>
            </a:r>
            <a:endParaRPr b="1" dirty="0">
              <a:latin typeface="Calibri" panose="020F0502020204030204" pitchFamily="34" charset="0"/>
              <a:cs typeface="Calibri" panose="020F0502020204030204" pitchFamily="34" charset="0"/>
            </a:endParaRPr>
          </a:p>
        </p:txBody>
      </p:sp>
      <p:sp>
        <p:nvSpPr>
          <p:cNvPr id="693" name="Google Shape;69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49</a:t>
            </a:fld>
            <a:endParaRPr>
              <a:latin typeface="Calibri" panose="020F0502020204030204" pitchFamily="34" charset="0"/>
              <a:cs typeface="Calibri" panose="020F0502020204030204" pitchFamily="34" charset="0"/>
            </a:endParaRPr>
          </a:p>
        </p:txBody>
      </p:sp>
      <p:pic>
        <p:nvPicPr>
          <p:cNvPr id="694" name="Google Shape;694;p47"/>
          <p:cNvPicPr preferRelativeResize="0"/>
          <p:nvPr/>
        </p:nvPicPr>
        <p:blipFill rotWithShape="1">
          <a:blip r:embed="rId4">
            <a:alphaModFix/>
          </a:blip>
          <a:srcRect/>
          <a:stretch/>
        </p:blipFill>
        <p:spPr>
          <a:xfrm>
            <a:off x="5087381" y="1205388"/>
            <a:ext cx="2017237" cy="2017237"/>
          </a:xfrm>
          <a:prstGeom prst="rect">
            <a:avLst/>
          </a:prstGeom>
          <a:solidFill>
            <a:srgbClr val="00B0F0"/>
          </a:solidFill>
          <a:ln>
            <a:noFill/>
          </a:ln>
        </p:spPr>
      </p:pic>
      <p:sp>
        <p:nvSpPr>
          <p:cNvPr id="695" name="Google Shape;695;p47"/>
          <p:cNvSpPr txBox="1"/>
          <p:nvPr/>
        </p:nvSpPr>
        <p:spPr>
          <a:xfrm>
            <a:off x="1588613" y="3528694"/>
            <a:ext cx="9014771" cy="2964181"/>
          </a:xfrm>
          <a:prstGeom prst="rect">
            <a:avLst/>
          </a:prstGeom>
          <a:solidFill>
            <a:schemeClr val="dk1">
              <a:alpha val="70000"/>
            </a:schemeClr>
          </a:solidFill>
          <a:ln>
            <a:noFill/>
          </a:ln>
        </p:spPr>
        <p:txBody>
          <a:bodyPr spcFirstLastPara="1" wrap="square" lIns="91425" tIns="45700" rIns="91425" bIns="45700" anchor="ctr" anchorCtr="0">
            <a:normAutofit fontScale="92500"/>
          </a:bodyPr>
          <a:lstStyle/>
          <a:p>
            <a:pPr marL="0" marR="0" lvl="0" indent="0" algn="ctr" rtl="0">
              <a:lnSpc>
                <a:spcPct val="90000"/>
              </a:lnSpc>
              <a:spcBef>
                <a:spcPts val="0"/>
              </a:spcBef>
              <a:spcAft>
                <a:spcPts val="0"/>
              </a:spcAft>
              <a:buClr>
                <a:srgbClr val="7F7F7F"/>
              </a:buClr>
              <a:buSzPct val="100000"/>
              <a:buFont typeface="Arial"/>
              <a:buNone/>
            </a:pPr>
            <a:r>
              <a:rPr lang="en-US" sz="3400" dirty="0">
                <a:solidFill>
                  <a:srgbClr val="7F7F7F"/>
                </a:solidFill>
                <a:latin typeface="Calibri" panose="020F0502020204030204" pitchFamily="34" charset="0"/>
                <a:ea typeface="Alegreya Sans Medium"/>
                <a:cs typeface="Calibri" panose="020F0502020204030204" pitchFamily="34" charset="0"/>
                <a:sym typeface="Alegreya Sans Medium"/>
              </a:rPr>
              <a:t>I. Data Queries &amp; Alerts</a:t>
            </a:r>
            <a:endParaRPr dirty="0">
              <a:latin typeface="Calibri" panose="020F0502020204030204" pitchFamily="34" charset="0"/>
              <a:cs typeface="Calibri" panose="020F0502020204030204" pitchFamily="34" charset="0"/>
            </a:endParaRPr>
          </a:p>
          <a:p>
            <a:pPr marL="228600" marR="0" lvl="0" indent="-111125" algn="ctr" rtl="0">
              <a:lnSpc>
                <a:spcPct val="90000"/>
              </a:lnSpc>
              <a:spcBef>
                <a:spcPts val="1000"/>
              </a:spcBef>
              <a:spcAft>
                <a:spcPts val="0"/>
              </a:spcAft>
              <a:buClr>
                <a:schemeClr val="lt1"/>
              </a:buClr>
              <a:buSzPct val="100000"/>
              <a:buFont typeface="Arial"/>
              <a:buNone/>
            </a:pPr>
            <a:endParaRPr sz="2000" dirty="0">
              <a:solidFill>
                <a:schemeClr val="lt1"/>
              </a:solidFill>
              <a:latin typeface="Calibri" panose="020F0502020204030204" pitchFamily="34" charset="0"/>
              <a:ea typeface="Alegreya Sans Medium"/>
              <a:cs typeface="Calibri" panose="020F0502020204030204" pitchFamily="34" charset="0"/>
              <a:sym typeface="Alegreya Sans Medium"/>
            </a:endParaRPr>
          </a:p>
          <a:p>
            <a:pPr marL="0" marR="0" lvl="0" indent="0" algn="ctr" rtl="0">
              <a:lnSpc>
                <a:spcPct val="90000"/>
              </a:lnSpc>
              <a:spcBef>
                <a:spcPts val="1000"/>
              </a:spcBef>
              <a:spcAft>
                <a:spcPts val="0"/>
              </a:spcAft>
              <a:buClr>
                <a:srgbClr val="7F7F7F"/>
              </a:buClr>
              <a:buSzPct val="100000"/>
              <a:buFont typeface="Arial"/>
              <a:buNone/>
            </a:pPr>
            <a:r>
              <a:rPr lang="en-US" sz="3400" dirty="0">
                <a:solidFill>
                  <a:srgbClr val="7F7F7F"/>
                </a:solidFill>
                <a:latin typeface="Calibri" panose="020F0502020204030204" pitchFamily="34" charset="0"/>
                <a:ea typeface="Alegreya Sans Medium"/>
                <a:cs typeface="Calibri" panose="020F0502020204030204" pitchFamily="34" charset="0"/>
                <a:sym typeface="Alegreya Sans Medium"/>
              </a:rPr>
              <a:t>II. Work Groups &amp; Teams</a:t>
            </a:r>
            <a:endParaRPr dirty="0">
              <a:latin typeface="Calibri" panose="020F0502020204030204" pitchFamily="34" charset="0"/>
              <a:cs typeface="Calibri" panose="020F0502020204030204" pitchFamily="34" charset="0"/>
            </a:endParaRPr>
          </a:p>
          <a:p>
            <a:pPr marL="228600" marR="0" lvl="0" indent="-111125" algn="ctr" rtl="0">
              <a:lnSpc>
                <a:spcPct val="90000"/>
              </a:lnSpc>
              <a:spcBef>
                <a:spcPts val="1000"/>
              </a:spcBef>
              <a:spcAft>
                <a:spcPts val="0"/>
              </a:spcAft>
              <a:buClr>
                <a:schemeClr val="lt1"/>
              </a:buClr>
              <a:buSzPct val="100000"/>
              <a:buFont typeface="Arial"/>
              <a:buNone/>
            </a:pPr>
            <a:endParaRPr sz="2000" dirty="0">
              <a:solidFill>
                <a:schemeClr val="lt1"/>
              </a:solidFill>
              <a:latin typeface="Calibri" panose="020F0502020204030204" pitchFamily="34" charset="0"/>
              <a:ea typeface="Alegreya Sans Medium"/>
              <a:cs typeface="Calibri" panose="020F0502020204030204" pitchFamily="34" charset="0"/>
              <a:sym typeface="Alegreya Sans Medium"/>
            </a:endParaRPr>
          </a:p>
          <a:p>
            <a:pPr marL="0" marR="0" lvl="0" indent="0" algn="ctr" rtl="0">
              <a:lnSpc>
                <a:spcPct val="90000"/>
              </a:lnSpc>
              <a:spcBef>
                <a:spcPts val="1000"/>
              </a:spcBef>
              <a:spcAft>
                <a:spcPts val="0"/>
              </a:spcAft>
              <a:buClr>
                <a:schemeClr val="lt1"/>
              </a:buClr>
              <a:buSzPct val="100000"/>
              <a:buFont typeface="Arial"/>
              <a:buNone/>
            </a:pPr>
            <a:r>
              <a:rPr lang="en-US" sz="5000" b="1" dirty="0">
                <a:solidFill>
                  <a:schemeClr val="lt1"/>
                </a:solidFill>
                <a:latin typeface="Calibri" panose="020F0502020204030204" pitchFamily="34" charset="0"/>
                <a:ea typeface="Alegreya Sans Medium"/>
                <a:cs typeface="Calibri" panose="020F0502020204030204" pitchFamily="34" charset="0"/>
                <a:sym typeface="Alegreya Sans Medium"/>
              </a:rPr>
              <a:t>III. Models: survival, migration, etc.</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4442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9" name="Google Shape;54;p12">
            <a:extLst>
              <a:ext uri="{FF2B5EF4-FFF2-40B4-BE49-F238E27FC236}">
                <a16:creationId xmlns:a16="http://schemas.microsoft.com/office/drawing/2014/main" id="{3D21DA06-9D6E-6AF8-08BD-168FFCF2436B}"/>
              </a:ext>
            </a:extLst>
          </p:cNvPr>
          <p:cNvSpPr txBox="1"/>
          <p:nvPr/>
        </p:nvSpPr>
        <p:spPr>
          <a:xfrm>
            <a:off x="-81540" y="-109928"/>
            <a:ext cx="12355079" cy="7077855"/>
          </a:xfrm>
          <a:prstGeom prst="rect">
            <a:avLst/>
          </a:prstGeom>
          <a:solidFill>
            <a:schemeClr val="tx1">
              <a:alpha val="75000"/>
            </a:schemeClr>
          </a:solidFill>
          <a:ln>
            <a:noFill/>
          </a:ln>
        </p:spPr>
        <p:txBody>
          <a:bodyPr spcFirstLastPara="1" wrap="square" lIns="121900" tIns="121900" rIns="121900" bIns="121900" anchor="t" anchorCtr="0">
            <a:noAutofit/>
          </a:bodyPr>
          <a:lstStyle/>
          <a:p>
            <a:pPr algn="ctr">
              <a:spcBef>
                <a:spcPts val="800"/>
              </a:spcBef>
            </a:pPr>
            <a:endParaRPr sz="2933" dirty="0">
              <a:solidFill>
                <a:schemeClr val="bg1"/>
              </a:solidFill>
              <a:latin typeface="Raleway"/>
              <a:ea typeface="Raleway"/>
              <a:cs typeface="Raleway"/>
              <a:sym typeface="Raleway"/>
            </a:endParaRPr>
          </a:p>
        </p:txBody>
      </p:sp>
      <p:sp>
        <p:nvSpPr>
          <p:cNvPr id="2" name="Title 1">
            <a:extLst>
              <a:ext uri="{FF2B5EF4-FFF2-40B4-BE49-F238E27FC236}">
                <a16:creationId xmlns:a16="http://schemas.microsoft.com/office/drawing/2014/main" id="{F0265654-25ED-A3C2-CB43-773830AD0DF7}"/>
              </a:ext>
            </a:extLst>
          </p:cNvPr>
          <p:cNvSpPr>
            <a:spLocks noGrp="1"/>
          </p:cNvSpPr>
          <p:nvPr>
            <p:ph type="title"/>
          </p:nvPr>
        </p:nvSpPr>
        <p:spPr/>
        <p:txBody>
          <a:bodyPr>
            <a:normAutofit/>
          </a:bodyPr>
          <a:lstStyle/>
          <a:p>
            <a:pPr algn="ctr"/>
            <a:r>
              <a:rPr lang="en-US" sz="3600" b="1" cap="small" dirty="0">
                <a:solidFill>
                  <a:schemeClr val="bg1"/>
                </a:solidFill>
                <a:latin typeface="Calibri" panose="020F0502020204030204" pitchFamily="34" charset="0"/>
                <a:cs typeface="Calibri" panose="020F0502020204030204" pitchFamily="34" charset="0"/>
              </a:rPr>
              <a:t>DART: secondary data repository, </a:t>
            </a:r>
            <a:br>
              <a:rPr lang="en-US" sz="3600" b="1" cap="small" dirty="0">
                <a:solidFill>
                  <a:schemeClr val="bg1"/>
                </a:solidFill>
                <a:latin typeface="Calibri" panose="020F0502020204030204" pitchFamily="34" charset="0"/>
                <a:cs typeface="Calibri" panose="020F0502020204030204" pitchFamily="34" charset="0"/>
              </a:rPr>
            </a:br>
            <a:r>
              <a:rPr lang="en-US" sz="3600" b="1" cap="small" dirty="0">
                <a:solidFill>
                  <a:schemeClr val="bg1"/>
                </a:solidFill>
                <a:latin typeface="Calibri" panose="020F0502020204030204" pitchFamily="34" charset="0"/>
                <a:cs typeface="Calibri" panose="020F0502020204030204" pitchFamily="34" charset="0"/>
              </a:rPr>
              <a:t>centralized and integrated data sets</a:t>
            </a:r>
          </a:p>
        </p:txBody>
      </p:sp>
      <p:sp>
        <p:nvSpPr>
          <p:cNvPr id="7" name="Slide Number Placeholder 6">
            <a:extLst>
              <a:ext uri="{FF2B5EF4-FFF2-40B4-BE49-F238E27FC236}">
                <a16:creationId xmlns:a16="http://schemas.microsoft.com/office/drawing/2014/main" id="{5CC42263-E6BC-48A6-8801-DA65D39748D9}"/>
              </a:ext>
            </a:extLst>
          </p:cNvPr>
          <p:cNvSpPr>
            <a:spLocks noGrp="1"/>
          </p:cNvSpPr>
          <p:nvPr>
            <p:ph type="sldNum" sz="quarter" idx="12"/>
          </p:nvPr>
        </p:nvSpPr>
        <p:spPr/>
        <p:txBody>
          <a:bodyPr/>
          <a:lstStyle/>
          <a:p>
            <a:fld id="{E20AC29A-1746-DB4C-BCC8-6C37FFD93AF2}" type="slidenum">
              <a:rPr lang="en-US" smtClean="0"/>
              <a:t>5</a:t>
            </a:fld>
            <a:endParaRPr lang="en-US"/>
          </a:p>
        </p:txBody>
      </p:sp>
      <p:sp>
        <p:nvSpPr>
          <p:cNvPr id="31" name="Rounded Rectangle 30">
            <a:extLst>
              <a:ext uri="{FF2B5EF4-FFF2-40B4-BE49-F238E27FC236}">
                <a16:creationId xmlns:a16="http://schemas.microsoft.com/office/drawing/2014/main" id="{CD3E4DA3-55D6-19DF-592D-0826E345FEA4}"/>
              </a:ext>
            </a:extLst>
          </p:cNvPr>
          <p:cNvSpPr/>
          <p:nvPr/>
        </p:nvSpPr>
        <p:spPr>
          <a:xfrm>
            <a:off x="4761914" y="4497591"/>
            <a:ext cx="3124950" cy="955040"/>
          </a:xfrm>
          <a:prstGeom prst="roundRect">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2800" b="1" dirty="0">
                <a:solidFill>
                  <a:schemeClr val="tx1"/>
                </a:solidFill>
              </a:rPr>
              <a:t>DART</a:t>
            </a:r>
            <a:br>
              <a:rPr lang="en-US" sz="2000" dirty="0">
                <a:solidFill>
                  <a:schemeClr val="tx1"/>
                </a:solidFill>
              </a:rPr>
            </a:br>
            <a:r>
              <a:rPr lang="en-US" sz="2000" dirty="0">
                <a:solidFill>
                  <a:schemeClr val="tx1"/>
                </a:solidFill>
              </a:rPr>
              <a:t>Data Access in Real Time</a:t>
            </a:r>
          </a:p>
        </p:txBody>
      </p:sp>
      <p:sp>
        <p:nvSpPr>
          <p:cNvPr id="39" name="Parallelogram 38">
            <a:extLst>
              <a:ext uri="{FF2B5EF4-FFF2-40B4-BE49-F238E27FC236}">
                <a16:creationId xmlns:a16="http://schemas.microsoft.com/office/drawing/2014/main" id="{B915362C-0C1B-5B3A-DF0A-0D2365AC535D}"/>
              </a:ext>
            </a:extLst>
          </p:cNvPr>
          <p:cNvSpPr/>
          <p:nvPr/>
        </p:nvSpPr>
        <p:spPr>
          <a:xfrm>
            <a:off x="514338" y="2138121"/>
            <a:ext cx="814602" cy="481963"/>
          </a:xfrm>
          <a:prstGeom prst="parallelogram">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1100" b="1" dirty="0">
                <a:solidFill>
                  <a:schemeClr val="tx1"/>
                </a:solidFill>
              </a:rPr>
              <a:t>DATA</a:t>
            </a:r>
          </a:p>
        </p:txBody>
      </p:sp>
      <p:sp>
        <p:nvSpPr>
          <p:cNvPr id="40" name="Rounded Rectangle 39">
            <a:extLst>
              <a:ext uri="{FF2B5EF4-FFF2-40B4-BE49-F238E27FC236}">
                <a16:creationId xmlns:a16="http://schemas.microsoft.com/office/drawing/2014/main" id="{AFFAC033-4516-14C1-D1D4-1FB3D92C4941}"/>
              </a:ext>
            </a:extLst>
          </p:cNvPr>
          <p:cNvSpPr/>
          <p:nvPr/>
        </p:nvSpPr>
        <p:spPr>
          <a:xfrm>
            <a:off x="423744" y="4520132"/>
            <a:ext cx="1058131" cy="678629"/>
          </a:xfrm>
          <a:prstGeom prst="roundRect">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1100" b="1" dirty="0">
                <a:solidFill>
                  <a:schemeClr val="tx1"/>
                </a:solidFill>
              </a:rPr>
              <a:t>PRODUCTS &amp; SERVICES</a:t>
            </a:r>
            <a:endParaRPr lang="en-US" sz="1100" dirty="0">
              <a:solidFill>
                <a:schemeClr val="tx1"/>
              </a:solidFill>
            </a:endParaRPr>
          </a:p>
        </p:txBody>
      </p:sp>
      <p:sp>
        <p:nvSpPr>
          <p:cNvPr id="41" name="Hexagon 40">
            <a:extLst>
              <a:ext uri="{FF2B5EF4-FFF2-40B4-BE49-F238E27FC236}">
                <a16:creationId xmlns:a16="http://schemas.microsoft.com/office/drawing/2014/main" id="{CFDEEB3B-204B-84D1-0FBC-785E589E36A6}"/>
              </a:ext>
            </a:extLst>
          </p:cNvPr>
          <p:cNvSpPr/>
          <p:nvPr/>
        </p:nvSpPr>
        <p:spPr>
          <a:xfrm>
            <a:off x="3130877" y="3292861"/>
            <a:ext cx="1682348" cy="608334"/>
          </a:xfrm>
          <a:prstGeom prst="hexag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1600" b="1" dirty="0">
                <a:solidFill>
                  <a:schemeClr val="tx1"/>
                </a:solidFill>
              </a:rPr>
              <a:t>Database management </a:t>
            </a:r>
          </a:p>
        </p:txBody>
      </p:sp>
      <p:sp>
        <p:nvSpPr>
          <p:cNvPr id="42" name="Hexagon 41">
            <a:extLst>
              <a:ext uri="{FF2B5EF4-FFF2-40B4-BE49-F238E27FC236}">
                <a16:creationId xmlns:a16="http://schemas.microsoft.com/office/drawing/2014/main" id="{D2092280-55C3-EA14-0934-CBCE1B456611}"/>
              </a:ext>
            </a:extLst>
          </p:cNvPr>
          <p:cNvSpPr/>
          <p:nvPr/>
        </p:nvSpPr>
        <p:spPr>
          <a:xfrm>
            <a:off x="343092" y="3345885"/>
            <a:ext cx="1137108" cy="502287"/>
          </a:xfrm>
          <a:prstGeom prst="hexag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1100" b="1" dirty="0">
                <a:solidFill>
                  <a:schemeClr val="tx1"/>
                </a:solidFill>
              </a:rPr>
              <a:t>PREPARATION</a:t>
            </a:r>
          </a:p>
        </p:txBody>
      </p:sp>
      <p:sp>
        <p:nvSpPr>
          <p:cNvPr id="43" name="Hexagon 42">
            <a:extLst>
              <a:ext uri="{FF2B5EF4-FFF2-40B4-BE49-F238E27FC236}">
                <a16:creationId xmlns:a16="http://schemas.microsoft.com/office/drawing/2014/main" id="{680B1916-E403-4988-0C2C-0DD34FBEE746}"/>
              </a:ext>
            </a:extLst>
          </p:cNvPr>
          <p:cNvSpPr/>
          <p:nvPr/>
        </p:nvSpPr>
        <p:spPr>
          <a:xfrm>
            <a:off x="7842843" y="3312826"/>
            <a:ext cx="2037160" cy="608334"/>
          </a:xfrm>
          <a:prstGeom prst="hexag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1600" b="1" dirty="0">
                <a:solidFill>
                  <a:schemeClr val="tx1"/>
                </a:solidFill>
              </a:rPr>
              <a:t>Web &amp; tools development</a:t>
            </a:r>
          </a:p>
        </p:txBody>
      </p:sp>
      <p:sp>
        <p:nvSpPr>
          <p:cNvPr id="44" name="Hexagon 43">
            <a:extLst>
              <a:ext uri="{FF2B5EF4-FFF2-40B4-BE49-F238E27FC236}">
                <a16:creationId xmlns:a16="http://schemas.microsoft.com/office/drawing/2014/main" id="{E3767B1B-546B-1D74-BE02-A48A825FDB78}"/>
              </a:ext>
            </a:extLst>
          </p:cNvPr>
          <p:cNvSpPr/>
          <p:nvPr/>
        </p:nvSpPr>
        <p:spPr>
          <a:xfrm>
            <a:off x="5346302" y="3302657"/>
            <a:ext cx="1956174" cy="608334"/>
          </a:xfrm>
          <a:prstGeom prst="hexag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1600" b="1" dirty="0">
                <a:solidFill>
                  <a:schemeClr val="tx1"/>
                </a:solidFill>
              </a:rPr>
              <a:t>Data analysis  </a:t>
            </a:r>
            <a:br>
              <a:rPr lang="en-US" sz="1600" b="1" dirty="0">
                <a:solidFill>
                  <a:schemeClr val="tx1"/>
                </a:solidFill>
              </a:rPr>
            </a:br>
            <a:r>
              <a:rPr lang="en-US" sz="1600" b="1" dirty="0">
                <a:solidFill>
                  <a:schemeClr val="tx1"/>
                </a:solidFill>
              </a:rPr>
              <a:t>&amp; visualization</a:t>
            </a:r>
          </a:p>
        </p:txBody>
      </p:sp>
      <p:cxnSp>
        <p:nvCxnSpPr>
          <p:cNvPr id="45" name="Straight Connector 44">
            <a:extLst>
              <a:ext uri="{FF2B5EF4-FFF2-40B4-BE49-F238E27FC236}">
                <a16:creationId xmlns:a16="http://schemas.microsoft.com/office/drawing/2014/main" id="{76E50009-E300-1572-0060-C3E6081242F8}"/>
              </a:ext>
            </a:extLst>
          </p:cNvPr>
          <p:cNvCxnSpPr>
            <a:cxnSpLocks/>
          </p:cNvCxnSpPr>
          <p:nvPr/>
        </p:nvCxnSpPr>
        <p:spPr>
          <a:xfrm>
            <a:off x="901974" y="2620084"/>
            <a:ext cx="0" cy="725801"/>
          </a:xfrm>
          <a:prstGeom prst="line">
            <a:avLst/>
          </a:prstGeom>
          <a:ln w="25400">
            <a:solidFill>
              <a:schemeClr val="bg1">
                <a:lumMod val="8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1258FC2-68F2-3964-581E-C686FF48BC99}"/>
              </a:ext>
            </a:extLst>
          </p:cNvPr>
          <p:cNvCxnSpPr>
            <a:cxnSpLocks/>
          </p:cNvCxnSpPr>
          <p:nvPr/>
        </p:nvCxnSpPr>
        <p:spPr>
          <a:xfrm>
            <a:off x="931470" y="3839593"/>
            <a:ext cx="0" cy="657998"/>
          </a:xfrm>
          <a:prstGeom prst="line">
            <a:avLst/>
          </a:prstGeom>
          <a:ln w="25400">
            <a:solidFill>
              <a:schemeClr val="bg1">
                <a:lumMod val="8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FCCC9B4-816B-4B4D-AEF8-3B84A909E236}"/>
              </a:ext>
            </a:extLst>
          </p:cNvPr>
          <p:cNvCxnSpPr>
            <a:cxnSpLocks/>
          </p:cNvCxnSpPr>
          <p:nvPr/>
        </p:nvCxnSpPr>
        <p:spPr>
          <a:xfrm flipV="1">
            <a:off x="4805935" y="3604458"/>
            <a:ext cx="540367" cy="10260"/>
          </a:xfrm>
          <a:prstGeom prst="line">
            <a:avLst/>
          </a:prstGeom>
          <a:ln w="381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DC3EFDE-2D61-A221-E20F-AF5BB8CF162D}"/>
              </a:ext>
            </a:extLst>
          </p:cNvPr>
          <p:cNvCxnSpPr>
            <a:cxnSpLocks/>
          </p:cNvCxnSpPr>
          <p:nvPr/>
        </p:nvCxnSpPr>
        <p:spPr>
          <a:xfrm flipV="1">
            <a:off x="7302476" y="3608675"/>
            <a:ext cx="540367" cy="10260"/>
          </a:xfrm>
          <a:prstGeom prst="line">
            <a:avLst/>
          </a:prstGeom>
          <a:ln w="381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3FA3697-5090-A8E7-4D49-6E8CA9A3B33F}"/>
              </a:ext>
            </a:extLst>
          </p:cNvPr>
          <p:cNvCxnSpPr>
            <a:cxnSpLocks/>
          </p:cNvCxnSpPr>
          <p:nvPr/>
        </p:nvCxnSpPr>
        <p:spPr>
          <a:xfrm>
            <a:off x="6403157" y="4159400"/>
            <a:ext cx="0" cy="338191"/>
          </a:xfrm>
          <a:prstGeom prst="line">
            <a:avLst/>
          </a:prstGeom>
          <a:ln w="381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77702F9-52A0-05FA-70B1-B4210A74E2CE}"/>
              </a:ext>
            </a:extLst>
          </p:cNvPr>
          <p:cNvCxnSpPr>
            <a:cxnSpLocks/>
          </p:cNvCxnSpPr>
          <p:nvPr/>
        </p:nvCxnSpPr>
        <p:spPr>
          <a:xfrm>
            <a:off x="8918202" y="3910991"/>
            <a:ext cx="0" cy="260795"/>
          </a:xfrm>
          <a:prstGeom prst="line">
            <a:avLst/>
          </a:pr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003D15-F805-5805-6D33-AB3E923964C0}"/>
              </a:ext>
            </a:extLst>
          </p:cNvPr>
          <p:cNvCxnSpPr>
            <a:cxnSpLocks/>
          </p:cNvCxnSpPr>
          <p:nvPr/>
        </p:nvCxnSpPr>
        <p:spPr>
          <a:xfrm>
            <a:off x="6393325" y="4161782"/>
            <a:ext cx="2524877" cy="0"/>
          </a:xfrm>
          <a:prstGeom prst="line">
            <a:avLst/>
          </a:pr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sp>
        <p:nvSpPr>
          <p:cNvPr id="56" name="Rounded Rectangle 55">
            <a:extLst>
              <a:ext uri="{FF2B5EF4-FFF2-40B4-BE49-F238E27FC236}">
                <a16:creationId xmlns:a16="http://schemas.microsoft.com/office/drawing/2014/main" id="{21C8FDB2-5B22-06CE-3177-AB0191597096}"/>
              </a:ext>
            </a:extLst>
          </p:cNvPr>
          <p:cNvSpPr/>
          <p:nvPr/>
        </p:nvSpPr>
        <p:spPr>
          <a:xfrm>
            <a:off x="1640255" y="6075925"/>
            <a:ext cx="1481363" cy="554714"/>
          </a:xfrm>
          <a:prstGeom prst="roundRect">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1600" b="1" dirty="0">
                <a:solidFill>
                  <a:schemeClr val="tx1"/>
                </a:solidFill>
              </a:rPr>
              <a:t>Archiving</a:t>
            </a:r>
          </a:p>
          <a:p>
            <a:pPr algn="ctr"/>
            <a:r>
              <a:rPr lang="en-US" sz="1600" b="1" dirty="0">
                <a:solidFill>
                  <a:schemeClr val="tx1"/>
                </a:solidFill>
              </a:rPr>
              <a:t>&amp; Integration</a:t>
            </a:r>
            <a:endParaRPr lang="en-US" sz="1600" dirty="0">
              <a:solidFill>
                <a:schemeClr val="tx1"/>
              </a:solidFill>
            </a:endParaRPr>
          </a:p>
        </p:txBody>
      </p:sp>
      <p:sp>
        <p:nvSpPr>
          <p:cNvPr id="57" name="Rounded Rectangle 56">
            <a:extLst>
              <a:ext uri="{FF2B5EF4-FFF2-40B4-BE49-F238E27FC236}">
                <a16:creationId xmlns:a16="http://schemas.microsoft.com/office/drawing/2014/main" id="{09C9549F-F618-B9C7-A104-271895D89AA3}"/>
              </a:ext>
            </a:extLst>
          </p:cNvPr>
          <p:cNvSpPr/>
          <p:nvPr/>
        </p:nvSpPr>
        <p:spPr>
          <a:xfrm>
            <a:off x="3591682" y="6075925"/>
            <a:ext cx="2558699" cy="554714"/>
          </a:xfrm>
          <a:prstGeom prst="roundRect">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1600" b="1" dirty="0">
                <a:solidFill>
                  <a:schemeClr val="tx1"/>
                </a:solidFill>
              </a:rPr>
              <a:t>Queries</a:t>
            </a:r>
            <a:endParaRPr lang="en-US" sz="1600" dirty="0">
              <a:solidFill>
                <a:schemeClr val="tx1"/>
              </a:solidFill>
            </a:endParaRPr>
          </a:p>
        </p:txBody>
      </p:sp>
      <p:sp>
        <p:nvSpPr>
          <p:cNvPr id="58" name="Rounded Rectangle 57">
            <a:extLst>
              <a:ext uri="{FF2B5EF4-FFF2-40B4-BE49-F238E27FC236}">
                <a16:creationId xmlns:a16="http://schemas.microsoft.com/office/drawing/2014/main" id="{6D0F498B-A307-E492-02FE-E840B4EA4062}"/>
              </a:ext>
            </a:extLst>
          </p:cNvPr>
          <p:cNvSpPr/>
          <p:nvPr/>
        </p:nvSpPr>
        <p:spPr>
          <a:xfrm>
            <a:off x="8970263" y="6070476"/>
            <a:ext cx="1481363" cy="554710"/>
          </a:xfrm>
          <a:prstGeom prst="roundRect">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1600" b="1" dirty="0">
                <a:solidFill>
                  <a:schemeClr val="tx1"/>
                </a:solidFill>
              </a:rPr>
              <a:t>Predictions</a:t>
            </a:r>
          </a:p>
        </p:txBody>
      </p:sp>
      <p:sp>
        <p:nvSpPr>
          <p:cNvPr id="59" name="Rounded Rectangle 58">
            <a:extLst>
              <a:ext uri="{FF2B5EF4-FFF2-40B4-BE49-F238E27FC236}">
                <a16:creationId xmlns:a16="http://schemas.microsoft.com/office/drawing/2014/main" id="{3523A582-A55A-5377-FBD1-6B6A15F8D6CA}"/>
              </a:ext>
            </a:extLst>
          </p:cNvPr>
          <p:cNvSpPr/>
          <p:nvPr/>
        </p:nvSpPr>
        <p:spPr>
          <a:xfrm>
            <a:off x="6741191" y="6083256"/>
            <a:ext cx="1481363" cy="534746"/>
          </a:xfrm>
          <a:prstGeom prst="roundRect">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1600" b="1" dirty="0">
                <a:solidFill>
                  <a:schemeClr val="tx1"/>
                </a:solidFill>
              </a:rPr>
              <a:t>Customized Requests</a:t>
            </a:r>
            <a:endParaRPr lang="en-US" sz="1600" dirty="0">
              <a:solidFill>
                <a:schemeClr val="tx1"/>
              </a:solidFill>
            </a:endParaRPr>
          </a:p>
        </p:txBody>
      </p:sp>
      <p:cxnSp>
        <p:nvCxnSpPr>
          <p:cNvPr id="77" name="Straight Connector 76">
            <a:extLst>
              <a:ext uri="{FF2B5EF4-FFF2-40B4-BE49-F238E27FC236}">
                <a16:creationId xmlns:a16="http://schemas.microsoft.com/office/drawing/2014/main" id="{EDC19794-82F2-1C59-3A51-397FA96084AE}"/>
              </a:ext>
            </a:extLst>
          </p:cNvPr>
          <p:cNvCxnSpPr>
            <a:cxnSpLocks/>
          </p:cNvCxnSpPr>
          <p:nvPr/>
        </p:nvCxnSpPr>
        <p:spPr>
          <a:xfrm>
            <a:off x="6417796" y="5447654"/>
            <a:ext cx="0" cy="260795"/>
          </a:xfrm>
          <a:prstGeom prst="line">
            <a:avLst/>
          </a:pr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F472D65-6043-D4A3-B389-320FBAE6F24E}"/>
              </a:ext>
            </a:extLst>
          </p:cNvPr>
          <p:cNvCxnSpPr>
            <a:cxnSpLocks/>
          </p:cNvCxnSpPr>
          <p:nvPr/>
        </p:nvCxnSpPr>
        <p:spPr>
          <a:xfrm flipV="1">
            <a:off x="2376662" y="5741151"/>
            <a:ext cx="7349780" cy="3914"/>
          </a:xfrm>
          <a:prstGeom prst="line">
            <a:avLst/>
          </a:pr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CE19DCA-A27A-51C3-5BC6-0E85C21E5DEF}"/>
              </a:ext>
            </a:extLst>
          </p:cNvPr>
          <p:cNvCxnSpPr>
            <a:cxnSpLocks/>
          </p:cNvCxnSpPr>
          <p:nvPr/>
        </p:nvCxnSpPr>
        <p:spPr>
          <a:xfrm>
            <a:off x="2392160" y="5745065"/>
            <a:ext cx="0" cy="338191"/>
          </a:xfrm>
          <a:prstGeom prst="line">
            <a:avLst/>
          </a:prstGeom>
          <a:ln w="381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279A404-3877-CC62-BBE4-B3F4CAE1F5AB}"/>
              </a:ext>
            </a:extLst>
          </p:cNvPr>
          <p:cNvCxnSpPr>
            <a:cxnSpLocks/>
          </p:cNvCxnSpPr>
          <p:nvPr/>
        </p:nvCxnSpPr>
        <p:spPr>
          <a:xfrm>
            <a:off x="4832662" y="5735062"/>
            <a:ext cx="0" cy="338191"/>
          </a:xfrm>
          <a:prstGeom prst="line">
            <a:avLst/>
          </a:prstGeom>
          <a:ln w="381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0E454A0-57FB-3499-2750-6AB2E0ED50F5}"/>
              </a:ext>
            </a:extLst>
          </p:cNvPr>
          <p:cNvCxnSpPr>
            <a:cxnSpLocks/>
          </p:cNvCxnSpPr>
          <p:nvPr/>
        </p:nvCxnSpPr>
        <p:spPr>
          <a:xfrm>
            <a:off x="7491442" y="5745065"/>
            <a:ext cx="0" cy="338191"/>
          </a:xfrm>
          <a:prstGeom prst="line">
            <a:avLst/>
          </a:prstGeom>
          <a:ln w="381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7303CB6-BCB6-726C-9A4D-F698FAF9368B}"/>
              </a:ext>
            </a:extLst>
          </p:cNvPr>
          <p:cNvCxnSpPr>
            <a:cxnSpLocks/>
          </p:cNvCxnSpPr>
          <p:nvPr/>
        </p:nvCxnSpPr>
        <p:spPr>
          <a:xfrm>
            <a:off x="9710944" y="5744871"/>
            <a:ext cx="0" cy="338191"/>
          </a:xfrm>
          <a:prstGeom prst="line">
            <a:avLst/>
          </a:prstGeom>
          <a:ln w="381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6556426-4A48-48B2-1C3D-95D1CDAEF3A3}"/>
              </a:ext>
            </a:extLst>
          </p:cNvPr>
          <p:cNvCxnSpPr>
            <a:cxnSpLocks/>
          </p:cNvCxnSpPr>
          <p:nvPr/>
        </p:nvCxnSpPr>
        <p:spPr>
          <a:xfrm>
            <a:off x="2255968" y="2691869"/>
            <a:ext cx="0" cy="260795"/>
          </a:xfrm>
          <a:prstGeom prst="line">
            <a:avLst/>
          </a:pr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7744B0-180A-BCF9-E67D-F3C12AC3BDB6}"/>
              </a:ext>
            </a:extLst>
          </p:cNvPr>
          <p:cNvCxnSpPr>
            <a:cxnSpLocks/>
          </p:cNvCxnSpPr>
          <p:nvPr/>
        </p:nvCxnSpPr>
        <p:spPr>
          <a:xfrm>
            <a:off x="3057297" y="2678310"/>
            <a:ext cx="0" cy="260795"/>
          </a:xfrm>
          <a:prstGeom prst="line">
            <a:avLst/>
          </a:pr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D63539-DC2A-4239-058D-C340412DBDEB}"/>
              </a:ext>
            </a:extLst>
          </p:cNvPr>
          <p:cNvCxnSpPr>
            <a:cxnSpLocks/>
          </p:cNvCxnSpPr>
          <p:nvPr/>
        </p:nvCxnSpPr>
        <p:spPr>
          <a:xfrm>
            <a:off x="4202755" y="2678310"/>
            <a:ext cx="0" cy="260795"/>
          </a:xfrm>
          <a:prstGeom prst="line">
            <a:avLst/>
          </a:pr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5BC205E-7D97-E8E2-F02A-D27F3AD20E6C}"/>
              </a:ext>
            </a:extLst>
          </p:cNvPr>
          <p:cNvCxnSpPr>
            <a:cxnSpLocks/>
          </p:cNvCxnSpPr>
          <p:nvPr/>
        </p:nvCxnSpPr>
        <p:spPr>
          <a:xfrm>
            <a:off x="5574355" y="2678310"/>
            <a:ext cx="0" cy="260795"/>
          </a:xfrm>
          <a:prstGeom prst="line">
            <a:avLst/>
          </a:pr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6FE070B-503E-B276-B8AA-CA90AD5F90AA}"/>
              </a:ext>
            </a:extLst>
          </p:cNvPr>
          <p:cNvCxnSpPr>
            <a:cxnSpLocks/>
          </p:cNvCxnSpPr>
          <p:nvPr/>
        </p:nvCxnSpPr>
        <p:spPr>
          <a:xfrm flipV="1">
            <a:off x="2255968" y="2947361"/>
            <a:ext cx="8468870" cy="5303"/>
          </a:xfrm>
          <a:prstGeom prst="line">
            <a:avLst/>
          </a:pr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30EBC13-0D51-F9F6-FDA3-FD3C1369C166}"/>
              </a:ext>
            </a:extLst>
          </p:cNvPr>
          <p:cNvCxnSpPr>
            <a:cxnSpLocks/>
          </p:cNvCxnSpPr>
          <p:nvPr/>
        </p:nvCxnSpPr>
        <p:spPr>
          <a:xfrm>
            <a:off x="8046335" y="2690480"/>
            <a:ext cx="0" cy="260795"/>
          </a:xfrm>
          <a:prstGeom prst="line">
            <a:avLst/>
          </a:pr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A2867F8-08ED-1F9A-CCC6-3ACE165652EB}"/>
              </a:ext>
            </a:extLst>
          </p:cNvPr>
          <p:cNvCxnSpPr>
            <a:cxnSpLocks/>
          </p:cNvCxnSpPr>
          <p:nvPr/>
        </p:nvCxnSpPr>
        <p:spPr>
          <a:xfrm>
            <a:off x="9309781" y="2678310"/>
            <a:ext cx="0" cy="260795"/>
          </a:xfrm>
          <a:prstGeom prst="line">
            <a:avLst/>
          </a:pr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7BF47E1-18D1-2E6A-CAC5-F7B9D65D4FD3}"/>
              </a:ext>
            </a:extLst>
          </p:cNvPr>
          <p:cNvCxnSpPr>
            <a:cxnSpLocks/>
          </p:cNvCxnSpPr>
          <p:nvPr/>
        </p:nvCxnSpPr>
        <p:spPr>
          <a:xfrm>
            <a:off x="10710728" y="2690480"/>
            <a:ext cx="0" cy="260795"/>
          </a:xfrm>
          <a:prstGeom prst="line">
            <a:avLst/>
          </a:pr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D2E8256-8BDF-01A8-343E-59BD56DB12F6}"/>
              </a:ext>
            </a:extLst>
          </p:cNvPr>
          <p:cNvCxnSpPr>
            <a:cxnSpLocks/>
          </p:cNvCxnSpPr>
          <p:nvPr/>
        </p:nvCxnSpPr>
        <p:spPr>
          <a:xfrm>
            <a:off x="3776026" y="2951275"/>
            <a:ext cx="0" cy="338191"/>
          </a:xfrm>
          <a:prstGeom prst="line">
            <a:avLst/>
          </a:prstGeom>
          <a:ln w="381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5EB7531-7054-0B19-09DE-CC282C96FF35}"/>
              </a:ext>
            </a:extLst>
          </p:cNvPr>
          <p:cNvCxnSpPr>
            <a:cxnSpLocks/>
          </p:cNvCxnSpPr>
          <p:nvPr/>
        </p:nvCxnSpPr>
        <p:spPr>
          <a:xfrm>
            <a:off x="6864886" y="2684790"/>
            <a:ext cx="0" cy="260795"/>
          </a:xfrm>
          <a:prstGeom prst="line">
            <a:avLst/>
          </a:pr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sp>
        <p:nvSpPr>
          <p:cNvPr id="20" name="Parallelogram 19">
            <a:extLst>
              <a:ext uri="{FF2B5EF4-FFF2-40B4-BE49-F238E27FC236}">
                <a16:creationId xmlns:a16="http://schemas.microsoft.com/office/drawing/2014/main" id="{E8F9874F-A974-1548-5F36-AFD63245538D}"/>
              </a:ext>
            </a:extLst>
          </p:cNvPr>
          <p:cNvSpPr/>
          <p:nvPr/>
        </p:nvSpPr>
        <p:spPr>
          <a:xfrm>
            <a:off x="3475168" y="1979209"/>
            <a:ext cx="1501071" cy="69910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1400" b="1" dirty="0"/>
              <a:t>Tribes</a:t>
            </a:r>
          </a:p>
          <a:p>
            <a:pPr algn="ctr"/>
            <a:r>
              <a:rPr lang="en-US" sz="1100" dirty="0"/>
              <a:t>Smolt Trap</a:t>
            </a:r>
          </a:p>
          <a:p>
            <a:pPr algn="ctr"/>
            <a:r>
              <a:rPr lang="en-US" sz="1100" dirty="0"/>
              <a:t>Adult passage</a:t>
            </a:r>
          </a:p>
        </p:txBody>
      </p:sp>
      <p:sp>
        <p:nvSpPr>
          <p:cNvPr id="21" name="Parallelogram 20">
            <a:extLst>
              <a:ext uri="{FF2B5EF4-FFF2-40B4-BE49-F238E27FC236}">
                <a16:creationId xmlns:a16="http://schemas.microsoft.com/office/drawing/2014/main" id="{6EBFA001-157B-B444-EF64-0C2D00DF8534}"/>
              </a:ext>
            </a:extLst>
          </p:cNvPr>
          <p:cNvSpPr/>
          <p:nvPr/>
        </p:nvSpPr>
        <p:spPr>
          <a:xfrm>
            <a:off x="4891732" y="1979209"/>
            <a:ext cx="1501071" cy="69910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1400" b="1" dirty="0"/>
              <a:t>State agencies</a:t>
            </a:r>
          </a:p>
          <a:p>
            <a:pPr algn="ctr"/>
            <a:r>
              <a:rPr lang="en-US" sz="1100" dirty="0"/>
              <a:t>Smolt Trap</a:t>
            </a:r>
          </a:p>
          <a:p>
            <a:pPr algn="ctr"/>
            <a:r>
              <a:rPr lang="en-US" sz="1100" dirty="0"/>
              <a:t>Adult passage</a:t>
            </a:r>
          </a:p>
        </p:txBody>
      </p:sp>
      <p:sp>
        <p:nvSpPr>
          <p:cNvPr id="22" name="Parallelogram 21">
            <a:extLst>
              <a:ext uri="{FF2B5EF4-FFF2-40B4-BE49-F238E27FC236}">
                <a16:creationId xmlns:a16="http://schemas.microsoft.com/office/drawing/2014/main" id="{36450474-A27E-8897-B6C6-42F9078E2D18}"/>
              </a:ext>
            </a:extLst>
          </p:cNvPr>
          <p:cNvSpPr/>
          <p:nvPr/>
        </p:nvSpPr>
        <p:spPr>
          <a:xfrm>
            <a:off x="2657517" y="1979209"/>
            <a:ext cx="903736" cy="69910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1400" b="1" dirty="0"/>
              <a:t>NOAA</a:t>
            </a:r>
          </a:p>
          <a:p>
            <a:pPr algn="ctr"/>
            <a:r>
              <a:rPr lang="en-US" sz="1100" dirty="0"/>
              <a:t>Ocean</a:t>
            </a:r>
          </a:p>
        </p:txBody>
      </p:sp>
      <p:sp>
        <p:nvSpPr>
          <p:cNvPr id="23" name="Parallelogram 22">
            <a:extLst>
              <a:ext uri="{FF2B5EF4-FFF2-40B4-BE49-F238E27FC236}">
                <a16:creationId xmlns:a16="http://schemas.microsoft.com/office/drawing/2014/main" id="{7276FC08-314F-3956-0C82-E8FB371AC019}"/>
              </a:ext>
            </a:extLst>
          </p:cNvPr>
          <p:cNvSpPr/>
          <p:nvPr/>
        </p:nvSpPr>
        <p:spPr>
          <a:xfrm>
            <a:off x="7350241" y="1992767"/>
            <a:ext cx="1704669" cy="69910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1400" b="1" dirty="0"/>
              <a:t>USACE</a:t>
            </a:r>
          </a:p>
          <a:p>
            <a:pPr algn="ctr"/>
            <a:r>
              <a:rPr lang="en-US" sz="1100" dirty="0"/>
              <a:t>Project, Water Quality</a:t>
            </a:r>
          </a:p>
          <a:p>
            <a:pPr algn="ctr"/>
            <a:r>
              <a:rPr lang="en-US" sz="1100" dirty="0"/>
              <a:t>Salmon passage</a:t>
            </a:r>
          </a:p>
        </p:txBody>
      </p:sp>
      <p:sp>
        <p:nvSpPr>
          <p:cNvPr id="24" name="Parallelogram 23">
            <a:extLst>
              <a:ext uri="{FF2B5EF4-FFF2-40B4-BE49-F238E27FC236}">
                <a16:creationId xmlns:a16="http://schemas.microsoft.com/office/drawing/2014/main" id="{E7C05AA4-9E7A-3F5C-068F-64340600DBEF}"/>
              </a:ext>
            </a:extLst>
          </p:cNvPr>
          <p:cNvSpPr/>
          <p:nvPr/>
        </p:nvSpPr>
        <p:spPr>
          <a:xfrm>
            <a:off x="8948593" y="1992768"/>
            <a:ext cx="1112710" cy="69910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1400" b="1" dirty="0"/>
              <a:t>USGS</a:t>
            </a:r>
          </a:p>
          <a:p>
            <a:pPr algn="ctr"/>
            <a:r>
              <a:rPr lang="en-US" sz="1100" dirty="0"/>
              <a:t>Streamflow,</a:t>
            </a:r>
          </a:p>
          <a:p>
            <a:pPr algn="ctr"/>
            <a:r>
              <a:rPr lang="en-US" sz="1100" dirty="0"/>
              <a:t>Temperature</a:t>
            </a:r>
          </a:p>
        </p:txBody>
      </p:sp>
      <p:sp>
        <p:nvSpPr>
          <p:cNvPr id="25" name="Parallelogram 24">
            <a:extLst>
              <a:ext uri="{FF2B5EF4-FFF2-40B4-BE49-F238E27FC236}">
                <a16:creationId xmlns:a16="http://schemas.microsoft.com/office/drawing/2014/main" id="{B595F12B-1FCC-9B61-A90E-3E4E0759EE39}"/>
              </a:ext>
            </a:extLst>
          </p:cNvPr>
          <p:cNvSpPr/>
          <p:nvPr/>
        </p:nvSpPr>
        <p:spPr>
          <a:xfrm>
            <a:off x="1845206" y="1979208"/>
            <a:ext cx="903735" cy="69910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1400" b="1" dirty="0"/>
              <a:t>PSMFC</a:t>
            </a:r>
          </a:p>
          <a:p>
            <a:pPr algn="ctr"/>
            <a:r>
              <a:rPr lang="en-US" sz="1100" dirty="0"/>
              <a:t>PIT tag</a:t>
            </a:r>
          </a:p>
        </p:txBody>
      </p:sp>
      <p:sp>
        <p:nvSpPr>
          <p:cNvPr id="60" name="Parallelogram 59">
            <a:extLst>
              <a:ext uri="{FF2B5EF4-FFF2-40B4-BE49-F238E27FC236}">
                <a16:creationId xmlns:a16="http://schemas.microsoft.com/office/drawing/2014/main" id="{54A4341F-BB6C-7E9A-A06F-7F7E770D831F}"/>
              </a:ext>
            </a:extLst>
          </p:cNvPr>
          <p:cNvSpPr/>
          <p:nvPr/>
        </p:nvSpPr>
        <p:spPr>
          <a:xfrm>
            <a:off x="9958237" y="1994257"/>
            <a:ext cx="1481360" cy="684054"/>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1400" b="1" dirty="0"/>
              <a:t>FPC</a:t>
            </a:r>
          </a:p>
          <a:p>
            <a:pPr algn="ctr"/>
            <a:r>
              <a:rPr lang="en-US" sz="1100" dirty="0"/>
              <a:t>Smolt Index</a:t>
            </a:r>
          </a:p>
          <a:p>
            <a:pPr algn="ctr">
              <a:lnSpc>
                <a:spcPct val="90000"/>
              </a:lnSpc>
            </a:pPr>
            <a:r>
              <a:rPr lang="en-US" sz="1100" dirty="0"/>
              <a:t>Hatchery Release</a:t>
            </a:r>
            <a:br>
              <a:rPr lang="en-US" sz="1100" dirty="0"/>
            </a:br>
            <a:r>
              <a:rPr lang="en-US" sz="1100" dirty="0"/>
              <a:t>Transportation</a:t>
            </a:r>
          </a:p>
        </p:txBody>
      </p:sp>
      <p:sp>
        <p:nvSpPr>
          <p:cNvPr id="61" name="Parallelogram 60">
            <a:extLst>
              <a:ext uri="{FF2B5EF4-FFF2-40B4-BE49-F238E27FC236}">
                <a16:creationId xmlns:a16="http://schemas.microsoft.com/office/drawing/2014/main" id="{80FD1A7C-2838-1136-0498-B8F10202E470}"/>
              </a:ext>
            </a:extLst>
          </p:cNvPr>
          <p:cNvSpPr/>
          <p:nvPr/>
        </p:nvSpPr>
        <p:spPr>
          <a:xfrm>
            <a:off x="6291781" y="1988203"/>
            <a:ext cx="1166163" cy="69910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1400" b="1" dirty="0"/>
              <a:t>PUDs</a:t>
            </a:r>
          </a:p>
          <a:p>
            <a:pPr algn="ctr"/>
            <a:r>
              <a:rPr lang="en-US" sz="1100" dirty="0"/>
              <a:t>Project data</a:t>
            </a:r>
            <a:br>
              <a:rPr lang="en-US" sz="1100" dirty="0"/>
            </a:br>
            <a:r>
              <a:rPr lang="en-US" sz="1100" dirty="0"/>
              <a:t>Adult passage</a:t>
            </a:r>
          </a:p>
        </p:txBody>
      </p:sp>
    </p:spTree>
    <p:extLst>
      <p:ext uri="{BB962C8B-B14F-4D97-AF65-F5344CB8AC3E}">
        <p14:creationId xmlns:p14="http://schemas.microsoft.com/office/powerpoint/2010/main" val="368669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8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56" grpId="0" animBg="1"/>
      <p:bldP spid="57" grpId="0" animBg="1"/>
      <p:bldP spid="58" grpId="0" animBg="1"/>
      <p:bldP spid="59" grpId="0" animBg="1"/>
      <p:bldP spid="20" grpId="0" animBg="1"/>
      <p:bldP spid="21" grpId="0" animBg="1"/>
      <p:bldP spid="22" grpId="0" animBg="1"/>
      <p:bldP spid="23" grpId="0" animBg="1"/>
      <p:bldP spid="24" grpId="0" animBg="1"/>
      <p:bldP spid="25" grpId="0" animBg="1"/>
      <p:bldP spid="60" grpId="0" animBg="1"/>
      <p:bldP spid="6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8000" r="-38000"/>
          </a:stretch>
        </a:blipFill>
        <a:effectLst/>
      </p:bgPr>
    </p:bg>
    <p:spTree>
      <p:nvGrpSpPr>
        <p:cNvPr id="1" name="Shape 700"/>
        <p:cNvGrpSpPr/>
        <p:nvPr/>
      </p:nvGrpSpPr>
      <p:grpSpPr>
        <a:xfrm>
          <a:off x="0" y="0"/>
          <a:ext cx="0" cy="0"/>
          <a:chOff x="0" y="0"/>
          <a:chExt cx="0" cy="0"/>
        </a:xfrm>
      </p:grpSpPr>
      <p:sp>
        <p:nvSpPr>
          <p:cNvPr id="2" name="Google Shape;691;p47">
            <a:extLst>
              <a:ext uri="{FF2B5EF4-FFF2-40B4-BE49-F238E27FC236}">
                <a16:creationId xmlns:a16="http://schemas.microsoft.com/office/drawing/2014/main" id="{DA61B2A1-D746-93F9-E9AE-B445CA226D4B}"/>
              </a:ext>
            </a:extLst>
          </p:cNvPr>
          <p:cNvSpPr/>
          <p:nvPr/>
        </p:nvSpPr>
        <p:spPr>
          <a:xfrm>
            <a:off x="0" y="0"/>
            <a:ext cx="12192000" cy="6858000"/>
          </a:xfrm>
          <a:prstGeom prst="rect">
            <a:avLst/>
          </a:prstGeom>
          <a:solidFill>
            <a:schemeClr val="accent5">
              <a:lumMod val="40000"/>
              <a:lumOff val="60000"/>
              <a:alpha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Alegreya Medium"/>
              <a:cs typeface="Calibri" panose="020F0502020204030204" pitchFamily="34" charset="0"/>
              <a:sym typeface="Alegreya Medium"/>
            </a:endParaRPr>
          </a:p>
        </p:txBody>
      </p:sp>
      <p:sp>
        <p:nvSpPr>
          <p:cNvPr id="701" name="Google Shape;701;p48"/>
          <p:cNvSpPr txBox="1">
            <a:spLocks noGrp="1"/>
          </p:cNvSpPr>
          <p:nvPr>
            <p:ph type="title"/>
          </p:nvPr>
        </p:nvSpPr>
        <p:spPr>
          <a:xfrm>
            <a:off x="838200" y="16509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Alegreya Medium"/>
              <a:buNone/>
            </a:pPr>
            <a:r>
              <a:rPr lang="en-US" b="1" dirty="0">
                <a:latin typeface="Calibri" panose="020F0502020204030204" pitchFamily="34" charset="0"/>
                <a:cs typeface="Calibri" panose="020F0502020204030204" pitchFamily="34" charset="0"/>
              </a:rPr>
              <a:t>Models: Survival, Migration, etc.</a:t>
            </a:r>
            <a:endParaRPr dirty="0">
              <a:latin typeface="Calibri" panose="020F0502020204030204" pitchFamily="34" charset="0"/>
              <a:cs typeface="Calibri" panose="020F0502020204030204" pitchFamily="34" charset="0"/>
            </a:endParaRPr>
          </a:p>
        </p:txBody>
      </p:sp>
      <p:sp>
        <p:nvSpPr>
          <p:cNvPr id="702" name="Google Shape;702;p48"/>
          <p:cNvSpPr txBox="1">
            <a:spLocks noGrp="1"/>
          </p:cNvSpPr>
          <p:nvPr>
            <p:ph type="body" idx="1"/>
          </p:nvPr>
        </p:nvSpPr>
        <p:spPr>
          <a:xfrm>
            <a:off x="609599" y="1854200"/>
            <a:ext cx="5638801" cy="4502150"/>
          </a:xfrm>
          <a:prstGeom prst="rect">
            <a:avLst/>
          </a:prstGeom>
          <a:solidFill>
            <a:schemeClr val="bg1"/>
          </a:solid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600"/>
              <a:buChar char="•"/>
            </a:pPr>
            <a:r>
              <a:rPr lang="en-US" sz="3600" b="1" dirty="0">
                <a:latin typeface="Calibri" panose="020F0502020204030204" pitchFamily="34" charset="0"/>
                <a:cs typeface="Calibri" panose="020F0502020204030204" pitchFamily="34" charset="0"/>
              </a:rPr>
              <a:t>Fish Model</a:t>
            </a:r>
            <a:endParaRPr dirty="0">
              <a:latin typeface="Calibri" panose="020F0502020204030204" pitchFamily="34" charset="0"/>
              <a:cs typeface="Calibri" panose="020F0502020204030204" pitchFamily="34" charset="0"/>
            </a:endParaRPr>
          </a:p>
          <a:p>
            <a:pPr marL="685800" lvl="1" indent="-228600" algn="l" rtl="0">
              <a:lnSpc>
                <a:spcPct val="90000"/>
              </a:lnSpc>
              <a:spcBef>
                <a:spcPts val="500"/>
              </a:spcBef>
              <a:spcAft>
                <a:spcPts val="0"/>
              </a:spcAft>
              <a:buClr>
                <a:schemeClr val="dk1"/>
              </a:buClr>
              <a:buSzPts val="2400"/>
              <a:buChar char="•"/>
            </a:pPr>
            <a:r>
              <a:rPr lang="en-US" b="1" dirty="0">
                <a:latin typeface="Calibri" panose="020F0502020204030204" pitchFamily="34" charset="0"/>
                <a:cs typeface="Calibri" panose="020F0502020204030204" pitchFamily="34" charset="0"/>
              </a:rPr>
              <a:t>Egg-to-Fry model</a:t>
            </a:r>
            <a:endParaRPr dirty="0">
              <a:latin typeface="Calibri" panose="020F0502020204030204" pitchFamily="34" charset="0"/>
              <a:cs typeface="Calibri" panose="020F0502020204030204" pitchFamily="34" charset="0"/>
            </a:endParaRPr>
          </a:p>
          <a:p>
            <a:pPr marL="457200" lvl="1" indent="0" algn="l" rtl="0">
              <a:lnSpc>
                <a:spcPct val="90000"/>
              </a:lnSpc>
              <a:spcBef>
                <a:spcPts val="500"/>
              </a:spcBef>
              <a:spcAft>
                <a:spcPts val="0"/>
              </a:spcAft>
              <a:buClr>
                <a:schemeClr val="dk1"/>
              </a:buClr>
              <a:buSzPts val="2000"/>
              <a:buNone/>
            </a:pPr>
            <a:r>
              <a:rPr lang="en-US" sz="2000" dirty="0">
                <a:latin typeface="Calibri" panose="020F0502020204030204" pitchFamily="34" charset="0"/>
                <a:cs typeface="Calibri" panose="020F0502020204030204" pitchFamily="34" charset="0"/>
              </a:rPr>
              <a:t>	(Anderson et al. 2022, Martin et al.  2016)</a:t>
            </a:r>
            <a:endParaRPr sz="2000" b="1" dirty="0">
              <a:latin typeface="Calibri" panose="020F0502020204030204" pitchFamily="34" charset="0"/>
              <a:cs typeface="Calibri" panose="020F0502020204030204" pitchFamily="34" charset="0"/>
            </a:endParaRPr>
          </a:p>
          <a:p>
            <a:pPr marL="457200" lvl="1" indent="0" algn="l" rtl="0">
              <a:lnSpc>
                <a:spcPct val="90000"/>
              </a:lnSpc>
              <a:spcBef>
                <a:spcPts val="500"/>
              </a:spcBef>
              <a:spcAft>
                <a:spcPts val="0"/>
              </a:spcAft>
              <a:buClr>
                <a:schemeClr val="dk1"/>
              </a:buClr>
              <a:buSzPts val="1100"/>
              <a:buNone/>
            </a:pPr>
            <a:endParaRPr sz="1100" dirty="0">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chemeClr val="dk1"/>
              </a:buClr>
              <a:buSzPts val="3600"/>
              <a:buChar char="•"/>
            </a:pPr>
            <a:r>
              <a:rPr lang="en-US" sz="3600" b="1" dirty="0">
                <a:latin typeface="Calibri" panose="020F0502020204030204" pitchFamily="34" charset="0"/>
                <a:cs typeface="Calibri" panose="020F0502020204030204" pitchFamily="34" charset="0"/>
              </a:rPr>
              <a:t>Loss &amp; Salvage Model</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t>
            </a:r>
            <a:r>
              <a:rPr lang="en-US" sz="2000" dirty="0" err="1">
                <a:latin typeface="Calibri" panose="020F0502020204030204" pitchFamily="34" charset="0"/>
                <a:cs typeface="Calibri" panose="020F0502020204030204" pitchFamily="34" charset="0"/>
              </a:rPr>
              <a:t>Tillotson</a:t>
            </a:r>
            <a:r>
              <a:rPr lang="en-US" sz="2000" dirty="0">
                <a:latin typeface="Calibri" panose="020F0502020204030204" pitchFamily="34" charset="0"/>
                <a:cs typeface="Calibri" panose="020F0502020204030204" pitchFamily="34" charset="0"/>
              </a:rPr>
              <a:t> et al. 2022)</a:t>
            </a:r>
            <a:endParaRPr dirty="0">
              <a:latin typeface="Calibri" panose="020F0502020204030204" pitchFamily="34" charset="0"/>
              <a:cs typeface="Calibri" panose="020F0502020204030204" pitchFamily="34" charset="0"/>
            </a:endParaRPr>
          </a:p>
          <a:p>
            <a:pPr marL="228600" lvl="0" indent="-158750" algn="l" rtl="0">
              <a:lnSpc>
                <a:spcPct val="90000"/>
              </a:lnSpc>
              <a:spcBef>
                <a:spcPts val="1000"/>
              </a:spcBef>
              <a:spcAft>
                <a:spcPts val="0"/>
              </a:spcAft>
              <a:buClr>
                <a:schemeClr val="dk1"/>
              </a:buClr>
              <a:buSzPts val="1100"/>
              <a:buNone/>
            </a:pPr>
            <a:endParaRPr sz="1100" dirty="0">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chemeClr val="dk1"/>
              </a:buClr>
              <a:buSzPts val="3600"/>
              <a:buChar char="•"/>
            </a:pPr>
            <a:r>
              <a:rPr lang="en-US" sz="3600" b="1" dirty="0">
                <a:latin typeface="Calibri" panose="020F0502020204030204" pitchFamily="34" charset="0"/>
                <a:cs typeface="Calibri" panose="020F0502020204030204" pitchFamily="34" charset="0"/>
              </a:rPr>
              <a:t>STARS  Model</a:t>
            </a:r>
            <a:br>
              <a:rPr lang="en-US" dirty="0">
                <a:solidFill>
                  <a:srgbClr val="361164"/>
                </a:solidFill>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	(Survival Travel And Routing Simulation;</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	   Perry et al. 2018, </a:t>
            </a:r>
            <a:r>
              <a:rPr lang="en-US" sz="2000" dirty="0" err="1">
                <a:latin typeface="Calibri" panose="020F0502020204030204" pitchFamily="34" charset="0"/>
                <a:cs typeface="Calibri" panose="020F0502020204030204" pitchFamily="34" charset="0"/>
              </a:rPr>
              <a:t>Hance</a:t>
            </a:r>
            <a:r>
              <a:rPr lang="en-US" sz="2000" dirty="0">
                <a:latin typeface="Calibri" panose="020F0502020204030204" pitchFamily="34" charset="0"/>
                <a:cs typeface="Calibri" panose="020F0502020204030204" pitchFamily="34" charset="0"/>
              </a:rPr>
              <a:t> et al. 2021)</a:t>
            </a:r>
            <a:endParaRPr dirty="0">
              <a:latin typeface="Calibri" panose="020F0502020204030204" pitchFamily="34" charset="0"/>
              <a:cs typeface="Calibri" panose="020F0502020204030204" pitchFamily="34" charset="0"/>
            </a:endParaRPr>
          </a:p>
          <a:p>
            <a:pPr marL="228600" lvl="0" indent="-38100" algn="l" rtl="0">
              <a:lnSpc>
                <a:spcPct val="90000"/>
              </a:lnSpc>
              <a:spcBef>
                <a:spcPts val="1000"/>
              </a:spcBef>
              <a:spcAft>
                <a:spcPts val="0"/>
              </a:spcAft>
              <a:buClr>
                <a:schemeClr val="dk1"/>
              </a:buClr>
              <a:buSzPts val="3000"/>
              <a:buNone/>
            </a:pPr>
            <a:endParaRPr sz="3000" dirty="0">
              <a:latin typeface="Calibri" panose="020F0502020204030204" pitchFamily="34" charset="0"/>
              <a:cs typeface="Calibri" panose="020F0502020204030204" pitchFamily="34" charset="0"/>
            </a:endParaRPr>
          </a:p>
        </p:txBody>
      </p:sp>
      <p:sp>
        <p:nvSpPr>
          <p:cNvPr id="703" name="Google Shape;70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latin typeface="Calibri" panose="020F0502020204030204" pitchFamily="34" charset="0"/>
                <a:cs typeface="Calibri" panose="020F0502020204030204" pitchFamily="34" charset="0"/>
              </a:rPr>
              <a:t>50</a:t>
            </a:fld>
            <a:endParaRPr>
              <a:solidFill>
                <a:schemeClr val="dk1"/>
              </a:solidFill>
              <a:latin typeface="Calibri" panose="020F0502020204030204" pitchFamily="34" charset="0"/>
              <a:cs typeface="Calibri" panose="020F0502020204030204" pitchFamily="34" charset="0"/>
            </a:endParaRPr>
          </a:p>
        </p:txBody>
      </p:sp>
      <p:sp>
        <p:nvSpPr>
          <p:cNvPr id="705" name="Google Shape;705;p48"/>
          <p:cNvSpPr txBox="1"/>
          <p:nvPr/>
        </p:nvSpPr>
        <p:spPr>
          <a:xfrm>
            <a:off x="609599" y="5178357"/>
            <a:ext cx="7219951" cy="993843"/>
          </a:xfrm>
          <a:prstGeom prst="rect">
            <a:avLst/>
          </a:prstGeom>
          <a:noFill/>
          <a:ln>
            <a:noFill/>
          </a:ln>
        </p:spPr>
        <p:txBody>
          <a:bodyPr spcFirstLastPara="1" wrap="square" lIns="91425" tIns="45700" rIns="91425" bIns="45700" anchor="t" anchorCtr="0">
            <a:normAutofit/>
          </a:bodyPr>
          <a:lstStyle/>
          <a:p>
            <a:pPr marL="685800" marR="0" lvl="1" indent="-101600" algn="l" rtl="0">
              <a:lnSpc>
                <a:spcPct val="90000"/>
              </a:lnSpc>
              <a:spcBef>
                <a:spcPts val="0"/>
              </a:spcBef>
              <a:spcAft>
                <a:spcPts val="0"/>
              </a:spcAft>
              <a:buClr>
                <a:schemeClr val="dk1"/>
              </a:buClr>
              <a:buSzPts val="2000"/>
              <a:buFont typeface="Arial"/>
              <a:buNone/>
            </a:pPr>
            <a:endParaRPr sz="2000" b="0" i="0" u="none" strike="noStrike" cap="none">
              <a:solidFill>
                <a:srgbClr val="361164"/>
              </a:solidFill>
              <a:latin typeface="Calibri" panose="020F0502020204030204" pitchFamily="34" charset="0"/>
              <a:ea typeface="Alegreya Sans"/>
              <a:cs typeface="Calibri" panose="020F0502020204030204" pitchFamily="34" charset="0"/>
              <a:sym typeface="Alegreya Sans"/>
            </a:endParaRPr>
          </a:p>
        </p:txBody>
      </p:sp>
    </p:spTree>
    <p:extLst>
      <p:ext uri="{BB962C8B-B14F-4D97-AF65-F5344CB8AC3E}">
        <p14:creationId xmlns:p14="http://schemas.microsoft.com/office/powerpoint/2010/main" val="1467206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8000" r="-38000"/>
          </a:stretch>
        </a:blipFill>
        <a:effectLst/>
      </p:bgPr>
    </p:bg>
    <p:spTree>
      <p:nvGrpSpPr>
        <p:cNvPr id="1" name="Shape 700"/>
        <p:cNvGrpSpPr/>
        <p:nvPr/>
      </p:nvGrpSpPr>
      <p:grpSpPr>
        <a:xfrm>
          <a:off x="0" y="0"/>
          <a:ext cx="0" cy="0"/>
          <a:chOff x="0" y="0"/>
          <a:chExt cx="0" cy="0"/>
        </a:xfrm>
      </p:grpSpPr>
      <p:sp>
        <p:nvSpPr>
          <p:cNvPr id="2" name="Google Shape;691;p47">
            <a:extLst>
              <a:ext uri="{FF2B5EF4-FFF2-40B4-BE49-F238E27FC236}">
                <a16:creationId xmlns:a16="http://schemas.microsoft.com/office/drawing/2014/main" id="{C23813AC-767F-1AA8-8164-42AC07B1AE34}"/>
              </a:ext>
            </a:extLst>
          </p:cNvPr>
          <p:cNvSpPr/>
          <p:nvPr/>
        </p:nvSpPr>
        <p:spPr>
          <a:xfrm>
            <a:off x="0" y="0"/>
            <a:ext cx="12192000" cy="6858000"/>
          </a:xfrm>
          <a:prstGeom prst="rect">
            <a:avLst/>
          </a:prstGeom>
          <a:solidFill>
            <a:schemeClr val="accent5">
              <a:lumMod val="40000"/>
              <a:lumOff val="60000"/>
              <a:alpha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Alegreya Medium"/>
              <a:cs typeface="Calibri" panose="020F0502020204030204" pitchFamily="34" charset="0"/>
              <a:sym typeface="Alegreya Medium"/>
            </a:endParaRPr>
          </a:p>
        </p:txBody>
      </p:sp>
      <p:sp>
        <p:nvSpPr>
          <p:cNvPr id="701" name="Google Shape;701;p48"/>
          <p:cNvSpPr txBox="1">
            <a:spLocks noGrp="1"/>
          </p:cNvSpPr>
          <p:nvPr>
            <p:ph type="title"/>
          </p:nvPr>
        </p:nvSpPr>
        <p:spPr>
          <a:xfrm>
            <a:off x="838200" y="16509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Alegreya Medium"/>
              <a:buNone/>
            </a:pPr>
            <a:r>
              <a:rPr lang="en-US" b="1" dirty="0">
                <a:latin typeface="Calibri" panose="020F0502020204030204" pitchFamily="34" charset="0"/>
                <a:cs typeface="Calibri" panose="020F0502020204030204" pitchFamily="34" charset="0"/>
              </a:rPr>
              <a:t>Models: Survival, Migration, etc.</a:t>
            </a:r>
            <a:endParaRPr dirty="0">
              <a:latin typeface="Calibri" panose="020F0502020204030204" pitchFamily="34" charset="0"/>
              <a:cs typeface="Calibri" panose="020F0502020204030204" pitchFamily="34" charset="0"/>
            </a:endParaRPr>
          </a:p>
        </p:txBody>
      </p:sp>
      <p:sp>
        <p:nvSpPr>
          <p:cNvPr id="702" name="Google Shape;702;p48"/>
          <p:cNvSpPr txBox="1">
            <a:spLocks noGrp="1"/>
          </p:cNvSpPr>
          <p:nvPr>
            <p:ph idx="1"/>
          </p:nvPr>
        </p:nvSpPr>
        <p:spPr>
          <a:xfrm>
            <a:off x="529855" y="1709155"/>
            <a:ext cx="5566145" cy="4348745"/>
          </a:xfrm>
          <a:prstGeom prst="rect">
            <a:avLst/>
          </a:prstGeom>
          <a:solidFill>
            <a:schemeClr val="bg1"/>
          </a:solid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600"/>
              <a:buChar char="•"/>
            </a:pPr>
            <a:r>
              <a:rPr lang="en-US" sz="3600" b="1" dirty="0">
                <a:latin typeface="Calibri" panose="020F0502020204030204" pitchFamily="34" charset="0"/>
                <a:cs typeface="Calibri" panose="020F0502020204030204" pitchFamily="34" charset="0"/>
              </a:rPr>
              <a:t>Fish Model</a:t>
            </a:r>
            <a:endParaRPr dirty="0">
              <a:latin typeface="Calibri" panose="020F0502020204030204" pitchFamily="34" charset="0"/>
              <a:cs typeface="Calibri" panose="020F0502020204030204" pitchFamily="34" charset="0"/>
            </a:endParaRPr>
          </a:p>
          <a:p>
            <a:pPr marL="685800" lvl="1" indent="-228600" algn="l" rtl="0">
              <a:lnSpc>
                <a:spcPct val="90000"/>
              </a:lnSpc>
              <a:spcBef>
                <a:spcPts val="500"/>
              </a:spcBef>
              <a:spcAft>
                <a:spcPts val="0"/>
              </a:spcAft>
              <a:buClr>
                <a:schemeClr val="dk1"/>
              </a:buClr>
              <a:buSzPts val="2400"/>
              <a:buChar char="•"/>
            </a:pPr>
            <a:r>
              <a:rPr lang="en-US" b="1" dirty="0">
                <a:latin typeface="Calibri" panose="020F0502020204030204" pitchFamily="34" charset="0"/>
                <a:cs typeface="Calibri" panose="020F0502020204030204" pitchFamily="34" charset="0"/>
              </a:rPr>
              <a:t>Egg-to-Fry model</a:t>
            </a:r>
            <a:endParaRPr dirty="0">
              <a:latin typeface="Calibri" panose="020F0502020204030204" pitchFamily="34" charset="0"/>
              <a:cs typeface="Calibri" panose="020F0502020204030204" pitchFamily="34" charset="0"/>
            </a:endParaRPr>
          </a:p>
          <a:p>
            <a:pPr marL="457200" lvl="1" indent="0" algn="l" rtl="0">
              <a:lnSpc>
                <a:spcPct val="90000"/>
              </a:lnSpc>
              <a:spcBef>
                <a:spcPts val="500"/>
              </a:spcBef>
              <a:spcAft>
                <a:spcPts val="0"/>
              </a:spcAft>
              <a:buClr>
                <a:schemeClr val="dk1"/>
              </a:buClr>
              <a:buSzPts val="2000"/>
              <a:buNone/>
            </a:pPr>
            <a:r>
              <a:rPr lang="en-US" sz="2000" dirty="0">
                <a:latin typeface="Calibri" panose="020F0502020204030204" pitchFamily="34" charset="0"/>
                <a:cs typeface="Calibri" panose="020F0502020204030204" pitchFamily="34" charset="0"/>
              </a:rPr>
              <a:t>	(Anderson et al. 2022, Martin et al.  2016)</a:t>
            </a:r>
            <a:endParaRPr sz="2000" b="1" dirty="0">
              <a:latin typeface="Calibri" panose="020F0502020204030204" pitchFamily="34" charset="0"/>
              <a:cs typeface="Calibri" panose="020F0502020204030204" pitchFamily="34" charset="0"/>
            </a:endParaRPr>
          </a:p>
          <a:p>
            <a:pPr marL="457200" lvl="1" indent="0" algn="l" rtl="0">
              <a:lnSpc>
                <a:spcPct val="90000"/>
              </a:lnSpc>
              <a:spcBef>
                <a:spcPts val="500"/>
              </a:spcBef>
              <a:spcAft>
                <a:spcPts val="0"/>
              </a:spcAft>
              <a:buClr>
                <a:schemeClr val="dk1"/>
              </a:buClr>
              <a:buSzPts val="1100"/>
              <a:buNone/>
            </a:pPr>
            <a:endParaRPr sz="1100" dirty="0">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chemeClr val="dk1"/>
              </a:buClr>
              <a:buSzPts val="3600"/>
              <a:buChar char="•"/>
            </a:pPr>
            <a:r>
              <a:rPr lang="en-US" sz="3600" b="1" dirty="0">
                <a:latin typeface="Calibri" panose="020F0502020204030204" pitchFamily="34" charset="0"/>
                <a:cs typeface="Calibri" panose="020F0502020204030204" pitchFamily="34" charset="0"/>
              </a:rPr>
              <a:t>Loss &amp; Salvage Model</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t>
            </a:r>
            <a:r>
              <a:rPr lang="en-US" sz="2000" dirty="0" err="1">
                <a:latin typeface="Calibri" panose="020F0502020204030204" pitchFamily="34" charset="0"/>
                <a:cs typeface="Calibri" panose="020F0502020204030204" pitchFamily="34" charset="0"/>
              </a:rPr>
              <a:t>Tillotson</a:t>
            </a:r>
            <a:r>
              <a:rPr lang="en-US" sz="2000" dirty="0">
                <a:latin typeface="Calibri" panose="020F0502020204030204" pitchFamily="34" charset="0"/>
                <a:cs typeface="Calibri" panose="020F0502020204030204" pitchFamily="34" charset="0"/>
              </a:rPr>
              <a:t> et al. 2022)</a:t>
            </a:r>
            <a:endParaRPr dirty="0">
              <a:latin typeface="Calibri" panose="020F0502020204030204" pitchFamily="34" charset="0"/>
              <a:cs typeface="Calibri" panose="020F0502020204030204" pitchFamily="34" charset="0"/>
            </a:endParaRPr>
          </a:p>
          <a:p>
            <a:pPr marL="228600" lvl="0" indent="-158750" algn="l" rtl="0">
              <a:lnSpc>
                <a:spcPct val="90000"/>
              </a:lnSpc>
              <a:spcBef>
                <a:spcPts val="1000"/>
              </a:spcBef>
              <a:spcAft>
                <a:spcPts val="0"/>
              </a:spcAft>
              <a:buClr>
                <a:schemeClr val="dk1"/>
              </a:buClr>
              <a:buSzPts val="1100"/>
              <a:buNone/>
            </a:pPr>
            <a:endParaRPr sz="1100" dirty="0">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chemeClr val="dk1"/>
              </a:buClr>
              <a:buSzPts val="3600"/>
              <a:buChar char="•"/>
            </a:pPr>
            <a:r>
              <a:rPr lang="en-US" sz="3600" b="1" dirty="0">
                <a:latin typeface="Calibri" panose="020F0502020204030204" pitchFamily="34" charset="0"/>
                <a:cs typeface="Calibri" panose="020F0502020204030204" pitchFamily="34" charset="0"/>
              </a:rPr>
              <a:t>STARS  Model</a:t>
            </a:r>
            <a:br>
              <a:rPr lang="en-US" dirty="0">
                <a:solidFill>
                  <a:srgbClr val="361164"/>
                </a:solidFill>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	(Survival Travel And Routing Simulation;</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	   Perry et al. 2018, </a:t>
            </a:r>
            <a:r>
              <a:rPr lang="en-US" sz="2000" dirty="0" err="1">
                <a:latin typeface="Calibri" panose="020F0502020204030204" pitchFamily="34" charset="0"/>
                <a:cs typeface="Calibri" panose="020F0502020204030204" pitchFamily="34" charset="0"/>
              </a:rPr>
              <a:t>Hance</a:t>
            </a:r>
            <a:r>
              <a:rPr lang="en-US" sz="2000" dirty="0">
                <a:latin typeface="Calibri" panose="020F0502020204030204" pitchFamily="34" charset="0"/>
                <a:cs typeface="Calibri" panose="020F0502020204030204" pitchFamily="34" charset="0"/>
              </a:rPr>
              <a:t> et al. 2021)</a:t>
            </a:r>
            <a:endParaRPr dirty="0">
              <a:latin typeface="Calibri" panose="020F0502020204030204" pitchFamily="34" charset="0"/>
              <a:cs typeface="Calibri" panose="020F0502020204030204" pitchFamily="34" charset="0"/>
            </a:endParaRPr>
          </a:p>
          <a:p>
            <a:pPr marL="228600" lvl="0" indent="-38100" algn="l" rtl="0">
              <a:lnSpc>
                <a:spcPct val="90000"/>
              </a:lnSpc>
              <a:spcBef>
                <a:spcPts val="1000"/>
              </a:spcBef>
              <a:spcAft>
                <a:spcPts val="0"/>
              </a:spcAft>
              <a:buClr>
                <a:schemeClr val="dk1"/>
              </a:buClr>
              <a:buSzPts val="3000"/>
              <a:buNone/>
            </a:pPr>
            <a:endParaRPr sz="3000" dirty="0">
              <a:latin typeface="Calibri" panose="020F0502020204030204" pitchFamily="34" charset="0"/>
              <a:cs typeface="Calibri" panose="020F0502020204030204" pitchFamily="34" charset="0"/>
            </a:endParaRPr>
          </a:p>
        </p:txBody>
      </p:sp>
      <p:sp>
        <p:nvSpPr>
          <p:cNvPr id="703" name="Google Shape;703;p48"/>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Calibri"/>
            </a:endParaRPr>
          </a:p>
        </p:txBody>
      </p:sp>
      <p:sp>
        <p:nvSpPr>
          <p:cNvPr id="704" name="Google Shape;704;p48"/>
          <p:cNvSpPr txBox="1"/>
          <p:nvPr/>
        </p:nvSpPr>
        <p:spPr>
          <a:xfrm>
            <a:off x="6838507" y="1747874"/>
            <a:ext cx="4381943" cy="4310025"/>
          </a:xfrm>
          <a:prstGeom prst="rect">
            <a:avLst/>
          </a:prstGeom>
          <a:solidFill>
            <a:schemeClr val="bg1"/>
          </a:solidFill>
          <a:ln>
            <a:noFill/>
          </a:ln>
        </p:spPr>
        <p:txBody>
          <a:bodyPr spcFirstLastPara="1" wrap="square" lIns="91425" tIns="45700" rIns="91425" bIns="45700" anchor="t" anchorCtr="0">
            <a:normAutofit/>
          </a:bodyPr>
          <a:lstStyle/>
          <a:p>
            <a:pPr marR="0" lvl="0" algn="l" defTabSz="914400" rtl="0" eaLnBrk="1" fontAlgn="auto" latinLnBrk="0" hangingPunct="1">
              <a:lnSpc>
                <a:spcPct val="90000"/>
              </a:lnSpc>
              <a:spcBef>
                <a:spcPts val="0"/>
              </a:spcBef>
              <a:spcAft>
                <a:spcPts val="0"/>
              </a:spcAft>
              <a:buClr>
                <a:srgbClr val="361164"/>
              </a:buClr>
              <a:buSzPct val="100000"/>
              <a:tabLst/>
              <a:defRPr/>
            </a:pPr>
            <a:r>
              <a:rPr kumimoji="0" lang="en-US" sz="3600" b="1" i="0" u="none" strike="noStrike" kern="0" cap="none" spc="0" normalizeH="0" baseline="0" noProof="0" dirty="0">
                <a:ln>
                  <a:noFill/>
                </a:ln>
                <a:solidFill>
                  <a:srgbClr val="361164"/>
                </a:solidFill>
                <a:effectLst/>
                <a:uLnTx/>
                <a:uFillTx/>
                <a:latin typeface="Calibri" panose="020F0502020204030204" pitchFamily="34" charset="0"/>
                <a:ea typeface="Alegreya Sans"/>
                <a:cs typeface="Calibri" panose="020F0502020204030204" pitchFamily="34" charset="0"/>
                <a:sym typeface="Alegreya Sans"/>
              </a:rPr>
              <a:t>Exploratory tools </a:t>
            </a:r>
            <a:br>
              <a:rPr kumimoji="0" lang="en-US" sz="3600" b="1" i="0" u="none" strike="noStrike" kern="0" cap="none" spc="0" normalizeH="0" baseline="0" noProof="0" dirty="0">
                <a:ln>
                  <a:noFill/>
                </a:ln>
                <a:solidFill>
                  <a:srgbClr val="361164"/>
                </a:solidFill>
                <a:effectLst/>
                <a:uLnTx/>
                <a:uFillTx/>
                <a:latin typeface="Calibri" panose="020F0502020204030204" pitchFamily="34" charset="0"/>
                <a:ea typeface="Alegreya Sans"/>
                <a:cs typeface="Calibri" panose="020F0502020204030204" pitchFamily="34" charset="0"/>
                <a:sym typeface="Alegreya Sans"/>
              </a:rPr>
            </a:br>
            <a:r>
              <a:rPr kumimoji="0" lang="en-US" sz="3600" b="1" i="0" u="none" strike="noStrike" kern="0" cap="none" spc="0" normalizeH="0" baseline="0" noProof="0" dirty="0">
                <a:ln>
                  <a:noFill/>
                </a:ln>
                <a:solidFill>
                  <a:srgbClr val="361164"/>
                </a:solidFill>
                <a:effectLst/>
                <a:uLnTx/>
                <a:uFillTx/>
                <a:latin typeface="Calibri" panose="020F0502020204030204" pitchFamily="34" charset="0"/>
                <a:ea typeface="Alegreya Sans"/>
                <a:cs typeface="Calibri" panose="020F0502020204030204" pitchFamily="34" charset="0"/>
                <a:sym typeface="Alegreya Sans"/>
              </a:rPr>
              <a:t>	</a:t>
            </a:r>
            <a:r>
              <a:rPr kumimoji="0" lang="en-US" sz="2400" b="0" i="0" u="none" strike="noStrike" kern="0" cap="none" spc="0" normalizeH="0" baseline="0" noProof="0" dirty="0">
                <a:ln>
                  <a:noFill/>
                </a:ln>
                <a:solidFill>
                  <a:srgbClr val="361164"/>
                </a:solidFill>
                <a:effectLst/>
                <a:uLnTx/>
                <a:uFillTx/>
                <a:latin typeface="Calibri" panose="020F0502020204030204" pitchFamily="34" charset="0"/>
                <a:ea typeface="Alegreya Sans"/>
                <a:cs typeface="Calibri" panose="020F0502020204030204" pitchFamily="34" charset="0"/>
                <a:sym typeface="Alegreya Sans"/>
              </a:rPr>
              <a:t>(Shiny apps)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685800" marR="0" lvl="1" indent="-228600" algn="l" defTabSz="914400" rtl="0" eaLnBrk="1" fontAlgn="auto" latinLnBrk="0" hangingPunct="1">
              <a:lnSpc>
                <a:spcPct val="90000"/>
              </a:lnSpc>
              <a:spcBef>
                <a:spcPts val="500"/>
              </a:spcBef>
              <a:spcAft>
                <a:spcPts val="0"/>
              </a:spcAft>
              <a:buClr>
                <a:srgbClr val="361164"/>
              </a:buClr>
              <a:buSzPct val="100000"/>
              <a:buFont typeface="Arial"/>
              <a:buChar char="•"/>
              <a:tabLst/>
              <a:defRPr/>
            </a:pPr>
            <a:r>
              <a:rPr kumimoji="0" lang="en-US" sz="2800" b="1" i="0" u="none" strike="noStrike" kern="0" cap="none" spc="0" normalizeH="0" baseline="0" noProof="0" dirty="0">
                <a:ln>
                  <a:noFill/>
                </a:ln>
                <a:solidFill>
                  <a:srgbClr val="361164"/>
                </a:solidFill>
                <a:effectLst/>
                <a:uLnTx/>
                <a:uFillTx/>
                <a:latin typeface="Calibri" panose="020F0502020204030204" pitchFamily="34" charset="0"/>
                <a:ea typeface="Alegreya Sans"/>
                <a:cs typeface="Calibri" panose="020F0502020204030204" pitchFamily="34" charset="0"/>
                <a:sym typeface="Alegreya Sans"/>
              </a:rPr>
              <a:t>Growth model</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685800" marR="0" lvl="1" indent="-228600" algn="l" defTabSz="914400" rtl="0" eaLnBrk="1" fontAlgn="auto" latinLnBrk="0" hangingPunct="1">
              <a:lnSpc>
                <a:spcPct val="90000"/>
              </a:lnSpc>
              <a:spcBef>
                <a:spcPts val="500"/>
              </a:spcBef>
              <a:spcAft>
                <a:spcPts val="0"/>
              </a:spcAft>
              <a:buClr>
                <a:srgbClr val="361164"/>
              </a:buClr>
              <a:buSzPct val="100000"/>
              <a:buFont typeface="Arial"/>
              <a:buChar char="•"/>
              <a:tabLst/>
              <a:defRPr/>
            </a:pPr>
            <a:r>
              <a:rPr kumimoji="0" lang="en-US" sz="2800" b="1" i="0" u="none" strike="noStrike" kern="0" cap="none" spc="0" normalizeH="0" baseline="0" noProof="0" dirty="0">
                <a:ln>
                  <a:noFill/>
                </a:ln>
                <a:solidFill>
                  <a:srgbClr val="361164"/>
                </a:solidFill>
                <a:effectLst/>
                <a:uLnTx/>
                <a:uFillTx/>
                <a:latin typeface="Calibri" panose="020F0502020204030204" pitchFamily="34" charset="0"/>
                <a:ea typeface="Alegreya Sans"/>
                <a:cs typeface="Calibri" panose="020F0502020204030204" pitchFamily="34" charset="0"/>
                <a:sym typeface="Alegreya Sans"/>
              </a:rPr>
              <a:t>Survival Model</a:t>
            </a:r>
          </a:p>
          <a:p>
            <a:pPr marL="685800" marR="0" lvl="1" indent="-228600" algn="l" defTabSz="914400" rtl="0" eaLnBrk="1" fontAlgn="auto" latinLnBrk="0" hangingPunct="1">
              <a:lnSpc>
                <a:spcPct val="90000"/>
              </a:lnSpc>
              <a:spcBef>
                <a:spcPts val="500"/>
              </a:spcBef>
              <a:spcAft>
                <a:spcPts val="0"/>
              </a:spcAft>
              <a:buClr>
                <a:srgbClr val="361164"/>
              </a:buClr>
              <a:buSzPct val="100000"/>
              <a:buFont typeface="Arial"/>
              <a:buChar char="•"/>
              <a:tabLst/>
              <a:defRPr/>
            </a:pPr>
            <a:r>
              <a:rPr lang="en-US" sz="2800" b="1" dirty="0">
                <a:solidFill>
                  <a:srgbClr val="361164"/>
                </a:solidFill>
                <a:latin typeface="Calibri" panose="020F0502020204030204" pitchFamily="34" charset="0"/>
                <a:cs typeface="Calibri" panose="020F0502020204030204" pitchFamily="34" charset="0"/>
                <a:sym typeface="Alegreya Sans"/>
              </a:rPr>
              <a:t>Migration Model</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685800" marR="0" lvl="1" indent="-228600" algn="l" defTabSz="914400" rtl="0" eaLnBrk="1" fontAlgn="auto" latinLnBrk="0" hangingPunct="1">
              <a:lnSpc>
                <a:spcPct val="90000"/>
              </a:lnSpc>
              <a:spcBef>
                <a:spcPts val="500"/>
              </a:spcBef>
              <a:spcAft>
                <a:spcPts val="0"/>
              </a:spcAft>
              <a:buClr>
                <a:srgbClr val="361164"/>
              </a:buClr>
              <a:buSzPct val="100000"/>
              <a:buFont typeface="Arial"/>
              <a:buChar char="•"/>
              <a:tabLst/>
              <a:defRPr/>
            </a:pPr>
            <a:r>
              <a:rPr kumimoji="0" lang="en-US" sz="2800" b="1" i="0" u="none" strike="noStrike" kern="0" cap="none" spc="0" normalizeH="0" baseline="0" noProof="0" dirty="0">
                <a:ln>
                  <a:noFill/>
                </a:ln>
                <a:solidFill>
                  <a:srgbClr val="361164"/>
                </a:solidFill>
                <a:effectLst/>
                <a:uLnTx/>
                <a:uFillTx/>
                <a:latin typeface="Calibri" panose="020F0502020204030204" pitchFamily="34" charset="0"/>
                <a:ea typeface="Alegreya Sans"/>
                <a:cs typeface="Calibri" panose="020F0502020204030204" pitchFamily="34" charset="0"/>
                <a:sym typeface="Alegreya Sans"/>
              </a:rPr>
              <a:t>Temperature Profiler</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457200" marR="0" lvl="1" algn="l" defTabSz="914400" rtl="0" eaLnBrk="1" fontAlgn="auto" latinLnBrk="0" hangingPunct="1">
              <a:lnSpc>
                <a:spcPct val="90000"/>
              </a:lnSpc>
              <a:spcBef>
                <a:spcPts val="500"/>
              </a:spcBef>
              <a:spcAft>
                <a:spcPts val="0"/>
              </a:spcAft>
              <a:buClr>
                <a:srgbClr val="361164"/>
              </a:buClr>
              <a:buSzPct val="100000"/>
              <a:tabLst/>
              <a:defRPr/>
            </a:pPr>
            <a:r>
              <a:rPr kumimoji="0" lang="en-US" sz="2800" b="1" i="0" u="none" strike="noStrike" kern="0" cap="none" spc="0" normalizeH="0" baseline="0" noProof="0" dirty="0">
                <a:ln>
                  <a:noFill/>
                </a:ln>
                <a:solidFill>
                  <a:srgbClr val="361164"/>
                </a:solidFill>
                <a:effectLst/>
                <a:uLnTx/>
                <a:uFillTx/>
                <a:latin typeface="Calibri" panose="020F0502020204030204" pitchFamily="34" charset="0"/>
                <a:ea typeface="Alegreya Sans"/>
                <a:cs typeface="Calibri" panose="020F0502020204030204" pitchFamily="34" charset="0"/>
                <a:sym typeface="Alegreya Sans"/>
              </a:rPr>
              <a:t>     etc.</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6368102"/>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8000" r="-38000"/>
          </a:stretch>
        </a:blipFill>
        <a:effectLst/>
      </p:bgPr>
    </p:bg>
    <p:spTree>
      <p:nvGrpSpPr>
        <p:cNvPr id="1" name="Shape 710"/>
        <p:cNvGrpSpPr/>
        <p:nvPr/>
      </p:nvGrpSpPr>
      <p:grpSpPr>
        <a:xfrm>
          <a:off x="0" y="0"/>
          <a:ext cx="0" cy="0"/>
          <a:chOff x="0" y="0"/>
          <a:chExt cx="0" cy="0"/>
        </a:xfrm>
      </p:grpSpPr>
      <p:sp>
        <p:nvSpPr>
          <p:cNvPr id="2" name="Google Shape;691;p47">
            <a:extLst>
              <a:ext uri="{FF2B5EF4-FFF2-40B4-BE49-F238E27FC236}">
                <a16:creationId xmlns:a16="http://schemas.microsoft.com/office/drawing/2014/main" id="{A11AEC59-ED23-42AB-EE15-682D97AA4888}"/>
              </a:ext>
            </a:extLst>
          </p:cNvPr>
          <p:cNvSpPr/>
          <p:nvPr/>
        </p:nvSpPr>
        <p:spPr>
          <a:xfrm>
            <a:off x="0" y="0"/>
            <a:ext cx="12192000" cy="6858000"/>
          </a:xfrm>
          <a:prstGeom prst="rect">
            <a:avLst/>
          </a:prstGeom>
          <a:solidFill>
            <a:schemeClr val="accent5">
              <a:lumMod val="40000"/>
              <a:lumOff val="60000"/>
              <a:alpha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legreya Medium"/>
              <a:ea typeface="Alegreya Medium"/>
              <a:cs typeface="Alegreya Medium"/>
              <a:sym typeface="Alegreya Medium"/>
            </a:endParaRPr>
          </a:p>
        </p:txBody>
      </p:sp>
      <p:sp>
        <p:nvSpPr>
          <p:cNvPr id="711" name="Google Shape;711;p49"/>
          <p:cNvSpPr txBox="1">
            <a:spLocks noGrp="1"/>
          </p:cNvSpPr>
          <p:nvPr>
            <p:ph type="sldNum" sz="quarter" idx="12"/>
          </p:nvPr>
        </p:nvSpPr>
        <p:spPr>
          <a:xfrm>
            <a:off x="863962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sp>
        <p:nvSpPr>
          <p:cNvPr id="712" name="Google Shape;712;p49"/>
          <p:cNvSpPr txBox="1"/>
          <p:nvPr/>
        </p:nvSpPr>
        <p:spPr>
          <a:xfrm>
            <a:off x="522482" y="3192779"/>
            <a:ext cx="128592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MAP</a:t>
            </a:r>
            <a:endParaRPr/>
          </a:p>
        </p:txBody>
      </p:sp>
      <p:pic>
        <p:nvPicPr>
          <p:cNvPr id="713" name="Google Shape;713;p49"/>
          <p:cNvPicPr preferRelativeResize="0"/>
          <p:nvPr/>
        </p:nvPicPr>
        <p:blipFill rotWithShape="1">
          <a:blip r:embed="rId5">
            <a:alphaModFix/>
          </a:blip>
          <a:srcRect l="21047" t="22916" r="25437"/>
          <a:stretch/>
        </p:blipFill>
        <p:spPr>
          <a:xfrm>
            <a:off x="103777" y="1411122"/>
            <a:ext cx="2449959" cy="4780885"/>
          </a:xfrm>
          <a:prstGeom prst="rect">
            <a:avLst/>
          </a:prstGeom>
          <a:noFill/>
          <a:ln>
            <a:noFill/>
          </a:ln>
        </p:spPr>
      </p:pic>
      <p:sp>
        <p:nvSpPr>
          <p:cNvPr id="714" name="Google Shape;714;p49"/>
          <p:cNvSpPr txBox="1"/>
          <p:nvPr/>
        </p:nvSpPr>
        <p:spPr>
          <a:xfrm>
            <a:off x="124465" y="5670433"/>
            <a:ext cx="1193861" cy="264688"/>
          </a:xfrm>
          <a:prstGeom prst="rect">
            <a:avLst/>
          </a:prstGeom>
          <a:solidFill>
            <a:schemeClr val="lt1"/>
          </a:solidFill>
          <a:ln>
            <a:noFill/>
          </a:ln>
        </p:spPr>
        <p:txBody>
          <a:bodyPr spcFirstLastPara="1" wrap="square" lIns="9125" tIns="9125" rIns="9125" bIns="9125" anchor="t" anchorCtr="0">
            <a:spAutoFit/>
          </a:bodyPr>
          <a:lstStyle/>
          <a:p>
            <a:pPr marL="0" marR="0" lvl="0" indent="0" algn="ctr" rtl="0">
              <a:spcBef>
                <a:spcPts val="0"/>
              </a:spcBef>
              <a:spcAft>
                <a:spcPts val="0"/>
              </a:spcAft>
              <a:buNone/>
            </a:pPr>
            <a:r>
              <a:rPr lang="en-US" sz="1600" b="1">
                <a:solidFill>
                  <a:srgbClr val="7D0101"/>
                </a:solidFill>
                <a:latin typeface="Calibri"/>
                <a:ea typeface="Calibri"/>
                <a:cs typeface="Calibri"/>
                <a:sym typeface="Calibri"/>
              </a:rPr>
              <a:t>Chipps Island</a:t>
            </a:r>
            <a:endParaRPr/>
          </a:p>
        </p:txBody>
      </p:sp>
      <p:sp>
        <p:nvSpPr>
          <p:cNvPr id="715" name="Google Shape;715;p49"/>
          <p:cNvSpPr/>
          <p:nvPr/>
        </p:nvSpPr>
        <p:spPr>
          <a:xfrm>
            <a:off x="864271" y="2280965"/>
            <a:ext cx="803762" cy="3291226"/>
          </a:xfrm>
          <a:custGeom>
            <a:avLst/>
            <a:gdLst/>
            <a:ahLst/>
            <a:cxnLst/>
            <a:rect l="l" t="t" r="r" b="b"/>
            <a:pathLst>
              <a:path w="863600" h="3549915" extrusionOk="0">
                <a:moveTo>
                  <a:pt x="63500" y="0"/>
                </a:moveTo>
                <a:cubicBezTo>
                  <a:pt x="26580" y="15823"/>
                  <a:pt x="21106" y="8588"/>
                  <a:pt x="6350" y="38100"/>
                </a:cubicBezTo>
                <a:cubicBezTo>
                  <a:pt x="3357" y="44087"/>
                  <a:pt x="2117" y="50800"/>
                  <a:pt x="0" y="57150"/>
                </a:cubicBezTo>
                <a:cubicBezTo>
                  <a:pt x="2117" y="63500"/>
                  <a:pt x="3357" y="70213"/>
                  <a:pt x="6350" y="76200"/>
                </a:cubicBezTo>
                <a:cubicBezTo>
                  <a:pt x="9763" y="83026"/>
                  <a:pt x="17971" y="87695"/>
                  <a:pt x="19050" y="95250"/>
                </a:cubicBezTo>
                <a:cubicBezTo>
                  <a:pt x="20284" y="103890"/>
                  <a:pt x="14817" y="112183"/>
                  <a:pt x="12700" y="120650"/>
                </a:cubicBezTo>
                <a:cubicBezTo>
                  <a:pt x="18296" y="154227"/>
                  <a:pt x="9528" y="158751"/>
                  <a:pt x="38100" y="171450"/>
                </a:cubicBezTo>
                <a:cubicBezTo>
                  <a:pt x="50333" y="176887"/>
                  <a:pt x="76200" y="184150"/>
                  <a:pt x="76200" y="184150"/>
                </a:cubicBezTo>
                <a:cubicBezTo>
                  <a:pt x="74477" y="194488"/>
                  <a:pt x="62801" y="227901"/>
                  <a:pt x="76200" y="241300"/>
                </a:cubicBezTo>
                <a:cubicBezTo>
                  <a:pt x="80933" y="246033"/>
                  <a:pt x="88900" y="245533"/>
                  <a:pt x="95250" y="247650"/>
                </a:cubicBezTo>
                <a:cubicBezTo>
                  <a:pt x="97367" y="254000"/>
                  <a:pt x="101600" y="260007"/>
                  <a:pt x="101600" y="266700"/>
                </a:cubicBezTo>
                <a:cubicBezTo>
                  <a:pt x="101600" y="273393"/>
                  <a:pt x="94150" y="279148"/>
                  <a:pt x="95250" y="285750"/>
                </a:cubicBezTo>
                <a:cubicBezTo>
                  <a:pt x="96505" y="293278"/>
                  <a:pt x="103064" y="298937"/>
                  <a:pt x="107950" y="304800"/>
                </a:cubicBezTo>
                <a:cubicBezTo>
                  <a:pt x="114249" y="312359"/>
                  <a:pt x="134950" y="333220"/>
                  <a:pt x="146050" y="336550"/>
                </a:cubicBezTo>
                <a:cubicBezTo>
                  <a:pt x="160386" y="340851"/>
                  <a:pt x="175683" y="340783"/>
                  <a:pt x="190500" y="342900"/>
                </a:cubicBezTo>
                <a:cubicBezTo>
                  <a:pt x="227586" y="355262"/>
                  <a:pt x="193527" y="339577"/>
                  <a:pt x="222250" y="368300"/>
                </a:cubicBezTo>
                <a:cubicBezTo>
                  <a:pt x="227646" y="373696"/>
                  <a:pt x="235437" y="376114"/>
                  <a:pt x="241300" y="381000"/>
                </a:cubicBezTo>
                <a:cubicBezTo>
                  <a:pt x="248199" y="386749"/>
                  <a:pt x="254000" y="393700"/>
                  <a:pt x="260350" y="400050"/>
                </a:cubicBezTo>
                <a:cubicBezTo>
                  <a:pt x="258233" y="419100"/>
                  <a:pt x="257151" y="438294"/>
                  <a:pt x="254000" y="457200"/>
                </a:cubicBezTo>
                <a:cubicBezTo>
                  <a:pt x="252900" y="463802"/>
                  <a:pt x="246550" y="469648"/>
                  <a:pt x="247650" y="476250"/>
                </a:cubicBezTo>
                <a:cubicBezTo>
                  <a:pt x="248905" y="483778"/>
                  <a:pt x="256117" y="488950"/>
                  <a:pt x="260350" y="495300"/>
                </a:cubicBezTo>
                <a:cubicBezTo>
                  <a:pt x="258233" y="501650"/>
                  <a:pt x="259227" y="510169"/>
                  <a:pt x="254000" y="514350"/>
                </a:cubicBezTo>
                <a:cubicBezTo>
                  <a:pt x="224014" y="538339"/>
                  <a:pt x="222603" y="496711"/>
                  <a:pt x="234950" y="546100"/>
                </a:cubicBezTo>
                <a:cubicBezTo>
                  <a:pt x="241300" y="543983"/>
                  <a:pt x="247307" y="539750"/>
                  <a:pt x="254000" y="539750"/>
                </a:cubicBezTo>
                <a:cubicBezTo>
                  <a:pt x="274320" y="539750"/>
                  <a:pt x="280247" y="548217"/>
                  <a:pt x="266700" y="565150"/>
                </a:cubicBezTo>
                <a:cubicBezTo>
                  <a:pt x="261932" y="571109"/>
                  <a:pt x="254000" y="573617"/>
                  <a:pt x="247650" y="577850"/>
                </a:cubicBezTo>
                <a:cubicBezTo>
                  <a:pt x="243417" y="584200"/>
                  <a:pt x="240346" y="591504"/>
                  <a:pt x="234950" y="596900"/>
                </a:cubicBezTo>
                <a:cubicBezTo>
                  <a:pt x="229554" y="602296"/>
                  <a:pt x="220668" y="603641"/>
                  <a:pt x="215900" y="609600"/>
                </a:cubicBezTo>
                <a:cubicBezTo>
                  <a:pt x="211719" y="614827"/>
                  <a:pt x="211667" y="622300"/>
                  <a:pt x="209550" y="628650"/>
                </a:cubicBezTo>
                <a:cubicBezTo>
                  <a:pt x="211667" y="635000"/>
                  <a:pt x="209913" y="644707"/>
                  <a:pt x="215900" y="647700"/>
                </a:cubicBezTo>
                <a:cubicBezTo>
                  <a:pt x="235252" y="657376"/>
                  <a:pt x="238881" y="629557"/>
                  <a:pt x="241300" y="622300"/>
                </a:cubicBezTo>
                <a:cubicBezTo>
                  <a:pt x="247650" y="624417"/>
                  <a:pt x="257864" y="622435"/>
                  <a:pt x="260350" y="628650"/>
                </a:cubicBezTo>
                <a:cubicBezTo>
                  <a:pt x="260397" y="628768"/>
                  <a:pt x="250608" y="670142"/>
                  <a:pt x="247650" y="673100"/>
                </a:cubicBezTo>
                <a:cubicBezTo>
                  <a:pt x="236857" y="683893"/>
                  <a:pt x="209550" y="698500"/>
                  <a:pt x="209550" y="698500"/>
                </a:cubicBezTo>
                <a:cubicBezTo>
                  <a:pt x="202734" y="718947"/>
                  <a:pt x="192712" y="739549"/>
                  <a:pt x="209550" y="762000"/>
                </a:cubicBezTo>
                <a:cubicBezTo>
                  <a:pt x="216026" y="770634"/>
                  <a:pt x="230829" y="765732"/>
                  <a:pt x="241300" y="768350"/>
                </a:cubicBezTo>
                <a:cubicBezTo>
                  <a:pt x="303829" y="783982"/>
                  <a:pt x="193609" y="763577"/>
                  <a:pt x="298450" y="781050"/>
                </a:cubicBezTo>
                <a:cubicBezTo>
                  <a:pt x="317226" y="837377"/>
                  <a:pt x="302383" y="787280"/>
                  <a:pt x="311150" y="914400"/>
                </a:cubicBezTo>
                <a:cubicBezTo>
                  <a:pt x="316410" y="990663"/>
                  <a:pt x="298629" y="971669"/>
                  <a:pt x="336550" y="996950"/>
                </a:cubicBezTo>
                <a:cubicBezTo>
                  <a:pt x="338667" y="1003300"/>
                  <a:pt x="342900" y="1009307"/>
                  <a:pt x="342900" y="1016000"/>
                </a:cubicBezTo>
                <a:cubicBezTo>
                  <a:pt x="342900" y="1023973"/>
                  <a:pt x="333194" y="1051467"/>
                  <a:pt x="330200" y="1060450"/>
                </a:cubicBezTo>
                <a:cubicBezTo>
                  <a:pt x="332317" y="1073150"/>
                  <a:pt x="331598" y="1086665"/>
                  <a:pt x="336550" y="1098550"/>
                </a:cubicBezTo>
                <a:cubicBezTo>
                  <a:pt x="342421" y="1112639"/>
                  <a:pt x="357123" y="1122170"/>
                  <a:pt x="361950" y="1136650"/>
                </a:cubicBezTo>
                <a:lnTo>
                  <a:pt x="368300" y="1155700"/>
                </a:lnTo>
                <a:cubicBezTo>
                  <a:pt x="366183" y="1164167"/>
                  <a:pt x="364348" y="1172709"/>
                  <a:pt x="361950" y="1181100"/>
                </a:cubicBezTo>
                <a:cubicBezTo>
                  <a:pt x="360111" y="1187536"/>
                  <a:pt x="355600" y="1193457"/>
                  <a:pt x="355600" y="1200150"/>
                </a:cubicBezTo>
                <a:cubicBezTo>
                  <a:pt x="355600" y="1236904"/>
                  <a:pt x="361512" y="1224673"/>
                  <a:pt x="374650" y="1250950"/>
                </a:cubicBezTo>
                <a:cubicBezTo>
                  <a:pt x="377643" y="1256937"/>
                  <a:pt x="376819" y="1264773"/>
                  <a:pt x="381000" y="1270000"/>
                </a:cubicBezTo>
                <a:cubicBezTo>
                  <a:pt x="385768" y="1275959"/>
                  <a:pt x="393700" y="1278467"/>
                  <a:pt x="400050" y="1282700"/>
                </a:cubicBezTo>
                <a:cubicBezTo>
                  <a:pt x="404283" y="1289050"/>
                  <a:pt x="407354" y="1296354"/>
                  <a:pt x="412750" y="1301750"/>
                </a:cubicBezTo>
                <a:cubicBezTo>
                  <a:pt x="418146" y="1307146"/>
                  <a:pt x="426774" y="1308707"/>
                  <a:pt x="431800" y="1314450"/>
                </a:cubicBezTo>
                <a:cubicBezTo>
                  <a:pt x="441851" y="1325937"/>
                  <a:pt x="457200" y="1352550"/>
                  <a:pt x="457200" y="1352550"/>
                </a:cubicBezTo>
                <a:cubicBezTo>
                  <a:pt x="455083" y="1369483"/>
                  <a:pt x="460636" y="1389370"/>
                  <a:pt x="450850" y="1403350"/>
                </a:cubicBezTo>
                <a:cubicBezTo>
                  <a:pt x="443173" y="1414317"/>
                  <a:pt x="412750" y="1416050"/>
                  <a:pt x="412750" y="1416050"/>
                </a:cubicBezTo>
                <a:cubicBezTo>
                  <a:pt x="427096" y="1459088"/>
                  <a:pt x="412750" y="1406584"/>
                  <a:pt x="412750" y="1479550"/>
                </a:cubicBezTo>
                <a:cubicBezTo>
                  <a:pt x="412750" y="1486243"/>
                  <a:pt x="416983" y="1492250"/>
                  <a:pt x="419100" y="1498600"/>
                </a:cubicBezTo>
                <a:cubicBezTo>
                  <a:pt x="416983" y="1513417"/>
                  <a:pt x="415685" y="1528374"/>
                  <a:pt x="412750" y="1543050"/>
                </a:cubicBezTo>
                <a:cubicBezTo>
                  <a:pt x="411437" y="1549614"/>
                  <a:pt x="407852" y="1555566"/>
                  <a:pt x="406400" y="1562100"/>
                </a:cubicBezTo>
                <a:cubicBezTo>
                  <a:pt x="391499" y="1629154"/>
                  <a:pt x="407995" y="1576366"/>
                  <a:pt x="393700" y="1619250"/>
                </a:cubicBezTo>
                <a:cubicBezTo>
                  <a:pt x="397933" y="1631950"/>
                  <a:pt x="410633" y="1644650"/>
                  <a:pt x="406400" y="1657350"/>
                </a:cubicBezTo>
                <a:lnTo>
                  <a:pt x="393700" y="1695450"/>
                </a:lnTo>
                <a:cubicBezTo>
                  <a:pt x="391583" y="1737783"/>
                  <a:pt x="392832" y="1780420"/>
                  <a:pt x="387350" y="1822450"/>
                </a:cubicBezTo>
                <a:cubicBezTo>
                  <a:pt x="386363" y="1830018"/>
                  <a:pt x="375098" y="1833881"/>
                  <a:pt x="374650" y="1841500"/>
                </a:cubicBezTo>
                <a:cubicBezTo>
                  <a:pt x="372905" y="1871158"/>
                  <a:pt x="376593" y="1901020"/>
                  <a:pt x="381000" y="1930400"/>
                </a:cubicBezTo>
                <a:cubicBezTo>
                  <a:pt x="382986" y="1943639"/>
                  <a:pt x="393700" y="1968500"/>
                  <a:pt x="393700" y="1968500"/>
                </a:cubicBezTo>
                <a:cubicBezTo>
                  <a:pt x="391583" y="1979083"/>
                  <a:pt x="386011" y="1989540"/>
                  <a:pt x="387350" y="2000250"/>
                </a:cubicBezTo>
                <a:cubicBezTo>
                  <a:pt x="388297" y="2007823"/>
                  <a:pt x="397370" y="2012154"/>
                  <a:pt x="400050" y="2019300"/>
                </a:cubicBezTo>
                <a:cubicBezTo>
                  <a:pt x="403840" y="2029406"/>
                  <a:pt x="404283" y="2040467"/>
                  <a:pt x="406400" y="2051050"/>
                </a:cubicBezTo>
                <a:cubicBezTo>
                  <a:pt x="412750" y="2048933"/>
                  <a:pt x="419463" y="2047693"/>
                  <a:pt x="425450" y="2044700"/>
                </a:cubicBezTo>
                <a:cubicBezTo>
                  <a:pt x="432276" y="2041287"/>
                  <a:pt x="436868" y="2032000"/>
                  <a:pt x="444500" y="2032000"/>
                </a:cubicBezTo>
                <a:cubicBezTo>
                  <a:pt x="452132" y="2032000"/>
                  <a:pt x="457200" y="2040467"/>
                  <a:pt x="463550" y="2044700"/>
                </a:cubicBezTo>
                <a:cubicBezTo>
                  <a:pt x="461433" y="2051050"/>
                  <a:pt x="456461" y="2057097"/>
                  <a:pt x="457200" y="2063750"/>
                </a:cubicBezTo>
                <a:cubicBezTo>
                  <a:pt x="458678" y="2077055"/>
                  <a:pt x="465667" y="2089150"/>
                  <a:pt x="469900" y="2101850"/>
                </a:cubicBezTo>
                <a:cubicBezTo>
                  <a:pt x="472017" y="2108200"/>
                  <a:pt x="474627" y="2114406"/>
                  <a:pt x="476250" y="2120900"/>
                </a:cubicBezTo>
                <a:cubicBezTo>
                  <a:pt x="478367" y="2129367"/>
                  <a:pt x="478697" y="2138494"/>
                  <a:pt x="482600" y="2146300"/>
                </a:cubicBezTo>
                <a:cubicBezTo>
                  <a:pt x="489426" y="2159952"/>
                  <a:pt x="503173" y="2169920"/>
                  <a:pt x="508000" y="2184400"/>
                </a:cubicBezTo>
                <a:cubicBezTo>
                  <a:pt x="510117" y="2190750"/>
                  <a:pt x="510169" y="2198223"/>
                  <a:pt x="514350" y="2203450"/>
                </a:cubicBezTo>
                <a:cubicBezTo>
                  <a:pt x="523302" y="2214641"/>
                  <a:pt x="539901" y="2218317"/>
                  <a:pt x="552450" y="2222500"/>
                </a:cubicBezTo>
                <a:lnTo>
                  <a:pt x="565150" y="2260600"/>
                </a:lnTo>
                <a:cubicBezTo>
                  <a:pt x="567267" y="2266950"/>
                  <a:pt x="567787" y="2274081"/>
                  <a:pt x="571500" y="2279650"/>
                </a:cubicBezTo>
                <a:lnTo>
                  <a:pt x="584200" y="2298700"/>
                </a:lnTo>
                <a:cubicBezTo>
                  <a:pt x="579967" y="2305050"/>
                  <a:pt x="574600" y="2310776"/>
                  <a:pt x="571500" y="2317750"/>
                </a:cubicBezTo>
                <a:cubicBezTo>
                  <a:pt x="566063" y="2329983"/>
                  <a:pt x="558800" y="2355850"/>
                  <a:pt x="558800" y="2355850"/>
                </a:cubicBezTo>
                <a:cubicBezTo>
                  <a:pt x="560917" y="2377017"/>
                  <a:pt x="558423" y="2399169"/>
                  <a:pt x="565150" y="2419350"/>
                </a:cubicBezTo>
                <a:cubicBezTo>
                  <a:pt x="567563" y="2426590"/>
                  <a:pt x="583253" y="2424477"/>
                  <a:pt x="584200" y="2432050"/>
                </a:cubicBezTo>
                <a:cubicBezTo>
                  <a:pt x="585860" y="2445334"/>
                  <a:pt x="571500" y="2470150"/>
                  <a:pt x="571500" y="2470150"/>
                </a:cubicBezTo>
                <a:cubicBezTo>
                  <a:pt x="573617" y="2476500"/>
                  <a:pt x="573117" y="2484467"/>
                  <a:pt x="577850" y="2489200"/>
                </a:cubicBezTo>
                <a:cubicBezTo>
                  <a:pt x="582583" y="2493933"/>
                  <a:pt x="590207" y="2495550"/>
                  <a:pt x="596900" y="2495550"/>
                </a:cubicBezTo>
                <a:cubicBezTo>
                  <a:pt x="610045" y="2495550"/>
                  <a:pt x="625368" y="2482921"/>
                  <a:pt x="635000" y="2476500"/>
                </a:cubicBezTo>
                <a:cubicBezTo>
                  <a:pt x="644752" y="2491128"/>
                  <a:pt x="651129" y="2497073"/>
                  <a:pt x="654050" y="2514600"/>
                </a:cubicBezTo>
                <a:cubicBezTo>
                  <a:pt x="665289" y="2582032"/>
                  <a:pt x="642841" y="2560044"/>
                  <a:pt x="679450" y="2584450"/>
                </a:cubicBezTo>
                <a:cubicBezTo>
                  <a:pt x="684255" y="2598864"/>
                  <a:pt x="684744" y="2613328"/>
                  <a:pt x="704850" y="2616200"/>
                </a:cubicBezTo>
                <a:cubicBezTo>
                  <a:pt x="713490" y="2617434"/>
                  <a:pt x="721783" y="2611967"/>
                  <a:pt x="730250" y="2609850"/>
                </a:cubicBezTo>
                <a:cubicBezTo>
                  <a:pt x="732367" y="2603500"/>
                  <a:pt x="730613" y="2593793"/>
                  <a:pt x="736600" y="2590800"/>
                </a:cubicBezTo>
                <a:cubicBezTo>
                  <a:pt x="742587" y="2587807"/>
                  <a:pt x="750423" y="2592969"/>
                  <a:pt x="755650" y="2597150"/>
                </a:cubicBezTo>
                <a:cubicBezTo>
                  <a:pt x="766841" y="2606102"/>
                  <a:pt x="770517" y="2622701"/>
                  <a:pt x="774700" y="2635250"/>
                </a:cubicBezTo>
                <a:cubicBezTo>
                  <a:pt x="772360" y="2651631"/>
                  <a:pt x="770866" y="2681017"/>
                  <a:pt x="762000" y="2698750"/>
                </a:cubicBezTo>
                <a:cubicBezTo>
                  <a:pt x="758587" y="2705576"/>
                  <a:pt x="753533" y="2711450"/>
                  <a:pt x="749300" y="2717800"/>
                </a:cubicBezTo>
                <a:cubicBezTo>
                  <a:pt x="753489" y="2734557"/>
                  <a:pt x="754317" y="2749971"/>
                  <a:pt x="768350" y="2762250"/>
                </a:cubicBezTo>
                <a:cubicBezTo>
                  <a:pt x="779837" y="2772301"/>
                  <a:pt x="806450" y="2787650"/>
                  <a:pt x="806450" y="2787650"/>
                </a:cubicBezTo>
                <a:cubicBezTo>
                  <a:pt x="808567" y="2796117"/>
                  <a:pt x="810402" y="2804659"/>
                  <a:pt x="812800" y="2813050"/>
                </a:cubicBezTo>
                <a:cubicBezTo>
                  <a:pt x="814639" y="2819486"/>
                  <a:pt x="813703" y="2828209"/>
                  <a:pt x="819150" y="2832100"/>
                </a:cubicBezTo>
                <a:cubicBezTo>
                  <a:pt x="830043" y="2839881"/>
                  <a:pt x="857250" y="2844800"/>
                  <a:pt x="857250" y="2844800"/>
                </a:cubicBezTo>
                <a:cubicBezTo>
                  <a:pt x="856800" y="2850204"/>
                  <a:pt x="857265" y="2917163"/>
                  <a:pt x="844550" y="2940050"/>
                </a:cubicBezTo>
                <a:cubicBezTo>
                  <a:pt x="837137" y="2953393"/>
                  <a:pt x="819150" y="2978150"/>
                  <a:pt x="819150" y="2978150"/>
                </a:cubicBezTo>
                <a:cubicBezTo>
                  <a:pt x="831512" y="3015236"/>
                  <a:pt x="815827" y="2981177"/>
                  <a:pt x="844550" y="3009900"/>
                </a:cubicBezTo>
                <a:cubicBezTo>
                  <a:pt x="856860" y="3022210"/>
                  <a:pt x="858435" y="3032506"/>
                  <a:pt x="863600" y="3048000"/>
                </a:cubicBezTo>
                <a:cubicBezTo>
                  <a:pt x="861483" y="3054350"/>
                  <a:pt x="863237" y="3064057"/>
                  <a:pt x="857250" y="3067050"/>
                </a:cubicBezTo>
                <a:cubicBezTo>
                  <a:pt x="851263" y="3070043"/>
                  <a:pt x="840039" y="3054264"/>
                  <a:pt x="838200" y="3060700"/>
                </a:cubicBezTo>
                <a:cubicBezTo>
                  <a:pt x="825107" y="3106527"/>
                  <a:pt x="850996" y="3143154"/>
                  <a:pt x="819150" y="3175000"/>
                </a:cubicBezTo>
                <a:cubicBezTo>
                  <a:pt x="813754" y="3180396"/>
                  <a:pt x="806450" y="3183467"/>
                  <a:pt x="800100" y="3187700"/>
                </a:cubicBezTo>
                <a:cubicBezTo>
                  <a:pt x="789517" y="3219450"/>
                  <a:pt x="791633" y="3200400"/>
                  <a:pt x="806450" y="3244850"/>
                </a:cubicBezTo>
                <a:cubicBezTo>
                  <a:pt x="808567" y="3251200"/>
                  <a:pt x="806450" y="3261783"/>
                  <a:pt x="812800" y="3263900"/>
                </a:cubicBezTo>
                <a:lnTo>
                  <a:pt x="831850" y="3270250"/>
                </a:lnTo>
                <a:cubicBezTo>
                  <a:pt x="834844" y="3279233"/>
                  <a:pt x="844550" y="3306727"/>
                  <a:pt x="844550" y="3314700"/>
                </a:cubicBezTo>
                <a:cubicBezTo>
                  <a:pt x="844550" y="3321393"/>
                  <a:pt x="840317" y="3327400"/>
                  <a:pt x="838200" y="3333750"/>
                </a:cubicBezTo>
                <a:cubicBezTo>
                  <a:pt x="831850" y="3329517"/>
                  <a:pt x="824546" y="3326446"/>
                  <a:pt x="819150" y="3321050"/>
                </a:cubicBezTo>
                <a:cubicBezTo>
                  <a:pt x="800686" y="3302586"/>
                  <a:pt x="810663" y="3289362"/>
                  <a:pt x="800100" y="3321050"/>
                </a:cubicBezTo>
                <a:cubicBezTo>
                  <a:pt x="805969" y="3338657"/>
                  <a:pt x="817995" y="3362036"/>
                  <a:pt x="793750" y="3378200"/>
                </a:cubicBezTo>
                <a:lnTo>
                  <a:pt x="755650" y="3403600"/>
                </a:lnTo>
                <a:lnTo>
                  <a:pt x="736600" y="3416300"/>
                </a:lnTo>
                <a:cubicBezTo>
                  <a:pt x="728133" y="3414183"/>
                  <a:pt x="719591" y="3412348"/>
                  <a:pt x="711200" y="3409950"/>
                </a:cubicBezTo>
                <a:cubicBezTo>
                  <a:pt x="704764" y="3408111"/>
                  <a:pt x="698843" y="3403600"/>
                  <a:pt x="692150" y="3403600"/>
                </a:cubicBezTo>
                <a:cubicBezTo>
                  <a:pt x="685457" y="3403600"/>
                  <a:pt x="679450" y="3407833"/>
                  <a:pt x="673100" y="3409950"/>
                </a:cubicBezTo>
                <a:cubicBezTo>
                  <a:pt x="671605" y="3415929"/>
                  <a:pt x="664541" y="3446947"/>
                  <a:pt x="660400" y="3454400"/>
                </a:cubicBezTo>
                <a:cubicBezTo>
                  <a:pt x="652987" y="3467743"/>
                  <a:pt x="647700" y="3484033"/>
                  <a:pt x="635000" y="3492500"/>
                </a:cubicBezTo>
                <a:cubicBezTo>
                  <a:pt x="622300" y="3500967"/>
                  <a:pt x="611380" y="3513073"/>
                  <a:pt x="596900" y="3517900"/>
                </a:cubicBezTo>
                <a:cubicBezTo>
                  <a:pt x="590550" y="3520017"/>
                  <a:pt x="583701" y="3520999"/>
                  <a:pt x="577850" y="3524250"/>
                </a:cubicBezTo>
                <a:cubicBezTo>
                  <a:pt x="523676" y="3554346"/>
                  <a:pt x="560022" y="3549650"/>
                  <a:pt x="514350" y="3549650"/>
                </a:cubicBezTo>
              </a:path>
            </a:pathLst>
          </a:custGeom>
          <a:noFill/>
          <a:ln w="2222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6" name="Google Shape;716;p49"/>
          <p:cNvSpPr/>
          <p:nvPr/>
        </p:nvSpPr>
        <p:spPr>
          <a:xfrm>
            <a:off x="1038314" y="2930035"/>
            <a:ext cx="186166" cy="185449"/>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717" name="Google Shape;717;p49"/>
          <p:cNvSpPr/>
          <p:nvPr/>
        </p:nvSpPr>
        <p:spPr>
          <a:xfrm>
            <a:off x="1455148" y="4629132"/>
            <a:ext cx="186166" cy="185449"/>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718" name="Google Shape;718;p49"/>
          <p:cNvSpPr/>
          <p:nvPr/>
        </p:nvSpPr>
        <p:spPr>
          <a:xfrm>
            <a:off x="1523109" y="4871740"/>
            <a:ext cx="186166" cy="185449"/>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719" name="Google Shape;719;p49"/>
          <p:cNvSpPr txBox="1"/>
          <p:nvPr/>
        </p:nvSpPr>
        <p:spPr>
          <a:xfrm>
            <a:off x="93637" y="2633707"/>
            <a:ext cx="2365192" cy="280077"/>
          </a:xfrm>
          <a:prstGeom prst="rect">
            <a:avLst/>
          </a:prstGeom>
          <a:solidFill>
            <a:schemeClr val="lt1"/>
          </a:solidFill>
          <a:ln>
            <a:noFill/>
          </a:ln>
        </p:spPr>
        <p:txBody>
          <a:bodyPr spcFirstLastPara="1" wrap="square" lIns="9125" tIns="9125" rIns="9125" bIns="9125" anchor="t" anchorCtr="0">
            <a:spAutoFit/>
          </a:bodyPr>
          <a:lstStyle/>
          <a:p>
            <a:pPr marL="0" marR="0" lvl="0" indent="0" algn="ctr" rtl="0">
              <a:spcBef>
                <a:spcPts val="0"/>
              </a:spcBef>
              <a:spcAft>
                <a:spcPts val="0"/>
              </a:spcAft>
              <a:buNone/>
            </a:pPr>
            <a:r>
              <a:rPr lang="en-US" sz="1700" b="1">
                <a:solidFill>
                  <a:srgbClr val="7D0101"/>
                </a:solidFill>
                <a:latin typeface="Calibri"/>
                <a:ea typeface="Calibri"/>
                <a:cs typeface="Calibri"/>
                <a:sym typeface="Calibri"/>
              </a:rPr>
              <a:t>Red Bluff Diversion Dam</a:t>
            </a:r>
            <a:endParaRPr/>
          </a:p>
        </p:txBody>
      </p:sp>
      <p:sp>
        <p:nvSpPr>
          <p:cNvPr id="720" name="Google Shape;720;p49"/>
          <p:cNvSpPr txBox="1"/>
          <p:nvPr/>
        </p:nvSpPr>
        <p:spPr>
          <a:xfrm>
            <a:off x="7328" y="4784836"/>
            <a:ext cx="1426911" cy="264688"/>
          </a:xfrm>
          <a:prstGeom prst="rect">
            <a:avLst/>
          </a:prstGeom>
          <a:solidFill>
            <a:schemeClr val="lt1"/>
          </a:solidFill>
          <a:ln>
            <a:noFill/>
          </a:ln>
        </p:spPr>
        <p:txBody>
          <a:bodyPr spcFirstLastPara="1" wrap="square" lIns="0" tIns="9125" rIns="0" bIns="9125" anchor="t" anchorCtr="0">
            <a:spAutoFit/>
          </a:bodyPr>
          <a:lstStyle/>
          <a:p>
            <a:pPr marL="0" marR="0" lvl="0" indent="0" algn="ctr" rtl="0">
              <a:spcBef>
                <a:spcPts val="0"/>
              </a:spcBef>
              <a:spcAft>
                <a:spcPts val="0"/>
              </a:spcAft>
              <a:buNone/>
            </a:pPr>
            <a:r>
              <a:rPr lang="en-US" sz="1600" b="1">
                <a:solidFill>
                  <a:srgbClr val="7D0101"/>
                </a:solidFill>
                <a:latin typeface="Calibri"/>
                <a:ea typeface="Calibri"/>
                <a:cs typeface="Calibri"/>
                <a:sym typeface="Calibri"/>
              </a:rPr>
              <a:t>Knights Landing</a:t>
            </a:r>
            <a:endParaRPr/>
          </a:p>
        </p:txBody>
      </p:sp>
      <p:sp>
        <p:nvSpPr>
          <p:cNvPr id="721" name="Google Shape;721;p49"/>
          <p:cNvSpPr/>
          <p:nvPr/>
        </p:nvSpPr>
        <p:spPr>
          <a:xfrm>
            <a:off x="1219045" y="5446350"/>
            <a:ext cx="186166" cy="185449"/>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722" name="Google Shape;722;p49"/>
          <p:cNvSpPr/>
          <p:nvPr/>
        </p:nvSpPr>
        <p:spPr>
          <a:xfrm>
            <a:off x="792832" y="2295929"/>
            <a:ext cx="186166" cy="185449"/>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723" name="Google Shape;723;p49"/>
          <p:cNvSpPr txBox="1"/>
          <p:nvPr/>
        </p:nvSpPr>
        <p:spPr>
          <a:xfrm>
            <a:off x="289554" y="1994710"/>
            <a:ext cx="1342911" cy="280077"/>
          </a:xfrm>
          <a:prstGeom prst="rect">
            <a:avLst/>
          </a:prstGeom>
          <a:solidFill>
            <a:schemeClr val="lt1"/>
          </a:solidFill>
          <a:ln>
            <a:noFill/>
          </a:ln>
        </p:spPr>
        <p:txBody>
          <a:bodyPr spcFirstLastPara="1" wrap="square" lIns="9125" tIns="9125" rIns="9125" bIns="9125" anchor="t" anchorCtr="0">
            <a:spAutoFit/>
          </a:bodyPr>
          <a:lstStyle/>
          <a:p>
            <a:pPr marL="0" marR="0" lvl="0" indent="0" algn="ctr" rtl="0">
              <a:spcBef>
                <a:spcPts val="0"/>
              </a:spcBef>
              <a:spcAft>
                <a:spcPts val="0"/>
              </a:spcAft>
              <a:buNone/>
            </a:pPr>
            <a:r>
              <a:rPr lang="en-US" sz="1700" b="1">
                <a:solidFill>
                  <a:srgbClr val="7D0101"/>
                </a:solidFill>
                <a:latin typeface="Calibri"/>
                <a:ea typeface="Calibri"/>
                <a:cs typeface="Calibri"/>
                <a:sym typeface="Calibri"/>
              </a:rPr>
              <a:t>Keswick Dam</a:t>
            </a:r>
            <a:endParaRPr/>
          </a:p>
        </p:txBody>
      </p:sp>
      <p:sp>
        <p:nvSpPr>
          <p:cNvPr id="724" name="Google Shape;724;p49"/>
          <p:cNvSpPr txBox="1"/>
          <p:nvPr/>
        </p:nvSpPr>
        <p:spPr>
          <a:xfrm>
            <a:off x="1724254" y="5002244"/>
            <a:ext cx="929950" cy="230832"/>
          </a:xfrm>
          <a:prstGeom prst="rect">
            <a:avLst/>
          </a:prstGeom>
          <a:solidFill>
            <a:schemeClr val="lt1"/>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500" b="1">
                <a:solidFill>
                  <a:srgbClr val="7D0101"/>
                </a:solidFill>
                <a:latin typeface="Calibri"/>
                <a:ea typeface="Calibri"/>
                <a:cs typeface="Calibri"/>
                <a:sym typeface="Calibri"/>
              </a:rPr>
              <a:t>American R</a:t>
            </a:r>
            <a:endParaRPr/>
          </a:p>
        </p:txBody>
      </p:sp>
      <p:grpSp>
        <p:nvGrpSpPr>
          <p:cNvPr id="725" name="Google Shape;725;p49"/>
          <p:cNvGrpSpPr/>
          <p:nvPr/>
        </p:nvGrpSpPr>
        <p:grpSpPr>
          <a:xfrm>
            <a:off x="2440936" y="357894"/>
            <a:ext cx="9675639" cy="5669771"/>
            <a:chOff x="2305954" y="1188474"/>
            <a:chExt cx="9675639" cy="5669771"/>
          </a:xfrm>
        </p:grpSpPr>
        <p:pic>
          <p:nvPicPr>
            <p:cNvPr id="726" name="Google Shape;726;p49"/>
            <p:cNvPicPr preferRelativeResize="0"/>
            <p:nvPr/>
          </p:nvPicPr>
          <p:blipFill rotWithShape="1">
            <a:blip r:embed="rId6">
              <a:alphaModFix/>
            </a:blip>
            <a:srcRect/>
            <a:stretch/>
          </p:blipFill>
          <p:spPr>
            <a:xfrm>
              <a:off x="2305954" y="1188474"/>
              <a:ext cx="8443692" cy="5669771"/>
            </a:xfrm>
            <a:prstGeom prst="rect">
              <a:avLst/>
            </a:prstGeom>
            <a:noFill/>
            <a:ln>
              <a:noFill/>
            </a:ln>
          </p:spPr>
        </p:pic>
        <p:sp>
          <p:nvSpPr>
            <p:cNvPr id="727" name="Google Shape;727;p49"/>
            <p:cNvSpPr/>
            <p:nvPr/>
          </p:nvSpPr>
          <p:spPr>
            <a:xfrm>
              <a:off x="10599833" y="1389936"/>
              <a:ext cx="1381760" cy="636984"/>
            </a:xfrm>
            <a:prstGeom prst="rect">
              <a:avLst/>
            </a:prstGeom>
            <a:gradFill flip="none" rotWithShape="1">
              <a:gsLst>
                <a:gs pos="43000">
                  <a:schemeClr val="accent5">
                    <a:lumMod val="40000"/>
                    <a:lumOff val="60000"/>
                  </a:schemeClr>
                </a:gs>
                <a:gs pos="100000">
                  <a:schemeClr val="bg1"/>
                </a:gs>
              </a:gsLst>
              <a:lin ang="16200000" scaled="1"/>
              <a:tileRect/>
            </a:gradFill>
            <a:ln w="1270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dk1"/>
                  </a:solidFill>
                  <a:latin typeface="Calibri"/>
                  <a:ea typeface="Calibri"/>
                  <a:cs typeface="Calibri"/>
                  <a:sym typeface="Calibri"/>
                </a:rPr>
                <a:t>STARS</a:t>
              </a:r>
              <a:endParaRPr dirty="0"/>
            </a:p>
          </p:txBody>
        </p:sp>
        <p:cxnSp>
          <p:nvCxnSpPr>
            <p:cNvPr id="728" name="Google Shape;728;p49"/>
            <p:cNvCxnSpPr/>
            <p:nvPr/>
          </p:nvCxnSpPr>
          <p:spPr>
            <a:xfrm>
              <a:off x="11374526" y="2026920"/>
              <a:ext cx="45720" cy="3992880"/>
            </a:xfrm>
            <a:prstGeom prst="straightConnector1">
              <a:avLst/>
            </a:prstGeom>
            <a:noFill/>
            <a:ln w="34925" cap="flat" cmpd="sng">
              <a:solidFill>
                <a:srgbClr val="2F5496"/>
              </a:solidFill>
              <a:prstDash val="solid"/>
              <a:miter lim="800000"/>
              <a:headEnd type="none" w="sm" len="sm"/>
              <a:tailEnd type="triangle" w="med" len="med"/>
            </a:ln>
          </p:spPr>
        </p:cxnSp>
        <p:sp>
          <p:nvSpPr>
            <p:cNvPr id="729" name="Google Shape;729;p49"/>
            <p:cNvSpPr/>
            <p:nvPr/>
          </p:nvSpPr>
          <p:spPr>
            <a:xfrm>
              <a:off x="10947400" y="6019800"/>
              <a:ext cx="1005840" cy="431800"/>
            </a:xfrm>
            <a:prstGeom prst="flowChartPredefinedProcess">
              <a:avLst/>
            </a:prstGeom>
            <a:solidFill>
              <a:schemeClr val="lt1"/>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a:solidFill>
                    <a:schemeClr val="dk1"/>
                  </a:solidFill>
                  <a:latin typeface="Calibri"/>
                  <a:ea typeface="Calibri"/>
                  <a:cs typeface="Calibri"/>
                  <a:sym typeface="Calibri"/>
                </a:rPr>
                <a:t>STARS</a:t>
              </a:r>
              <a:br>
                <a:rPr lang="en-US" sz="1100">
                  <a:solidFill>
                    <a:schemeClr val="dk1"/>
                  </a:solidFill>
                  <a:latin typeface="Calibri"/>
                  <a:ea typeface="Calibri"/>
                  <a:cs typeface="Calibri"/>
                  <a:sym typeface="Calibri"/>
                </a:rPr>
              </a:br>
              <a:r>
                <a:rPr lang="en-US" sz="1100">
                  <a:solidFill>
                    <a:schemeClr val="dk1"/>
                  </a:solidFill>
                  <a:latin typeface="Calibri"/>
                  <a:ea typeface="Calibri"/>
                  <a:cs typeface="Calibri"/>
                  <a:sym typeface="Calibri"/>
                </a:rPr>
                <a:t>Model</a:t>
              </a:r>
              <a:endParaRPr sz="1800">
                <a:solidFill>
                  <a:schemeClr val="dk1"/>
                </a:solidFill>
                <a:latin typeface="Calibri"/>
                <a:ea typeface="Calibri"/>
                <a:cs typeface="Calibri"/>
                <a:sym typeface="Calibri"/>
              </a:endParaRPr>
            </a:p>
          </p:txBody>
        </p:sp>
      </p:grpSp>
      <p:sp>
        <p:nvSpPr>
          <p:cNvPr id="730" name="Google Shape;730;p49"/>
          <p:cNvSpPr/>
          <p:nvPr/>
        </p:nvSpPr>
        <p:spPr>
          <a:xfrm>
            <a:off x="1653901" y="5295122"/>
            <a:ext cx="186166" cy="185449"/>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731" name="Google Shape;731;p49"/>
          <p:cNvSpPr txBox="1"/>
          <p:nvPr/>
        </p:nvSpPr>
        <p:spPr>
          <a:xfrm>
            <a:off x="1854584" y="5344201"/>
            <a:ext cx="438096" cy="230832"/>
          </a:xfrm>
          <a:prstGeom prst="rect">
            <a:avLst/>
          </a:prstGeom>
          <a:solidFill>
            <a:schemeClr val="lt1"/>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500" b="1">
                <a:solidFill>
                  <a:srgbClr val="7D0101"/>
                </a:solidFill>
                <a:latin typeface="Calibri"/>
                <a:ea typeface="Calibri"/>
                <a:cs typeface="Calibri"/>
                <a:sym typeface="Calibri"/>
              </a:rPr>
              <a:t>DCC</a:t>
            </a:r>
            <a:endParaRPr/>
          </a:p>
        </p:txBody>
      </p:sp>
    </p:spTree>
    <p:extLst>
      <p:ext uri="{BB962C8B-B14F-4D97-AF65-F5344CB8AC3E}">
        <p14:creationId xmlns:p14="http://schemas.microsoft.com/office/powerpoint/2010/main" val="333307420"/>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8000" r="-38000"/>
          </a:stretch>
        </a:blipFill>
        <a:effectLst/>
      </p:bgPr>
    </p:bg>
    <p:spTree>
      <p:nvGrpSpPr>
        <p:cNvPr id="1" name="Shape 736"/>
        <p:cNvGrpSpPr/>
        <p:nvPr/>
      </p:nvGrpSpPr>
      <p:grpSpPr>
        <a:xfrm>
          <a:off x="0" y="0"/>
          <a:ext cx="0" cy="0"/>
          <a:chOff x="0" y="0"/>
          <a:chExt cx="0" cy="0"/>
        </a:xfrm>
      </p:grpSpPr>
      <p:sp>
        <p:nvSpPr>
          <p:cNvPr id="2" name="Google Shape;691;p47">
            <a:extLst>
              <a:ext uri="{FF2B5EF4-FFF2-40B4-BE49-F238E27FC236}">
                <a16:creationId xmlns:a16="http://schemas.microsoft.com/office/drawing/2014/main" id="{7CF64F3E-33F6-8A44-607E-8E8DD608E5D8}"/>
              </a:ext>
            </a:extLst>
          </p:cNvPr>
          <p:cNvSpPr/>
          <p:nvPr/>
        </p:nvSpPr>
        <p:spPr>
          <a:xfrm>
            <a:off x="0" y="0"/>
            <a:ext cx="12192000" cy="6858000"/>
          </a:xfrm>
          <a:prstGeom prst="rect">
            <a:avLst/>
          </a:prstGeom>
          <a:solidFill>
            <a:schemeClr val="accent5">
              <a:lumMod val="40000"/>
              <a:lumOff val="60000"/>
              <a:alpha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legreya Medium"/>
              <a:ea typeface="Alegreya Medium"/>
              <a:cs typeface="Alegreya Medium"/>
              <a:sym typeface="Alegreya Medium"/>
            </a:endParaRPr>
          </a:p>
        </p:txBody>
      </p:sp>
      <p:sp>
        <p:nvSpPr>
          <p:cNvPr id="737" name="Google Shape;737;p5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53</a:t>
            </a:fld>
            <a:endParaRPr/>
          </a:p>
        </p:txBody>
      </p:sp>
      <p:sp>
        <p:nvSpPr>
          <p:cNvPr id="738" name="Google Shape;738;p50"/>
          <p:cNvSpPr txBox="1"/>
          <p:nvPr/>
        </p:nvSpPr>
        <p:spPr>
          <a:xfrm>
            <a:off x="522482" y="3192779"/>
            <a:ext cx="128592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MAP</a:t>
            </a:r>
            <a:endParaRPr/>
          </a:p>
        </p:txBody>
      </p:sp>
      <p:pic>
        <p:nvPicPr>
          <p:cNvPr id="739" name="Google Shape;739;p50"/>
          <p:cNvPicPr preferRelativeResize="0"/>
          <p:nvPr/>
        </p:nvPicPr>
        <p:blipFill rotWithShape="1">
          <a:blip r:embed="rId5">
            <a:alphaModFix/>
          </a:blip>
          <a:srcRect l="21047" t="22916" r="25437"/>
          <a:stretch/>
        </p:blipFill>
        <p:spPr>
          <a:xfrm>
            <a:off x="103777" y="1411122"/>
            <a:ext cx="2449959" cy="4780885"/>
          </a:xfrm>
          <a:prstGeom prst="rect">
            <a:avLst/>
          </a:prstGeom>
          <a:noFill/>
          <a:ln>
            <a:noFill/>
          </a:ln>
        </p:spPr>
      </p:pic>
      <p:sp>
        <p:nvSpPr>
          <p:cNvPr id="740" name="Google Shape;740;p50"/>
          <p:cNvSpPr txBox="1"/>
          <p:nvPr/>
        </p:nvSpPr>
        <p:spPr>
          <a:xfrm>
            <a:off x="124465" y="5670433"/>
            <a:ext cx="1193861" cy="264688"/>
          </a:xfrm>
          <a:prstGeom prst="rect">
            <a:avLst/>
          </a:prstGeom>
          <a:solidFill>
            <a:schemeClr val="lt1"/>
          </a:solidFill>
          <a:ln>
            <a:noFill/>
          </a:ln>
        </p:spPr>
        <p:txBody>
          <a:bodyPr spcFirstLastPara="1" wrap="square" lIns="9125" tIns="9125" rIns="9125" bIns="9125" anchor="t" anchorCtr="0">
            <a:spAutoFit/>
          </a:bodyPr>
          <a:lstStyle/>
          <a:p>
            <a:pPr marL="0" marR="0" lvl="0" indent="0" algn="ctr" rtl="0">
              <a:spcBef>
                <a:spcPts val="0"/>
              </a:spcBef>
              <a:spcAft>
                <a:spcPts val="0"/>
              </a:spcAft>
              <a:buNone/>
            </a:pPr>
            <a:r>
              <a:rPr lang="en-US" sz="1600" b="1">
                <a:solidFill>
                  <a:srgbClr val="7D0101"/>
                </a:solidFill>
                <a:latin typeface="Calibri"/>
                <a:ea typeface="Calibri"/>
                <a:cs typeface="Calibri"/>
                <a:sym typeface="Calibri"/>
              </a:rPr>
              <a:t>Chipps Island</a:t>
            </a:r>
            <a:endParaRPr/>
          </a:p>
        </p:txBody>
      </p:sp>
      <p:sp>
        <p:nvSpPr>
          <p:cNvPr id="741" name="Google Shape;741;p50"/>
          <p:cNvSpPr/>
          <p:nvPr/>
        </p:nvSpPr>
        <p:spPr>
          <a:xfrm>
            <a:off x="864271" y="2280965"/>
            <a:ext cx="803762" cy="3291226"/>
          </a:xfrm>
          <a:custGeom>
            <a:avLst/>
            <a:gdLst/>
            <a:ahLst/>
            <a:cxnLst/>
            <a:rect l="l" t="t" r="r" b="b"/>
            <a:pathLst>
              <a:path w="863600" h="3549915" extrusionOk="0">
                <a:moveTo>
                  <a:pt x="63500" y="0"/>
                </a:moveTo>
                <a:cubicBezTo>
                  <a:pt x="26580" y="15823"/>
                  <a:pt x="21106" y="8588"/>
                  <a:pt x="6350" y="38100"/>
                </a:cubicBezTo>
                <a:cubicBezTo>
                  <a:pt x="3357" y="44087"/>
                  <a:pt x="2117" y="50800"/>
                  <a:pt x="0" y="57150"/>
                </a:cubicBezTo>
                <a:cubicBezTo>
                  <a:pt x="2117" y="63500"/>
                  <a:pt x="3357" y="70213"/>
                  <a:pt x="6350" y="76200"/>
                </a:cubicBezTo>
                <a:cubicBezTo>
                  <a:pt x="9763" y="83026"/>
                  <a:pt x="17971" y="87695"/>
                  <a:pt x="19050" y="95250"/>
                </a:cubicBezTo>
                <a:cubicBezTo>
                  <a:pt x="20284" y="103890"/>
                  <a:pt x="14817" y="112183"/>
                  <a:pt x="12700" y="120650"/>
                </a:cubicBezTo>
                <a:cubicBezTo>
                  <a:pt x="18296" y="154227"/>
                  <a:pt x="9528" y="158751"/>
                  <a:pt x="38100" y="171450"/>
                </a:cubicBezTo>
                <a:cubicBezTo>
                  <a:pt x="50333" y="176887"/>
                  <a:pt x="76200" y="184150"/>
                  <a:pt x="76200" y="184150"/>
                </a:cubicBezTo>
                <a:cubicBezTo>
                  <a:pt x="74477" y="194488"/>
                  <a:pt x="62801" y="227901"/>
                  <a:pt x="76200" y="241300"/>
                </a:cubicBezTo>
                <a:cubicBezTo>
                  <a:pt x="80933" y="246033"/>
                  <a:pt x="88900" y="245533"/>
                  <a:pt x="95250" y="247650"/>
                </a:cubicBezTo>
                <a:cubicBezTo>
                  <a:pt x="97367" y="254000"/>
                  <a:pt x="101600" y="260007"/>
                  <a:pt x="101600" y="266700"/>
                </a:cubicBezTo>
                <a:cubicBezTo>
                  <a:pt x="101600" y="273393"/>
                  <a:pt x="94150" y="279148"/>
                  <a:pt x="95250" y="285750"/>
                </a:cubicBezTo>
                <a:cubicBezTo>
                  <a:pt x="96505" y="293278"/>
                  <a:pt x="103064" y="298937"/>
                  <a:pt x="107950" y="304800"/>
                </a:cubicBezTo>
                <a:cubicBezTo>
                  <a:pt x="114249" y="312359"/>
                  <a:pt x="134950" y="333220"/>
                  <a:pt x="146050" y="336550"/>
                </a:cubicBezTo>
                <a:cubicBezTo>
                  <a:pt x="160386" y="340851"/>
                  <a:pt x="175683" y="340783"/>
                  <a:pt x="190500" y="342900"/>
                </a:cubicBezTo>
                <a:cubicBezTo>
                  <a:pt x="227586" y="355262"/>
                  <a:pt x="193527" y="339577"/>
                  <a:pt x="222250" y="368300"/>
                </a:cubicBezTo>
                <a:cubicBezTo>
                  <a:pt x="227646" y="373696"/>
                  <a:pt x="235437" y="376114"/>
                  <a:pt x="241300" y="381000"/>
                </a:cubicBezTo>
                <a:cubicBezTo>
                  <a:pt x="248199" y="386749"/>
                  <a:pt x="254000" y="393700"/>
                  <a:pt x="260350" y="400050"/>
                </a:cubicBezTo>
                <a:cubicBezTo>
                  <a:pt x="258233" y="419100"/>
                  <a:pt x="257151" y="438294"/>
                  <a:pt x="254000" y="457200"/>
                </a:cubicBezTo>
                <a:cubicBezTo>
                  <a:pt x="252900" y="463802"/>
                  <a:pt x="246550" y="469648"/>
                  <a:pt x="247650" y="476250"/>
                </a:cubicBezTo>
                <a:cubicBezTo>
                  <a:pt x="248905" y="483778"/>
                  <a:pt x="256117" y="488950"/>
                  <a:pt x="260350" y="495300"/>
                </a:cubicBezTo>
                <a:cubicBezTo>
                  <a:pt x="258233" y="501650"/>
                  <a:pt x="259227" y="510169"/>
                  <a:pt x="254000" y="514350"/>
                </a:cubicBezTo>
                <a:cubicBezTo>
                  <a:pt x="224014" y="538339"/>
                  <a:pt x="222603" y="496711"/>
                  <a:pt x="234950" y="546100"/>
                </a:cubicBezTo>
                <a:cubicBezTo>
                  <a:pt x="241300" y="543983"/>
                  <a:pt x="247307" y="539750"/>
                  <a:pt x="254000" y="539750"/>
                </a:cubicBezTo>
                <a:cubicBezTo>
                  <a:pt x="274320" y="539750"/>
                  <a:pt x="280247" y="548217"/>
                  <a:pt x="266700" y="565150"/>
                </a:cubicBezTo>
                <a:cubicBezTo>
                  <a:pt x="261932" y="571109"/>
                  <a:pt x="254000" y="573617"/>
                  <a:pt x="247650" y="577850"/>
                </a:cubicBezTo>
                <a:cubicBezTo>
                  <a:pt x="243417" y="584200"/>
                  <a:pt x="240346" y="591504"/>
                  <a:pt x="234950" y="596900"/>
                </a:cubicBezTo>
                <a:cubicBezTo>
                  <a:pt x="229554" y="602296"/>
                  <a:pt x="220668" y="603641"/>
                  <a:pt x="215900" y="609600"/>
                </a:cubicBezTo>
                <a:cubicBezTo>
                  <a:pt x="211719" y="614827"/>
                  <a:pt x="211667" y="622300"/>
                  <a:pt x="209550" y="628650"/>
                </a:cubicBezTo>
                <a:cubicBezTo>
                  <a:pt x="211667" y="635000"/>
                  <a:pt x="209913" y="644707"/>
                  <a:pt x="215900" y="647700"/>
                </a:cubicBezTo>
                <a:cubicBezTo>
                  <a:pt x="235252" y="657376"/>
                  <a:pt x="238881" y="629557"/>
                  <a:pt x="241300" y="622300"/>
                </a:cubicBezTo>
                <a:cubicBezTo>
                  <a:pt x="247650" y="624417"/>
                  <a:pt x="257864" y="622435"/>
                  <a:pt x="260350" y="628650"/>
                </a:cubicBezTo>
                <a:cubicBezTo>
                  <a:pt x="260397" y="628768"/>
                  <a:pt x="250608" y="670142"/>
                  <a:pt x="247650" y="673100"/>
                </a:cubicBezTo>
                <a:cubicBezTo>
                  <a:pt x="236857" y="683893"/>
                  <a:pt x="209550" y="698500"/>
                  <a:pt x="209550" y="698500"/>
                </a:cubicBezTo>
                <a:cubicBezTo>
                  <a:pt x="202734" y="718947"/>
                  <a:pt x="192712" y="739549"/>
                  <a:pt x="209550" y="762000"/>
                </a:cubicBezTo>
                <a:cubicBezTo>
                  <a:pt x="216026" y="770634"/>
                  <a:pt x="230829" y="765732"/>
                  <a:pt x="241300" y="768350"/>
                </a:cubicBezTo>
                <a:cubicBezTo>
                  <a:pt x="303829" y="783982"/>
                  <a:pt x="193609" y="763577"/>
                  <a:pt x="298450" y="781050"/>
                </a:cubicBezTo>
                <a:cubicBezTo>
                  <a:pt x="317226" y="837377"/>
                  <a:pt x="302383" y="787280"/>
                  <a:pt x="311150" y="914400"/>
                </a:cubicBezTo>
                <a:cubicBezTo>
                  <a:pt x="316410" y="990663"/>
                  <a:pt x="298629" y="971669"/>
                  <a:pt x="336550" y="996950"/>
                </a:cubicBezTo>
                <a:cubicBezTo>
                  <a:pt x="338667" y="1003300"/>
                  <a:pt x="342900" y="1009307"/>
                  <a:pt x="342900" y="1016000"/>
                </a:cubicBezTo>
                <a:cubicBezTo>
                  <a:pt x="342900" y="1023973"/>
                  <a:pt x="333194" y="1051467"/>
                  <a:pt x="330200" y="1060450"/>
                </a:cubicBezTo>
                <a:cubicBezTo>
                  <a:pt x="332317" y="1073150"/>
                  <a:pt x="331598" y="1086665"/>
                  <a:pt x="336550" y="1098550"/>
                </a:cubicBezTo>
                <a:cubicBezTo>
                  <a:pt x="342421" y="1112639"/>
                  <a:pt x="357123" y="1122170"/>
                  <a:pt x="361950" y="1136650"/>
                </a:cubicBezTo>
                <a:lnTo>
                  <a:pt x="368300" y="1155700"/>
                </a:lnTo>
                <a:cubicBezTo>
                  <a:pt x="366183" y="1164167"/>
                  <a:pt x="364348" y="1172709"/>
                  <a:pt x="361950" y="1181100"/>
                </a:cubicBezTo>
                <a:cubicBezTo>
                  <a:pt x="360111" y="1187536"/>
                  <a:pt x="355600" y="1193457"/>
                  <a:pt x="355600" y="1200150"/>
                </a:cubicBezTo>
                <a:cubicBezTo>
                  <a:pt x="355600" y="1236904"/>
                  <a:pt x="361512" y="1224673"/>
                  <a:pt x="374650" y="1250950"/>
                </a:cubicBezTo>
                <a:cubicBezTo>
                  <a:pt x="377643" y="1256937"/>
                  <a:pt x="376819" y="1264773"/>
                  <a:pt x="381000" y="1270000"/>
                </a:cubicBezTo>
                <a:cubicBezTo>
                  <a:pt x="385768" y="1275959"/>
                  <a:pt x="393700" y="1278467"/>
                  <a:pt x="400050" y="1282700"/>
                </a:cubicBezTo>
                <a:cubicBezTo>
                  <a:pt x="404283" y="1289050"/>
                  <a:pt x="407354" y="1296354"/>
                  <a:pt x="412750" y="1301750"/>
                </a:cubicBezTo>
                <a:cubicBezTo>
                  <a:pt x="418146" y="1307146"/>
                  <a:pt x="426774" y="1308707"/>
                  <a:pt x="431800" y="1314450"/>
                </a:cubicBezTo>
                <a:cubicBezTo>
                  <a:pt x="441851" y="1325937"/>
                  <a:pt x="457200" y="1352550"/>
                  <a:pt x="457200" y="1352550"/>
                </a:cubicBezTo>
                <a:cubicBezTo>
                  <a:pt x="455083" y="1369483"/>
                  <a:pt x="460636" y="1389370"/>
                  <a:pt x="450850" y="1403350"/>
                </a:cubicBezTo>
                <a:cubicBezTo>
                  <a:pt x="443173" y="1414317"/>
                  <a:pt x="412750" y="1416050"/>
                  <a:pt x="412750" y="1416050"/>
                </a:cubicBezTo>
                <a:cubicBezTo>
                  <a:pt x="427096" y="1459088"/>
                  <a:pt x="412750" y="1406584"/>
                  <a:pt x="412750" y="1479550"/>
                </a:cubicBezTo>
                <a:cubicBezTo>
                  <a:pt x="412750" y="1486243"/>
                  <a:pt x="416983" y="1492250"/>
                  <a:pt x="419100" y="1498600"/>
                </a:cubicBezTo>
                <a:cubicBezTo>
                  <a:pt x="416983" y="1513417"/>
                  <a:pt x="415685" y="1528374"/>
                  <a:pt x="412750" y="1543050"/>
                </a:cubicBezTo>
                <a:cubicBezTo>
                  <a:pt x="411437" y="1549614"/>
                  <a:pt x="407852" y="1555566"/>
                  <a:pt x="406400" y="1562100"/>
                </a:cubicBezTo>
                <a:cubicBezTo>
                  <a:pt x="391499" y="1629154"/>
                  <a:pt x="407995" y="1576366"/>
                  <a:pt x="393700" y="1619250"/>
                </a:cubicBezTo>
                <a:cubicBezTo>
                  <a:pt x="397933" y="1631950"/>
                  <a:pt x="410633" y="1644650"/>
                  <a:pt x="406400" y="1657350"/>
                </a:cubicBezTo>
                <a:lnTo>
                  <a:pt x="393700" y="1695450"/>
                </a:lnTo>
                <a:cubicBezTo>
                  <a:pt x="391583" y="1737783"/>
                  <a:pt x="392832" y="1780420"/>
                  <a:pt x="387350" y="1822450"/>
                </a:cubicBezTo>
                <a:cubicBezTo>
                  <a:pt x="386363" y="1830018"/>
                  <a:pt x="375098" y="1833881"/>
                  <a:pt x="374650" y="1841500"/>
                </a:cubicBezTo>
                <a:cubicBezTo>
                  <a:pt x="372905" y="1871158"/>
                  <a:pt x="376593" y="1901020"/>
                  <a:pt x="381000" y="1930400"/>
                </a:cubicBezTo>
                <a:cubicBezTo>
                  <a:pt x="382986" y="1943639"/>
                  <a:pt x="393700" y="1968500"/>
                  <a:pt x="393700" y="1968500"/>
                </a:cubicBezTo>
                <a:cubicBezTo>
                  <a:pt x="391583" y="1979083"/>
                  <a:pt x="386011" y="1989540"/>
                  <a:pt x="387350" y="2000250"/>
                </a:cubicBezTo>
                <a:cubicBezTo>
                  <a:pt x="388297" y="2007823"/>
                  <a:pt x="397370" y="2012154"/>
                  <a:pt x="400050" y="2019300"/>
                </a:cubicBezTo>
                <a:cubicBezTo>
                  <a:pt x="403840" y="2029406"/>
                  <a:pt x="404283" y="2040467"/>
                  <a:pt x="406400" y="2051050"/>
                </a:cubicBezTo>
                <a:cubicBezTo>
                  <a:pt x="412750" y="2048933"/>
                  <a:pt x="419463" y="2047693"/>
                  <a:pt x="425450" y="2044700"/>
                </a:cubicBezTo>
                <a:cubicBezTo>
                  <a:pt x="432276" y="2041287"/>
                  <a:pt x="436868" y="2032000"/>
                  <a:pt x="444500" y="2032000"/>
                </a:cubicBezTo>
                <a:cubicBezTo>
                  <a:pt x="452132" y="2032000"/>
                  <a:pt x="457200" y="2040467"/>
                  <a:pt x="463550" y="2044700"/>
                </a:cubicBezTo>
                <a:cubicBezTo>
                  <a:pt x="461433" y="2051050"/>
                  <a:pt x="456461" y="2057097"/>
                  <a:pt x="457200" y="2063750"/>
                </a:cubicBezTo>
                <a:cubicBezTo>
                  <a:pt x="458678" y="2077055"/>
                  <a:pt x="465667" y="2089150"/>
                  <a:pt x="469900" y="2101850"/>
                </a:cubicBezTo>
                <a:cubicBezTo>
                  <a:pt x="472017" y="2108200"/>
                  <a:pt x="474627" y="2114406"/>
                  <a:pt x="476250" y="2120900"/>
                </a:cubicBezTo>
                <a:cubicBezTo>
                  <a:pt x="478367" y="2129367"/>
                  <a:pt x="478697" y="2138494"/>
                  <a:pt x="482600" y="2146300"/>
                </a:cubicBezTo>
                <a:cubicBezTo>
                  <a:pt x="489426" y="2159952"/>
                  <a:pt x="503173" y="2169920"/>
                  <a:pt x="508000" y="2184400"/>
                </a:cubicBezTo>
                <a:cubicBezTo>
                  <a:pt x="510117" y="2190750"/>
                  <a:pt x="510169" y="2198223"/>
                  <a:pt x="514350" y="2203450"/>
                </a:cubicBezTo>
                <a:cubicBezTo>
                  <a:pt x="523302" y="2214641"/>
                  <a:pt x="539901" y="2218317"/>
                  <a:pt x="552450" y="2222500"/>
                </a:cubicBezTo>
                <a:lnTo>
                  <a:pt x="565150" y="2260600"/>
                </a:lnTo>
                <a:cubicBezTo>
                  <a:pt x="567267" y="2266950"/>
                  <a:pt x="567787" y="2274081"/>
                  <a:pt x="571500" y="2279650"/>
                </a:cubicBezTo>
                <a:lnTo>
                  <a:pt x="584200" y="2298700"/>
                </a:lnTo>
                <a:cubicBezTo>
                  <a:pt x="579967" y="2305050"/>
                  <a:pt x="574600" y="2310776"/>
                  <a:pt x="571500" y="2317750"/>
                </a:cubicBezTo>
                <a:cubicBezTo>
                  <a:pt x="566063" y="2329983"/>
                  <a:pt x="558800" y="2355850"/>
                  <a:pt x="558800" y="2355850"/>
                </a:cubicBezTo>
                <a:cubicBezTo>
                  <a:pt x="560917" y="2377017"/>
                  <a:pt x="558423" y="2399169"/>
                  <a:pt x="565150" y="2419350"/>
                </a:cubicBezTo>
                <a:cubicBezTo>
                  <a:pt x="567563" y="2426590"/>
                  <a:pt x="583253" y="2424477"/>
                  <a:pt x="584200" y="2432050"/>
                </a:cubicBezTo>
                <a:cubicBezTo>
                  <a:pt x="585860" y="2445334"/>
                  <a:pt x="571500" y="2470150"/>
                  <a:pt x="571500" y="2470150"/>
                </a:cubicBezTo>
                <a:cubicBezTo>
                  <a:pt x="573617" y="2476500"/>
                  <a:pt x="573117" y="2484467"/>
                  <a:pt x="577850" y="2489200"/>
                </a:cubicBezTo>
                <a:cubicBezTo>
                  <a:pt x="582583" y="2493933"/>
                  <a:pt x="590207" y="2495550"/>
                  <a:pt x="596900" y="2495550"/>
                </a:cubicBezTo>
                <a:cubicBezTo>
                  <a:pt x="610045" y="2495550"/>
                  <a:pt x="625368" y="2482921"/>
                  <a:pt x="635000" y="2476500"/>
                </a:cubicBezTo>
                <a:cubicBezTo>
                  <a:pt x="644752" y="2491128"/>
                  <a:pt x="651129" y="2497073"/>
                  <a:pt x="654050" y="2514600"/>
                </a:cubicBezTo>
                <a:cubicBezTo>
                  <a:pt x="665289" y="2582032"/>
                  <a:pt x="642841" y="2560044"/>
                  <a:pt x="679450" y="2584450"/>
                </a:cubicBezTo>
                <a:cubicBezTo>
                  <a:pt x="684255" y="2598864"/>
                  <a:pt x="684744" y="2613328"/>
                  <a:pt x="704850" y="2616200"/>
                </a:cubicBezTo>
                <a:cubicBezTo>
                  <a:pt x="713490" y="2617434"/>
                  <a:pt x="721783" y="2611967"/>
                  <a:pt x="730250" y="2609850"/>
                </a:cubicBezTo>
                <a:cubicBezTo>
                  <a:pt x="732367" y="2603500"/>
                  <a:pt x="730613" y="2593793"/>
                  <a:pt x="736600" y="2590800"/>
                </a:cubicBezTo>
                <a:cubicBezTo>
                  <a:pt x="742587" y="2587807"/>
                  <a:pt x="750423" y="2592969"/>
                  <a:pt x="755650" y="2597150"/>
                </a:cubicBezTo>
                <a:cubicBezTo>
                  <a:pt x="766841" y="2606102"/>
                  <a:pt x="770517" y="2622701"/>
                  <a:pt x="774700" y="2635250"/>
                </a:cubicBezTo>
                <a:cubicBezTo>
                  <a:pt x="772360" y="2651631"/>
                  <a:pt x="770866" y="2681017"/>
                  <a:pt x="762000" y="2698750"/>
                </a:cubicBezTo>
                <a:cubicBezTo>
                  <a:pt x="758587" y="2705576"/>
                  <a:pt x="753533" y="2711450"/>
                  <a:pt x="749300" y="2717800"/>
                </a:cubicBezTo>
                <a:cubicBezTo>
                  <a:pt x="753489" y="2734557"/>
                  <a:pt x="754317" y="2749971"/>
                  <a:pt x="768350" y="2762250"/>
                </a:cubicBezTo>
                <a:cubicBezTo>
                  <a:pt x="779837" y="2772301"/>
                  <a:pt x="806450" y="2787650"/>
                  <a:pt x="806450" y="2787650"/>
                </a:cubicBezTo>
                <a:cubicBezTo>
                  <a:pt x="808567" y="2796117"/>
                  <a:pt x="810402" y="2804659"/>
                  <a:pt x="812800" y="2813050"/>
                </a:cubicBezTo>
                <a:cubicBezTo>
                  <a:pt x="814639" y="2819486"/>
                  <a:pt x="813703" y="2828209"/>
                  <a:pt x="819150" y="2832100"/>
                </a:cubicBezTo>
                <a:cubicBezTo>
                  <a:pt x="830043" y="2839881"/>
                  <a:pt x="857250" y="2844800"/>
                  <a:pt x="857250" y="2844800"/>
                </a:cubicBezTo>
                <a:cubicBezTo>
                  <a:pt x="856800" y="2850204"/>
                  <a:pt x="857265" y="2917163"/>
                  <a:pt x="844550" y="2940050"/>
                </a:cubicBezTo>
                <a:cubicBezTo>
                  <a:pt x="837137" y="2953393"/>
                  <a:pt x="819150" y="2978150"/>
                  <a:pt x="819150" y="2978150"/>
                </a:cubicBezTo>
                <a:cubicBezTo>
                  <a:pt x="831512" y="3015236"/>
                  <a:pt x="815827" y="2981177"/>
                  <a:pt x="844550" y="3009900"/>
                </a:cubicBezTo>
                <a:cubicBezTo>
                  <a:pt x="856860" y="3022210"/>
                  <a:pt x="858435" y="3032506"/>
                  <a:pt x="863600" y="3048000"/>
                </a:cubicBezTo>
                <a:cubicBezTo>
                  <a:pt x="861483" y="3054350"/>
                  <a:pt x="863237" y="3064057"/>
                  <a:pt x="857250" y="3067050"/>
                </a:cubicBezTo>
                <a:cubicBezTo>
                  <a:pt x="851263" y="3070043"/>
                  <a:pt x="840039" y="3054264"/>
                  <a:pt x="838200" y="3060700"/>
                </a:cubicBezTo>
                <a:cubicBezTo>
                  <a:pt x="825107" y="3106527"/>
                  <a:pt x="850996" y="3143154"/>
                  <a:pt x="819150" y="3175000"/>
                </a:cubicBezTo>
                <a:cubicBezTo>
                  <a:pt x="813754" y="3180396"/>
                  <a:pt x="806450" y="3183467"/>
                  <a:pt x="800100" y="3187700"/>
                </a:cubicBezTo>
                <a:cubicBezTo>
                  <a:pt x="789517" y="3219450"/>
                  <a:pt x="791633" y="3200400"/>
                  <a:pt x="806450" y="3244850"/>
                </a:cubicBezTo>
                <a:cubicBezTo>
                  <a:pt x="808567" y="3251200"/>
                  <a:pt x="806450" y="3261783"/>
                  <a:pt x="812800" y="3263900"/>
                </a:cubicBezTo>
                <a:lnTo>
                  <a:pt x="831850" y="3270250"/>
                </a:lnTo>
                <a:cubicBezTo>
                  <a:pt x="834844" y="3279233"/>
                  <a:pt x="844550" y="3306727"/>
                  <a:pt x="844550" y="3314700"/>
                </a:cubicBezTo>
                <a:cubicBezTo>
                  <a:pt x="844550" y="3321393"/>
                  <a:pt x="840317" y="3327400"/>
                  <a:pt x="838200" y="3333750"/>
                </a:cubicBezTo>
                <a:cubicBezTo>
                  <a:pt x="831850" y="3329517"/>
                  <a:pt x="824546" y="3326446"/>
                  <a:pt x="819150" y="3321050"/>
                </a:cubicBezTo>
                <a:cubicBezTo>
                  <a:pt x="800686" y="3302586"/>
                  <a:pt x="810663" y="3289362"/>
                  <a:pt x="800100" y="3321050"/>
                </a:cubicBezTo>
                <a:cubicBezTo>
                  <a:pt x="805969" y="3338657"/>
                  <a:pt x="817995" y="3362036"/>
                  <a:pt x="793750" y="3378200"/>
                </a:cubicBezTo>
                <a:lnTo>
                  <a:pt x="755650" y="3403600"/>
                </a:lnTo>
                <a:lnTo>
                  <a:pt x="736600" y="3416300"/>
                </a:lnTo>
                <a:cubicBezTo>
                  <a:pt x="728133" y="3414183"/>
                  <a:pt x="719591" y="3412348"/>
                  <a:pt x="711200" y="3409950"/>
                </a:cubicBezTo>
                <a:cubicBezTo>
                  <a:pt x="704764" y="3408111"/>
                  <a:pt x="698843" y="3403600"/>
                  <a:pt x="692150" y="3403600"/>
                </a:cubicBezTo>
                <a:cubicBezTo>
                  <a:pt x="685457" y="3403600"/>
                  <a:pt x="679450" y="3407833"/>
                  <a:pt x="673100" y="3409950"/>
                </a:cubicBezTo>
                <a:cubicBezTo>
                  <a:pt x="671605" y="3415929"/>
                  <a:pt x="664541" y="3446947"/>
                  <a:pt x="660400" y="3454400"/>
                </a:cubicBezTo>
                <a:cubicBezTo>
                  <a:pt x="652987" y="3467743"/>
                  <a:pt x="647700" y="3484033"/>
                  <a:pt x="635000" y="3492500"/>
                </a:cubicBezTo>
                <a:cubicBezTo>
                  <a:pt x="622300" y="3500967"/>
                  <a:pt x="611380" y="3513073"/>
                  <a:pt x="596900" y="3517900"/>
                </a:cubicBezTo>
                <a:cubicBezTo>
                  <a:pt x="590550" y="3520017"/>
                  <a:pt x="583701" y="3520999"/>
                  <a:pt x="577850" y="3524250"/>
                </a:cubicBezTo>
                <a:cubicBezTo>
                  <a:pt x="523676" y="3554346"/>
                  <a:pt x="560022" y="3549650"/>
                  <a:pt x="514350" y="3549650"/>
                </a:cubicBezTo>
              </a:path>
            </a:pathLst>
          </a:custGeom>
          <a:noFill/>
          <a:ln w="2222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2" name="Google Shape;742;p50"/>
          <p:cNvSpPr/>
          <p:nvPr/>
        </p:nvSpPr>
        <p:spPr>
          <a:xfrm>
            <a:off x="1038314" y="2930035"/>
            <a:ext cx="186166" cy="185449"/>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743" name="Google Shape;743;p50"/>
          <p:cNvSpPr/>
          <p:nvPr/>
        </p:nvSpPr>
        <p:spPr>
          <a:xfrm>
            <a:off x="1455148" y="4629132"/>
            <a:ext cx="186166" cy="185449"/>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744" name="Google Shape;744;p50"/>
          <p:cNvSpPr/>
          <p:nvPr/>
        </p:nvSpPr>
        <p:spPr>
          <a:xfrm>
            <a:off x="1523109" y="4871740"/>
            <a:ext cx="186166" cy="185449"/>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745" name="Google Shape;745;p50"/>
          <p:cNvSpPr txBox="1"/>
          <p:nvPr/>
        </p:nvSpPr>
        <p:spPr>
          <a:xfrm>
            <a:off x="93637" y="2633707"/>
            <a:ext cx="2365192" cy="280077"/>
          </a:xfrm>
          <a:prstGeom prst="rect">
            <a:avLst/>
          </a:prstGeom>
          <a:solidFill>
            <a:schemeClr val="lt1"/>
          </a:solidFill>
          <a:ln>
            <a:noFill/>
          </a:ln>
        </p:spPr>
        <p:txBody>
          <a:bodyPr spcFirstLastPara="1" wrap="square" lIns="9125" tIns="9125" rIns="9125" bIns="9125" anchor="t" anchorCtr="0">
            <a:spAutoFit/>
          </a:bodyPr>
          <a:lstStyle/>
          <a:p>
            <a:pPr marL="0" marR="0" lvl="0" indent="0" algn="ctr" rtl="0">
              <a:spcBef>
                <a:spcPts val="0"/>
              </a:spcBef>
              <a:spcAft>
                <a:spcPts val="0"/>
              </a:spcAft>
              <a:buNone/>
            </a:pPr>
            <a:r>
              <a:rPr lang="en-US" sz="1700" b="1">
                <a:solidFill>
                  <a:srgbClr val="7D0101"/>
                </a:solidFill>
                <a:latin typeface="Calibri"/>
                <a:ea typeface="Calibri"/>
                <a:cs typeface="Calibri"/>
                <a:sym typeface="Calibri"/>
              </a:rPr>
              <a:t>Red Bluff Diversion Dam</a:t>
            </a:r>
            <a:endParaRPr/>
          </a:p>
        </p:txBody>
      </p:sp>
      <p:sp>
        <p:nvSpPr>
          <p:cNvPr id="746" name="Google Shape;746;p50"/>
          <p:cNvSpPr txBox="1"/>
          <p:nvPr/>
        </p:nvSpPr>
        <p:spPr>
          <a:xfrm>
            <a:off x="7328" y="4784836"/>
            <a:ext cx="1426911" cy="264688"/>
          </a:xfrm>
          <a:prstGeom prst="rect">
            <a:avLst/>
          </a:prstGeom>
          <a:solidFill>
            <a:schemeClr val="lt1"/>
          </a:solidFill>
          <a:ln>
            <a:noFill/>
          </a:ln>
        </p:spPr>
        <p:txBody>
          <a:bodyPr spcFirstLastPara="1" wrap="square" lIns="0" tIns="9125" rIns="0" bIns="9125" anchor="t" anchorCtr="0">
            <a:spAutoFit/>
          </a:bodyPr>
          <a:lstStyle/>
          <a:p>
            <a:pPr marL="0" marR="0" lvl="0" indent="0" algn="ctr" rtl="0">
              <a:spcBef>
                <a:spcPts val="0"/>
              </a:spcBef>
              <a:spcAft>
                <a:spcPts val="0"/>
              </a:spcAft>
              <a:buNone/>
            </a:pPr>
            <a:r>
              <a:rPr lang="en-US" sz="1600" b="1">
                <a:solidFill>
                  <a:srgbClr val="7D0101"/>
                </a:solidFill>
                <a:latin typeface="Calibri"/>
                <a:ea typeface="Calibri"/>
                <a:cs typeface="Calibri"/>
                <a:sym typeface="Calibri"/>
              </a:rPr>
              <a:t>Knights Landing</a:t>
            </a:r>
            <a:endParaRPr/>
          </a:p>
        </p:txBody>
      </p:sp>
      <p:sp>
        <p:nvSpPr>
          <p:cNvPr id="747" name="Google Shape;747;p50"/>
          <p:cNvSpPr/>
          <p:nvPr/>
        </p:nvSpPr>
        <p:spPr>
          <a:xfrm>
            <a:off x="1219045" y="5446350"/>
            <a:ext cx="186166" cy="185449"/>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748" name="Google Shape;748;p50"/>
          <p:cNvSpPr/>
          <p:nvPr/>
        </p:nvSpPr>
        <p:spPr>
          <a:xfrm>
            <a:off x="792832" y="2295929"/>
            <a:ext cx="186166" cy="185449"/>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749" name="Google Shape;749;p50"/>
          <p:cNvSpPr txBox="1"/>
          <p:nvPr/>
        </p:nvSpPr>
        <p:spPr>
          <a:xfrm>
            <a:off x="289554" y="1994710"/>
            <a:ext cx="1342911" cy="280077"/>
          </a:xfrm>
          <a:prstGeom prst="rect">
            <a:avLst/>
          </a:prstGeom>
          <a:solidFill>
            <a:schemeClr val="lt1"/>
          </a:solidFill>
          <a:ln>
            <a:noFill/>
          </a:ln>
        </p:spPr>
        <p:txBody>
          <a:bodyPr spcFirstLastPara="1" wrap="square" lIns="9125" tIns="9125" rIns="9125" bIns="9125" anchor="t" anchorCtr="0">
            <a:spAutoFit/>
          </a:bodyPr>
          <a:lstStyle/>
          <a:p>
            <a:pPr marL="0" marR="0" lvl="0" indent="0" algn="ctr" rtl="0">
              <a:spcBef>
                <a:spcPts val="0"/>
              </a:spcBef>
              <a:spcAft>
                <a:spcPts val="0"/>
              </a:spcAft>
              <a:buNone/>
            </a:pPr>
            <a:r>
              <a:rPr lang="en-US" sz="1700" b="1">
                <a:solidFill>
                  <a:srgbClr val="7D0101"/>
                </a:solidFill>
                <a:latin typeface="Calibri"/>
                <a:ea typeface="Calibri"/>
                <a:cs typeface="Calibri"/>
                <a:sym typeface="Calibri"/>
              </a:rPr>
              <a:t>Keswick Dam</a:t>
            </a:r>
            <a:endParaRPr/>
          </a:p>
        </p:txBody>
      </p:sp>
      <p:sp>
        <p:nvSpPr>
          <p:cNvPr id="750" name="Google Shape;750;p50"/>
          <p:cNvSpPr txBox="1"/>
          <p:nvPr/>
        </p:nvSpPr>
        <p:spPr>
          <a:xfrm>
            <a:off x="1724254" y="5002244"/>
            <a:ext cx="929950" cy="230832"/>
          </a:xfrm>
          <a:prstGeom prst="rect">
            <a:avLst/>
          </a:prstGeom>
          <a:solidFill>
            <a:schemeClr val="lt1"/>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500" b="1">
                <a:solidFill>
                  <a:srgbClr val="7D0101"/>
                </a:solidFill>
                <a:latin typeface="Calibri"/>
                <a:ea typeface="Calibri"/>
                <a:cs typeface="Calibri"/>
                <a:sym typeface="Calibri"/>
              </a:rPr>
              <a:t>American R</a:t>
            </a:r>
            <a:endParaRPr/>
          </a:p>
        </p:txBody>
      </p:sp>
      <p:sp>
        <p:nvSpPr>
          <p:cNvPr id="751" name="Google Shape;751;p50"/>
          <p:cNvSpPr/>
          <p:nvPr/>
        </p:nvSpPr>
        <p:spPr>
          <a:xfrm>
            <a:off x="1653901" y="5295122"/>
            <a:ext cx="186166" cy="185449"/>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752" name="Google Shape;752;p50"/>
          <p:cNvSpPr txBox="1"/>
          <p:nvPr/>
        </p:nvSpPr>
        <p:spPr>
          <a:xfrm>
            <a:off x="1854584" y="5344201"/>
            <a:ext cx="438096" cy="230832"/>
          </a:xfrm>
          <a:prstGeom prst="rect">
            <a:avLst/>
          </a:prstGeom>
          <a:solidFill>
            <a:schemeClr val="lt1"/>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500" b="1">
                <a:solidFill>
                  <a:srgbClr val="7D0101"/>
                </a:solidFill>
                <a:latin typeface="Calibri"/>
                <a:ea typeface="Calibri"/>
                <a:cs typeface="Calibri"/>
                <a:sym typeface="Calibri"/>
              </a:rPr>
              <a:t>DCC</a:t>
            </a:r>
            <a:endParaRPr/>
          </a:p>
        </p:txBody>
      </p:sp>
      <p:grpSp>
        <p:nvGrpSpPr>
          <p:cNvPr id="753" name="Google Shape;753;p50"/>
          <p:cNvGrpSpPr/>
          <p:nvPr/>
        </p:nvGrpSpPr>
        <p:grpSpPr>
          <a:xfrm>
            <a:off x="2440936" y="357894"/>
            <a:ext cx="9675639" cy="5669771"/>
            <a:chOff x="2305954" y="1188474"/>
            <a:chExt cx="9675639" cy="5669771"/>
          </a:xfrm>
        </p:grpSpPr>
        <p:pic>
          <p:nvPicPr>
            <p:cNvPr id="754" name="Google Shape;754;p50"/>
            <p:cNvPicPr preferRelativeResize="0"/>
            <p:nvPr/>
          </p:nvPicPr>
          <p:blipFill rotWithShape="1">
            <a:blip r:embed="rId6">
              <a:alphaModFix/>
            </a:blip>
            <a:srcRect/>
            <a:stretch/>
          </p:blipFill>
          <p:spPr>
            <a:xfrm>
              <a:off x="2305954" y="1188474"/>
              <a:ext cx="8443692" cy="5669771"/>
            </a:xfrm>
            <a:prstGeom prst="rect">
              <a:avLst/>
            </a:prstGeom>
            <a:noFill/>
            <a:ln>
              <a:noFill/>
            </a:ln>
          </p:spPr>
        </p:pic>
        <p:sp>
          <p:nvSpPr>
            <p:cNvPr id="755" name="Google Shape;755;p50"/>
            <p:cNvSpPr/>
            <p:nvPr/>
          </p:nvSpPr>
          <p:spPr>
            <a:xfrm>
              <a:off x="10599833" y="1389936"/>
              <a:ext cx="1381760" cy="636984"/>
            </a:xfrm>
            <a:prstGeom prst="roundRect">
              <a:avLst>
                <a:gd name="adj" fmla="val 16667"/>
              </a:avLst>
            </a:prstGeom>
            <a:gradFill>
              <a:gsLst>
                <a:gs pos="0">
                  <a:srgbClr val="F5F7FC"/>
                </a:gs>
                <a:gs pos="58000">
                  <a:srgbClr val="A9BEE4"/>
                </a:gs>
                <a:gs pos="100000">
                  <a:srgbClr val="00B0F0">
                    <a:alpha val="23921"/>
                  </a:srgbClr>
                </a:gs>
              </a:gsLst>
              <a:lin ang="5400000" scaled="0"/>
            </a:gradFill>
            <a:ln w="1270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dk1"/>
                  </a:solidFill>
                  <a:latin typeface="Calibri"/>
                  <a:ea typeface="Calibri"/>
                  <a:cs typeface="Calibri"/>
                  <a:sym typeface="Calibri"/>
                </a:rPr>
                <a:t>STARS</a:t>
              </a:r>
              <a:endParaRPr/>
            </a:p>
          </p:txBody>
        </p:sp>
        <p:cxnSp>
          <p:nvCxnSpPr>
            <p:cNvPr id="756" name="Google Shape;756;p50"/>
            <p:cNvCxnSpPr/>
            <p:nvPr/>
          </p:nvCxnSpPr>
          <p:spPr>
            <a:xfrm>
              <a:off x="11374526" y="2026920"/>
              <a:ext cx="45720" cy="3992880"/>
            </a:xfrm>
            <a:prstGeom prst="straightConnector1">
              <a:avLst/>
            </a:prstGeom>
            <a:noFill/>
            <a:ln w="34925" cap="flat" cmpd="sng">
              <a:solidFill>
                <a:srgbClr val="2F5496"/>
              </a:solidFill>
              <a:prstDash val="solid"/>
              <a:miter lim="800000"/>
              <a:headEnd type="none" w="sm" len="sm"/>
              <a:tailEnd type="triangle" w="med" len="med"/>
            </a:ln>
          </p:spPr>
        </p:cxnSp>
        <p:sp>
          <p:nvSpPr>
            <p:cNvPr id="757" name="Google Shape;757;p50"/>
            <p:cNvSpPr/>
            <p:nvPr/>
          </p:nvSpPr>
          <p:spPr>
            <a:xfrm>
              <a:off x="10947400" y="6019800"/>
              <a:ext cx="1005840" cy="431800"/>
            </a:xfrm>
            <a:prstGeom prst="flowChartPredefinedProcess">
              <a:avLst/>
            </a:prstGeom>
            <a:solidFill>
              <a:schemeClr val="lt1"/>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a:solidFill>
                    <a:schemeClr val="dk1"/>
                  </a:solidFill>
                  <a:latin typeface="Calibri"/>
                  <a:ea typeface="Calibri"/>
                  <a:cs typeface="Calibri"/>
                  <a:sym typeface="Calibri"/>
                </a:rPr>
                <a:t>STARS</a:t>
              </a:r>
              <a:br>
                <a:rPr lang="en-US" sz="1100">
                  <a:solidFill>
                    <a:schemeClr val="dk1"/>
                  </a:solidFill>
                  <a:latin typeface="Calibri"/>
                  <a:ea typeface="Calibri"/>
                  <a:cs typeface="Calibri"/>
                  <a:sym typeface="Calibri"/>
                </a:rPr>
              </a:br>
              <a:r>
                <a:rPr lang="en-US" sz="1100">
                  <a:solidFill>
                    <a:schemeClr val="dk1"/>
                  </a:solidFill>
                  <a:latin typeface="Calibri"/>
                  <a:ea typeface="Calibri"/>
                  <a:cs typeface="Calibri"/>
                  <a:sym typeface="Calibri"/>
                </a:rPr>
                <a:t>Model</a:t>
              </a:r>
              <a:endParaRPr sz="1800">
                <a:solidFill>
                  <a:schemeClr val="dk1"/>
                </a:solidFill>
                <a:latin typeface="Calibri"/>
                <a:ea typeface="Calibri"/>
                <a:cs typeface="Calibri"/>
                <a:sym typeface="Calibri"/>
              </a:endParaRPr>
            </a:p>
          </p:txBody>
        </p:sp>
      </p:grpSp>
      <p:sp>
        <p:nvSpPr>
          <p:cNvPr id="758" name="Google Shape;758;p50"/>
          <p:cNvSpPr/>
          <p:nvPr/>
        </p:nvSpPr>
        <p:spPr>
          <a:xfrm>
            <a:off x="5417288" y="2184722"/>
            <a:ext cx="1238693" cy="1350603"/>
          </a:xfrm>
          <a:prstGeom prst="ellipse">
            <a:avLst/>
          </a:prstGeom>
          <a:noFill/>
          <a:ln w="53975"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9" name="Google Shape;759;p50"/>
          <p:cNvSpPr/>
          <p:nvPr/>
        </p:nvSpPr>
        <p:spPr>
          <a:xfrm>
            <a:off x="9431901" y="509118"/>
            <a:ext cx="1276632" cy="833973"/>
          </a:xfrm>
          <a:prstGeom prst="ellipse">
            <a:avLst/>
          </a:prstGeom>
          <a:noFill/>
          <a:ln w="53975"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0" name="Google Shape;760;p50"/>
          <p:cNvSpPr/>
          <p:nvPr/>
        </p:nvSpPr>
        <p:spPr>
          <a:xfrm>
            <a:off x="10787379" y="509118"/>
            <a:ext cx="1276632" cy="737459"/>
          </a:xfrm>
          <a:prstGeom prst="ellipse">
            <a:avLst/>
          </a:prstGeom>
          <a:noFill/>
          <a:ln w="53975"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84996230"/>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8000" r="-38000"/>
          </a:stretch>
        </a:blipFill>
        <a:effectLst/>
      </p:bgPr>
    </p:bg>
    <p:spTree>
      <p:nvGrpSpPr>
        <p:cNvPr id="1" name="Shape 765"/>
        <p:cNvGrpSpPr/>
        <p:nvPr/>
      </p:nvGrpSpPr>
      <p:grpSpPr>
        <a:xfrm>
          <a:off x="0" y="0"/>
          <a:ext cx="0" cy="0"/>
          <a:chOff x="0" y="0"/>
          <a:chExt cx="0" cy="0"/>
        </a:xfrm>
      </p:grpSpPr>
      <p:sp>
        <p:nvSpPr>
          <p:cNvPr id="2" name="Google Shape;691;p47">
            <a:extLst>
              <a:ext uri="{FF2B5EF4-FFF2-40B4-BE49-F238E27FC236}">
                <a16:creationId xmlns:a16="http://schemas.microsoft.com/office/drawing/2014/main" id="{E6741744-B912-BE66-73C0-F6DAD6CB5DE4}"/>
              </a:ext>
            </a:extLst>
          </p:cNvPr>
          <p:cNvSpPr/>
          <p:nvPr/>
        </p:nvSpPr>
        <p:spPr>
          <a:xfrm>
            <a:off x="0" y="0"/>
            <a:ext cx="12192000" cy="6858000"/>
          </a:xfrm>
          <a:prstGeom prst="rect">
            <a:avLst/>
          </a:prstGeom>
          <a:solidFill>
            <a:schemeClr val="accent5">
              <a:lumMod val="40000"/>
              <a:lumOff val="60000"/>
              <a:alpha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legreya Medium"/>
              <a:ea typeface="Alegreya Medium"/>
              <a:cs typeface="Alegreya Medium"/>
              <a:sym typeface="Alegreya Medium"/>
            </a:endParaRPr>
          </a:p>
        </p:txBody>
      </p:sp>
      <p:sp>
        <p:nvSpPr>
          <p:cNvPr id="768" name="Google Shape;768;p51"/>
          <p:cNvSpPr txBox="1">
            <a:spLocks noGrp="1"/>
          </p:cNvSpPr>
          <p:nvPr>
            <p:ph type="title"/>
          </p:nvPr>
        </p:nvSpPr>
        <p:spPr>
          <a:xfrm>
            <a:off x="838200" y="73319"/>
            <a:ext cx="9894757" cy="10869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Alegreya Medium"/>
              <a:buNone/>
            </a:pPr>
            <a:r>
              <a:rPr lang="en-US" sz="4800" b="1" dirty="0">
                <a:latin typeface="Calibri" panose="020F0502020204030204" pitchFamily="34" charset="0"/>
                <a:cs typeface="Calibri" panose="020F0502020204030204" pitchFamily="34" charset="0"/>
              </a:rPr>
              <a:t>Short-term Forecasting and Scenarios</a:t>
            </a:r>
            <a:endParaRPr sz="4800" dirty="0">
              <a:latin typeface="Calibri" panose="020F0502020204030204" pitchFamily="34" charset="0"/>
              <a:cs typeface="Calibri" panose="020F0502020204030204" pitchFamily="34" charset="0"/>
            </a:endParaRPr>
          </a:p>
        </p:txBody>
      </p:sp>
      <p:sp>
        <p:nvSpPr>
          <p:cNvPr id="766" name="Google Shape;766;p51"/>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54</a:t>
            </a:fld>
            <a:endParaRPr>
              <a:latin typeface="Calibri" panose="020F0502020204030204" pitchFamily="34" charset="0"/>
              <a:cs typeface="Calibri" panose="020F0502020204030204" pitchFamily="34" charset="0"/>
            </a:endParaRPr>
          </a:p>
        </p:txBody>
      </p:sp>
      <p:graphicFrame>
        <p:nvGraphicFramePr>
          <p:cNvPr id="767" name="Google Shape;767;p51"/>
          <p:cNvGraphicFramePr/>
          <p:nvPr>
            <p:extLst>
              <p:ext uri="{D42A27DB-BD31-4B8C-83A1-F6EECF244321}">
                <p14:modId xmlns:p14="http://schemas.microsoft.com/office/powerpoint/2010/main" val="1313072767"/>
              </p:ext>
            </p:extLst>
          </p:nvPr>
        </p:nvGraphicFramePr>
        <p:xfrm>
          <a:off x="974155" y="1079981"/>
          <a:ext cx="9758802" cy="5628136"/>
        </p:xfrm>
        <a:graphic>
          <a:graphicData uri="http://schemas.openxmlformats.org/drawingml/2006/table">
            <a:tbl>
              <a:tblPr firstRow="1" bandRow="1">
                <a:tableStyleId>{5FD0F851-EC5A-4D38-B0AD-8093EC10F338}</a:tableStyleId>
              </a:tblPr>
              <a:tblGrid>
                <a:gridCol w="2295169">
                  <a:extLst>
                    <a:ext uri="{9D8B030D-6E8A-4147-A177-3AD203B41FA5}">
                      <a16:colId xmlns:a16="http://schemas.microsoft.com/office/drawing/2014/main" val="20000"/>
                    </a:ext>
                  </a:extLst>
                </a:gridCol>
                <a:gridCol w="1840255">
                  <a:extLst>
                    <a:ext uri="{9D8B030D-6E8A-4147-A177-3AD203B41FA5}">
                      <a16:colId xmlns:a16="http://schemas.microsoft.com/office/drawing/2014/main" val="20001"/>
                    </a:ext>
                  </a:extLst>
                </a:gridCol>
                <a:gridCol w="1918815">
                  <a:extLst>
                    <a:ext uri="{9D8B030D-6E8A-4147-A177-3AD203B41FA5}">
                      <a16:colId xmlns:a16="http://schemas.microsoft.com/office/drawing/2014/main" val="3742640872"/>
                    </a:ext>
                  </a:extLst>
                </a:gridCol>
                <a:gridCol w="3704563">
                  <a:extLst>
                    <a:ext uri="{9D8B030D-6E8A-4147-A177-3AD203B41FA5}">
                      <a16:colId xmlns:a16="http://schemas.microsoft.com/office/drawing/2014/main" val="20002"/>
                    </a:ext>
                  </a:extLst>
                </a:gridCol>
              </a:tblGrid>
              <a:tr h="1216652">
                <a:tc>
                  <a:txBody>
                    <a:bodyPr/>
                    <a:lstStyle/>
                    <a:p>
                      <a:pPr marL="0" marR="0" lvl="0" indent="0" algn="ctr" rtl="0">
                        <a:spcBef>
                          <a:spcPts val="0"/>
                        </a:spcBef>
                        <a:spcAft>
                          <a:spcPts val="0"/>
                        </a:spcAft>
                        <a:buNone/>
                      </a:pPr>
                      <a:r>
                        <a:rPr lang="en-US" sz="2400" b="1" u="none" strike="noStrike" cap="none" dirty="0">
                          <a:solidFill>
                            <a:schemeClr val="bg1"/>
                          </a:solidFill>
                        </a:rPr>
                        <a:t>Model</a:t>
                      </a:r>
                      <a:endParaRPr sz="1200" b="1" dirty="0">
                        <a:solidFill>
                          <a:schemeClr val="bg1"/>
                        </a:solidFill>
                      </a:endParaRPr>
                    </a:p>
                  </a:txBody>
                  <a:tcPr marL="91450" marR="91450" marT="45725" marB="45725" anchor="ctr">
                    <a:lnL w="12700" cap="flat" cmpd="sng" algn="ctr">
                      <a:solidFill>
                        <a:srgbClr val="0045FF"/>
                      </a:solidFill>
                      <a:prstDash val="solid"/>
                      <a:round/>
                      <a:headEnd type="none" w="med" len="med"/>
                      <a:tailEnd type="none" w="med" len="med"/>
                    </a:lnL>
                    <a:lnR w="12700" cap="flat" cmpd="sng" algn="ctr">
                      <a:solidFill>
                        <a:srgbClr val="0045FF"/>
                      </a:solidFill>
                      <a:prstDash val="solid"/>
                      <a:round/>
                      <a:headEnd type="none" w="med" len="med"/>
                      <a:tailEnd type="none" w="med" len="med"/>
                    </a:lnR>
                    <a:lnT w="12700" cap="flat" cmpd="sng" algn="ctr">
                      <a:solidFill>
                        <a:srgbClr val="0045FF"/>
                      </a:solidFill>
                      <a:prstDash val="solid"/>
                      <a:round/>
                      <a:headEnd type="none" w="med" len="med"/>
                      <a:tailEnd type="none" w="med" len="med"/>
                    </a:lnT>
                    <a:lnB w="12700" cap="flat" cmpd="sng" algn="ctr">
                      <a:solidFill>
                        <a:srgbClr val="0045FF"/>
                      </a:solidFill>
                      <a:prstDash val="solid"/>
                      <a:round/>
                      <a:headEnd type="none" w="med" len="med"/>
                      <a:tailEnd type="none" w="med" len="med"/>
                    </a:lnB>
                    <a:solidFill>
                      <a:schemeClr val="accent1">
                        <a:lumMod val="75000"/>
                      </a:schemeClr>
                    </a:solidFill>
                  </a:tcPr>
                </a:tc>
                <a:tc>
                  <a:txBody>
                    <a:bodyPr/>
                    <a:lstStyle/>
                    <a:p>
                      <a:pPr marL="0" marR="0" lvl="0" indent="0" algn="ctr" rtl="0">
                        <a:spcBef>
                          <a:spcPts val="0"/>
                        </a:spcBef>
                        <a:spcAft>
                          <a:spcPts val="0"/>
                        </a:spcAft>
                        <a:buNone/>
                      </a:pPr>
                      <a:r>
                        <a:rPr lang="en-US" sz="2400" b="1" u="none" strike="noStrike" cap="none" dirty="0">
                          <a:solidFill>
                            <a:schemeClr val="bg1"/>
                          </a:solidFill>
                        </a:rPr>
                        <a:t>Forecasting Timeframe</a:t>
                      </a:r>
                      <a:endParaRPr sz="1200" b="1" dirty="0">
                        <a:solidFill>
                          <a:schemeClr val="bg1"/>
                        </a:solidFill>
                      </a:endParaRPr>
                    </a:p>
                  </a:txBody>
                  <a:tcPr marL="91450" marR="91450" marT="45725" marB="45725" anchor="ctr">
                    <a:lnL w="12700" cap="flat" cmpd="sng" algn="ctr">
                      <a:solidFill>
                        <a:srgbClr val="0045FF"/>
                      </a:solidFill>
                      <a:prstDash val="solid"/>
                      <a:round/>
                      <a:headEnd type="none" w="med" len="med"/>
                      <a:tailEnd type="none" w="med" len="med"/>
                    </a:lnL>
                    <a:lnR w="12700" cap="flat" cmpd="sng" algn="ctr">
                      <a:solidFill>
                        <a:srgbClr val="0045FF"/>
                      </a:solidFill>
                      <a:prstDash val="solid"/>
                      <a:round/>
                      <a:headEnd type="none" w="med" len="med"/>
                      <a:tailEnd type="none" w="med" len="med"/>
                    </a:lnR>
                    <a:lnT w="12700" cap="flat" cmpd="sng" algn="ctr">
                      <a:solidFill>
                        <a:srgbClr val="0045FF"/>
                      </a:solidFill>
                      <a:prstDash val="solid"/>
                      <a:round/>
                      <a:headEnd type="none" w="med" len="med"/>
                      <a:tailEnd type="none" w="med" len="med"/>
                    </a:lnT>
                    <a:lnB w="12700" cap="flat" cmpd="sng" algn="ctr">
                      <a:solidFill>
                        <a:srgbClr val="0045FF"/>
                      </a:solidFill>
                      <a:prstDash val="solid"/>
                      <a:round/>
                      <a:headEnd type="none" w="med" len="med"/>
                      <a:tailEnd type="none" w="med" len="med"/>
                    </a:lnB>
                    <a:solidFill>
                      <a:schemeClr val="accent1">
                        <a:lumMod val="75000"/>
                      </a:schemeClr>
                    </a:solidFill>
                  </a:tcPr>
                </a:tc>
                <a:tc>
                  <a:txBody>
                    <a:bodyPr/>
                    <a:lstStyle/>
                    <a:p>
                      <a:pPr marL="0" marR="0" lvl="0" indent="0" algn="ctr" rtl="0">
                        <a:spcBef>
                          <a:spcPts val="0"/>
                        </a:spcBef>
                        <a:spcAft>
                          <a:spcPts val="0"/>
                        </a:spcAft>
                        <a:buNone/>
                      </a:pPr>
                      <a:r>
                        <a:rPr lang="en-US" sz="2400" b="1" dirty="0">
                          <a:solidFill>
                            <a:schemeClr val="bg1"/>
                          </a:solidFill>
                        </a:rPr>
                        <a:t>Scenario Generation</a:t>
                      </a:r>
                      <a:endParaRPr sz="2400" b="1" dirty="0">
                        <a:solidFill>
                          <a:schemeClr val="bg1"/>
                        </a:solidFill>
                      </a:endParaRPr>
                    </a:p>
                  </a:txBody>
                  <a:tcPr marL="91450" marR="91450" marT="45725" marB="45725" anchor="ctr">
                    <a:lnL w="12700" cap="flat" cmpd="sng" algn="ctr">
                      <a:solidFill>
                        <a:srgbClr val="0045FF"/>
                      </a:solidFill>
                      <a:prstDash val="solid"/>
                      <a:round/>
                      <a:headEnd type="none" w="med" len="med"/>
                      <a:tailEnd type="none" w="med" len="med"/>
                    </a:lnL>
                    <a:lnR w="12700" cap="flat" cmpd="sng" algn="ctr">
                      <a:solidFill>
                        <a:srgbClr val="0045FF"/>
                      </a:solidFill>
                      <a:prstDash val="solid"/>
                      <a:round/>
                      <a:headEnd type="none" w="med" len="med"/>
                      <a:tailEnd type="none" w="med" len="med"/>
                    </a:lnR>
                    <a:lnT w="12700" cap="flat" cmpd="sng" algn="ctr">
                      <a:solidFill>
                        <a:srgbClr val="0045FF"/>
                      </a:solidFill>
                      <a:prstDash val="solid"/>
                      <a:round/>
                      <a:headEnd type="none" w="med" len="med"/>
                      <a:tailEnd type="none" w="med" len="med"/>
                    </a:lnT>
                    <a:lnB w="12700" cap="flat" cmpd="sng" algn="ctr">
                      <a:solidFill>
                        <a:srgbClr val="0045FF"/>
                      </a:solidFill>
                      <a:prstDash val="solid"/>
                      <a:round/>
                      <a:headEnd type="none" w="med" len="med"/>
                      <a:tailEnd type="none" w="med" len="med"/>
                    </a:lnB>
                    <a:solidFill>
                      <a:schemeClr val="accent1">
                        <a:lumMod val="75000"/>
                      </a:schemeClr>
                    </a:solidFill>
                  </a:tcPr>
                </a:tc>
                <a:tc>
                  <a:txBody>
                    <a:bodyPr/>
                    <a:lstStyle/>
                    <a:p>
                      <a:pPr marL="0" marR="0" lvl="0" indent="0" algn="ctr" rtl="0">
                        <a:spcBef>
                          <a:spcPts val="0"/>
                        </a:spcBef>
                        <a:spcAft>
                          <a:spcPts val="0"/>
                        </a:spcAft>
                        <a:buNone/>
                      </a:pPr>
                      <a:r>
                        <a:rPr lang="en-US" sz="2400" b="1" u="none" strike="noStrike" cap="none" dirty="0">
                          <a:solidFill>
                            <a:schemeClr val="bg1"/>
                          </a:solidFill>
                        </a:rPr>
                        <a:t>Data Input</a:t>
                      </a:r>
                      <a:endParaRPr sz="1200" b="1" dirty="0">
                        <a:solidFill>
                          <a:schemeClr val="bg1"/>
                        </a:solidFill>
                      </a:endParaRPr>
                    </a:p>
                  </a:txBody>
                  <a:tcPr marL="91450" marR="91450" marT="45725" marB="45725" anchor="ctr">
                    <a:lnL w="12700" cap="flat" cmpd="sng" algn="ctr">
                      <a:solidFill>
                        <a:srgbClr val="0045FF"/>
                      </a:solidFill>
                      <a:prstDash val="solid"/>
                      <a:round/>
                      <a:headEnd type="none" w="med" len="med"/>
                      <a:tailEnd type="none" w="med" len="med"/>
                    </a:lnL>
                    <a:lnR w="12700" cap="flat" cmpd="sng" algn="ctr">
                      <a:solidFill>
                        <a:srgbClr val="0045FF"/>
                      </a:solidFill>
                      <a:prstDash val="solid"/>
                      <a:round/>
                      <a:headEnd type="none" w="med" len="med"/>
                      <a:tailEnd type="none" w="med" len="med"/>
                    </a:lnR>
                    <a:lnT w="12700" cap="flat" cmpd="sng" algn="ctr">
                      <a:solidFill>
                        <a:srgbClr val="0045FF"/>
                      </a:solidFill>
                      <a:prstDash val="solid"/>
                      <a:round/>
                      <a:headEnd type="none" w="med" len="med"/>
                      <a:tailEnd type="none" w="med" len="med"/>
                    </a:lnT>
                    <a:lnB w="12700" cap="flat" cmpd="sng" algn="ctr">
                      <a:solidFill>
                        <a:srgbClr val="0045FF"/>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1171137">
                <a:tc>
                  <a:txBody>
                    <a:bodyPr/>
                    <a:lstStyle/>
                    <a:p>
                      <a:pPr marL="0" marR="0" lvl="0" indent="0" algn="ctr" rtl="0">
                        <a:spcBef>
                          <a:spcPts val="0"/>
                        </a:spcBef>
                        <a:spcAft>
                          <a:spcPts val="0"/>
                        </a:spcAft>
                        <a:buNone/>
                      </a:pPr>
                      <a:r>
                        <a:rPr lang="en-US" sz="2800" u="none" strike="noStrike" cap="none" dirty="0"/>
                        <a:t>Egg-to-Fry</a:t>
                      </a:r>
                      <a:br>
                        <a:rPr lang="en-US" sz="2800" u="none" strike="noStrike" cap="none" dirty="0"/>
                      </a:br>
                      <a:r>
                        <a:rPr lang="en-US" sz="1600" u="none" strike="noStrike" cap="none" dirty="0"/>
                        <a:t>(survival &amp; emergence timing)</a:t>
                      </a:r>
                      <a:endParaRPr sz="1200" dirty="0"/>
                    </a:p>
                  </a:txBody>
                  <a:tcPr marL="91450" marR="91450" marT="45725" marB="45725" anchor="ctr">
                    <a:lnL w="12700" cap="flat" cmpd="sng" algn="ctr">
                      <a:solidFill>
                        <a:srgbClr val="0045FF"/>
                      </a:solidFill>
                      <a:prstDash val="solid"/>
                      <a:round/>
                      <a:headEnd type="none" w="med" len="med"/>
                      <a:tailEnd type="none" w="med" len="med"/>
                    </a:lnL>
                    <a:lnR w="12700" cap="flat" cmpd="sng" algn="ctr">
                      <a:solidFill>
                        <a:srgbClr val="0045FF"/>
                      </a:solidFill>
                      <a:prstDash val="solid"/>
                      <a:round/>
                      <a:headEnd type="none" w="med" len="med"/>
                      <a:tailEnd type="none" w="med" len="med"/>
                    </a:lnR>
                    <a:lnT w="12700" cap="flat" cmpd="sng" algn="ctr">
                      <a:solidFill>
                        <a:srgbClr val="0045FF"/>
                      </a:solidFill>
                      <a:prstDash val="solid"/>
                      <a:round/>
                      <a:headEnd type="none" w="med" len="med"/>
                      <a:tailEnd type="none" w="med" len="med"/>
                    </a:lnT>
                    <a:lnB w="12700" cap="flat" cmpd="sng" algn="ctr">
                      <a:solidFill>
                        <a:srgbClr val="0045FF"/>
                      </a:solidFill>
                      <a:prstDash val="solid"/>
                      <a:round/>
                      <a:headEnd type="none" w="med" len="med"/>
                      <a:tailEnd type="none" w="med" len="med"/>
                    </a:lnB>
                    <a:solidFill>
                      <a:srgbClr val="DDDDDD"/>
                    </a:solidFill>
                  </a:tcPr>
                </a:tc>
                <a:tc>
                  <a:txBody>
                    <a:bodyPr/>
                    <a:lstStyle/>
                    <a:p>
                      <a:pPr marL="0" marR="0" lvl="0" indent="0" algn="ctr" rtl="0">
                        <a:spcBef>
                          <a:spcPts val="0"/>
                        </a:spcBef>
                        <a:spcAft>
                          <a:spcPts val="0"/>
                        </a:spcAft>
                        <a:buNone/>
                      </a:pPr>
                      <a:r>
                        <a:rPr lang="en-US" sz="2400" b="1" u="none" strike="noStrike" cap="none" dirty="0">
                          <a:sym typeface="Times New Roman"/>
                        </a:rPr>
                        <a:t>~</a:t>
                      </a:r>
                      <a:r>
                        <a:rPr lang="en-US" sz="2400" u="none" strike="noStrike" cap="none" dirty="0"/>
                        <a:t> months</a:t>
                      </a:r>
                    </a:p>
                  </a:txBody>
                  <a:tcPr marL="91450" marR="91450" marT="45725" marB="45725" anchor="ctr">
                    <a:lnL w="12700" cap="flat" cmpd="sng" algn="ctr">
                      <a:solidFill>
                        <a:srgbClr val="0045FF"/>
                      </a:solidFill>
                      <a:prstDash val="solid"/>
                      <a:round/>
                      <a:headEnd type="none" w="med" len="med"/>
                      <a:tailEnd type="none" w="med" len="med"/>
                    </a:lnL>
                    <a:lnR w="12700" cap="flat" cmpd="sng" algn="ctr">
                      <a:solidFill>
                        <a:srgbClr val="0045FF"/>
                      </a:solidFill>
                      <a:prstDash val="solid"/>
                      <a:round/>
                      <a:headEnd type="none" w="med" len="med"/>
                      <a:tailEnd type="none" w="med" len="med"/>
                    </a:lnR>
                    <a:lnT w="12700" cap="flat" cmpd="sng" algn="ctr">
                      <a:solidFill>
                        <a:srgbClr val="0045FF"/>
                      </a:solidFill>
                      <a:prstDash val="solid"/>
                      <a:round/>
                      <a:headEnd type="none" w="med" len="med"/>
                      <a:tailEnd type="none" w="med" len="med"/>
                    </a:lnT>
                    <a:lnB w="12700" cap="flat" cmpd="sng" algn="ctr">
                      <a:solidFill>
                        <a:srgbClr val="0045FF"/>
                      </a:solidFill>
                      <a:prstDash val="solid"/>
                      <a:round/>
                      <a:headEnd type="none" w="med" len="med"/>
                      <a:tailEnd type="none" w="med" len="med"/>
                    </a:lnB>
                    <a:solidFill>
                      <a:srgbClr val="DDDDDD"/>
                    </a:solidFill>
                  </a:tcPr>
                </a:tc>
                <a:tc>
                  <a:txBody>
                    <a:bodyPr/>
                    <a:lstStyle/>
                    <a:p>
                      <a:pPr marL="0" marR="0" lvl="0" indent="0" algn="ctr" rtl="0">
                        <a:spcBef>
                          <a:spcPts val="0"/>
                        </a:spcBef>
                        <a:spcAft>
                          <a:spcPts val="0"/>
                        </a:spcAft>
                        <a:buNone/>
                      </a:pPr>
                      <a:r>
                        <a:rPr lang="en-US" sz="2000" u="none" strike="noStrike" cap="none" dirty="0"/>
                        <a:t>Unlimited</a:t>
                      </a:r>
                      <a:endParaRPr sz="1800" u="none" strike="noStrike" cap="none" dirty="0"/>
                    </a:p>
                  </a:txBody>
                  <a:tcPr marL="91450" marR="91450" marT="45725" marB="45725" anchor="ctr">
                    <a:lnL w="12700" cap="flat" cmpd="sng" algn="ctr">
                      <a:solidFill>
                        <a:srgbClr val="0045FF"/>
                      </a:solidFill>
                      <a:prstDash val="solid"/>
                      <a:round/>
                      <a:headEnd type="none" w="med" len="med"/>
                      <a:tailEnd type="none" w="med" len="med"/>
                    </a:lnL>
                    <a:lnR w="12700" cap="flat" cmpd="sng" algn="ctr">
                      <a:solidFill>
                        <a:srgbClr val="0045FF"/>
                      </a:solidFill>
                      <a:prstDash val="solid"/>
                      <a:round/>
                      <a:headEnd type="none" w="med" len="med"/>
                      <a:tailEnd type="none" w="med" len="med"/>
                    </a:lnR>
                    <a:lnT w="12700" cap="flat" cmpd="sng" algn="ctr">
                      <a:solidFill>
                        <a:srgbClr val="0045FF"/>
                      </a:solidFill>
                      <a:prstDash val="solid"/>
                      <a:round/>
                      <a:headEnd type="none" w="med" len="med"/>
                      <a:tailEnd type="none" w="med" len="med"/>
                    </a:lnT>
                    <a:lnB w="12700" cap="flat" cmpd="sng" algn="ctr">
                      <a:solidFill>
                        <a:srgbClr val="0045FF"/>
                      </a:solidFill>
                      <a:prstDash val="solid"/>
                      <a:round/>
                      <a:headEnd type="none" w="med" len="med"/>
                      <a:tailEnd type="none" w="med" len="med"/>
                    </a:lnB>
                    <a:solidFill>
                      <a:srgbClr val="DDDDDD"/>
                    </a:solidFill>
                  </a:tcPr>
                </a:tc>
                <a:tc>
                  <a:txBody>
                    <a:bodyPr/>
                    <a:lstStyle/>
                    <a:p>
                      <a:pPr marL="0" marR="0" lvl="0" indent="0" algn="l" rtl="0">
                        <a:spcBef>
                          <a:spcPts val="0"/>
                        </a:spcBef>
                        <a:spcAft>
                          <a:spcPts val="0"/>
                        </a:spcAft>
                        <a:buClr>
                          <a:schemeClr val="dk1"/>
                        </a:buClr>
                        <a:buSzPts val="2000"/>
                        <a:buFont typeface="Arial"/>
                        <a:buNone/>
                      </a:pPr>
                      <a:r>
                        <a:rPr lang="en-US" sz="1800" u="none" strike="noStrike" cap="none" dirty="0"/>
                        <a:t>River temperature timeseries </a:t>
                      </a:r>
                      <a:endParaRPr lang="en-US" sz="1800" i="1" u="none" strike="noStrike" cap="none" dirty="0"/>
                    </a:p>
                    <a:p>
                      <a:pPr marL="0" marR="0" lvl="0" indent="0" algn="l" rtl="0">
                        <a:spcBef>
                          <a:spcPts val="0"/>
                        </a:spcBef>
                        <a:spcAft>
                          <a:spcPts val="0"/>
                        </a:spcAft>
                        <a:buClr>
                          <a:schemeClr val="dk1"/>
                        </a:buClr>
                        <a:buSzPts val="2000"/>
                        <a:buFont typeface="Arial"/>
                        <a:buNone/>
                      </a:pPr>
                      <a:r>
                        <a:rPr lang="en-US" sz="1800" u="none" strike="noStrike" cap="none" dirty="0"/>
                        <a:t>Redds or carcasses timeseries</a:t>
                      </a:r>
                    </a:p>
                    <a:p>
                      <a:pPr marL="0" marR="0" lvl="0" indent="0" algn="l" rtl="0">
                        <a:spcBef>
                          <a:spcPts val="0"/>
                        </a:spcBef>
                        <a:spcAft>
                          <a:spcPts val="0"/>
                        </a:spcAft>
                        <a:buClr>
                          <a:schemeClr val="dk1"/>
                        </a:buClr>
                        <a:buSzPts val="2000"/>
                        <a:buFont typeface="Arial"/>
                        <a:buNone/>
                      </a:pPr>
                      <a:r>
                        <a:rPr lang="en-US" sz="1800" u="none" strike="noStrike" cap="none" dirty="0"/>
                        <a:t>Flow timeseries</a:t>
                      </a:r>
                    </a:p>
                    <a:p>
                      <a:pPr marL="0" marR="0" lvl="0" indent="0" algn="l" rtl="0">
                        <a:spcBef>
                          <a:spcPts val="0"/>
                        </a:spcBef>
                        <a:spcAft>
                          <a:spcPts val="0"/>
                        </a:spcAft>
                        <a:buClr>
                          <a:schemeClr val="dk1"/>
                        </a:buClr>
                        <a:buSzPts val="2000"/>
                        <a:buFont typeface="Arial"/>
                        <a:buNone/>
                      </a:pPr>
                      <a:r>
                        <a:rPr lang="en-US" sz="1800" u="none" strike="noStrike" cap="none" dirty="0"/>
                        <a:t>Mathematical parameters</a:t>
                      </a:r>
                      <a:endParaRPr sz="1200" dirty="0"/>
                    </a:p>
                  </a:txBody>
                  <a:tcPr marL="91450" marR="91450" marT="45725" marB="45725" anchor="ctr">
                    <a:lnL w="12700" cap="flat" cmpd="sng" algn="ctr">
                      <a:solidFill>
                        <a:srgbClr val="0045FF"/>
                      </a:solidFill>
                      <a:prstDash val="solid"/>
                      <a:round/>
                      <a:headEnd type="none" w="med" len="med"/>
                      <a:tailEnd type="none" w="med" len="med"/>
                    </a:lnL>
                    <a:lnR w="12700" cap="flat" cmpd="sng" algn="ctr">
                      <a:solidFill>
                        <a:srgbClr val="0045FF"/>
                      </a:solidFill>
                      <a:prstDash val="solid"/>
                      <a:round/>
                      <a:headEnd type="none" w="med" len="med"/>
                      <a:tailEnd type="none" w="med" len="med"/>
                    </a:lnR>
                    <a:lnT w="12700" cap="flat" cmpd="sng" algn="ctr">
                      <a:solidFill>
                        <a:srgbClr val="0045FF"/>
                      </a:solidFill>
                      <a:prstDash val="solid"/>
                      <a:round/>
                      <a:headEnd type="none" w="med" len="med"/>
                      <a:tailEnd type="none" w="med" len="med"/>
                    </a:lnT>
                    <a:lnB w="12700" cap="flat" cmpd="sng" algn="ctr">
                      <a:solidFill>
                        <a:srgbClr val="0045FF"/>
                      </a:solidFill>
                      <a:prstDash val="solid"/>
                      <a:round/>
                      <a:headEnd type="none" w="med" len="med"/>
                      <a:tailEnd type="none" w="med" len="med"/>
                    </a:lnB>
                    <a:solidFill>
                      <a:srgbClr val="DDDDDD"/>
                    </a:solidFill>
                  </a:tcPr>
                </a:tc>
                <a:extLst>
                  <a:ext uri="{0D108BD9-81ED-4DB2-BD59-A6C34878D82A}">
                    <a16:rowId xmlns:a16="http://schemas.microsoft.com/office/drawing/2014/main" val="10001"/>
                  </a:ext>
                </a:extLst>
              </a:tr>
              <a:tr h="1256779">
                <a:tc>
                  <a:txBody>
                    <a:bodyPr/>
                    <a:lstStyle/>
                    <a:p>
                      <a:pPr marL="0" marR="0" lvl="0" indent="0" algn="ctr" rtl="0">
                        <a:spcBef>
                          <a:spcPts val="0"/>
                        </a:spcBef>
                        <a:spcAft>
                          <a:spcPts val="0"/>
                        </a:spcAft>
                        <a:buNone/>
                      </a:pPr>
                      <a:r>
                        <a:rPr lang="en-US" sz="2800" u="none" strike="noStrike" cap="none" dirty="0"/>
                        <a:t>Loss &amp; Salvage</a:t>
                      </a:r>
                      <a:endParaRPr sz="2800" u="none" strike="noStrike" cap="none" baseline="30000" dirty="0"/>
                    </a:p>
                  </a:txBody>
                  <a:tcPr marL="91450" marR="91450" marT="45725" marB="45725" anchor="ctr">
                    <a:lnL w="12700" cap="flat" cmpd="sng" algn="ctr">
                      <a:solidFill>
                        <a:srgbClr val="0045FF"/>
                      </a:solidFill>
                      <a:prstDash val="solid"/>
                      <a:round/>
                      <a:headEnd type="none" w="med" len="med"/>
                      <a:tailEnd type="none" w="med" len="med"/>
                    </a:lnL>
                    <a:lnR w="12700" cap="flat" cmpd="sng" algn="ctr">
                      <a:solidFill>
                        <a:srgbClr val="0045FF"/>
                      </a:solidFill>
                      <a:prstDash val="solid"/>
                      <a:round/>
                      <a:headEnd type="none" w="med" len="med"/>
                      <a:tailEnd type="none" w="med" len="med"/>
                    </a:lnR>
                    <a:lnT w="12700" cap="flat" cmpd="sng" algn="ctr">
                      <a:solidFill>
                        <a:srgbClr val="0045FF"/>
                      </a:solidFill>
                      <a:prstDash val="solid"/>
                      <a:round/>
                      <a:headEnd type="none" w="med" len="med"/>
                      <a:tailEnd type="none" w="med" len="med"/>
                    </a:lnT>
                    <a:lnB w="12700" cap="flat" cmpd="sng" algn="ctr">
                      <a:solidFill>
                        <a:srgbClr val="0045FF"/>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n-US" sz="2400" u="none" strike="noStrike" cap="none" dirty="0"/>
                        <a:t>   7 days</a:t>
                      </a:r>
                      <a:endParaRPr sz="1800" u="none" strike="noStrike" cap="none" dirty="0"/>
                    </a:p>
                  </a:txBody>
                  <a:tcPr marL="91450" marR="91450" marT="45725" marB="45725" anchor="ctr">
                    <a:lnL w="12700" cap="flat" cmpd="sng" algn="ctr">
                      <a:solidFill>
                        <a:srgbClr val="0045FF"/>
                      </a:solidFill>
                      <a:prstDash val="solid"/>
                      <a:round/>
                      <a:headEnd type="none" w="med" len="med"/>
                      <a:tailEnd type="none" w="med" len="med"/>
                    </a:lnL>
                    <a:lnR w="12700" cap="flat" cmpd="sng" algn="ctr">
                      <a:solidFill>
                        <a:srgbClr val="0045FF"/>
                      </a:solidFill>
                      <a:prstDash val="solid"/>
                      <a:round/>
                      <a:headEnd type="none" w="med" len="med"/>
                      <a:tailEnd type="none" w="med" len="med"/>
                    </a:lnR>
                    <a:lnT w="12700" cap="flat" cmpd="sng" algn="ctr">
                      <a:solidFill>
                        <a:srgbClr val="0045FF"/>
                      </a:solidFill>
                      <a:prstDash val="solid"/>
                      <a:round/>
                      <a:headEnd type="none" w="med" len="med"/>
                      <a:tailEnd type="none" w="med" len="med"/>
                    </a:lnT>
                    <a:lnB w="12700" cap="flat" cmpd="sng" algn="ctr">
                      <a:solidFill>
                        <a:srgbClr val="0045FF"/>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n-US" sz="2400" u="none" strike="noStrike" cap="none" dirty="0"/>
                        <a:t>7 days</a:t>
                      </a:r>
                      <a:endParaRPr sz="2400" u="none" strike="noStrike" cap="none" dirty="0"/>
                    </a:p>
                  </a:txBody>
                  <a:tcPr marL="91450" marR="91450" marT="45725" marB="45725" anchor="ctr">
                    <a:lnL w="12700" cap="flat" cmpd="sng" algn="ctr">
                      <a:solidFill>
                        <a:srgbClr val="0045FF"/>
                      </a:solidFill>
                      <a:prstDash val="solid"/>
                      <a:round/>
                      <a:headEnd type="none" w="med" len="med"/>
                      <a:tailEnd type="none" w="med" len="med"/>
                    </a:lnL>
                    <a:lnR w="12700" cap="flat" cmpd="sng" algn="ctr">
                      <a:solidFill>
                        <a:srgbClr val="0045FF"/>
                      </a:solidFill>
                      <a:prstDash val="solid"/>
                      <a:round/>
                      <a:headEnd type="none" w="med" len="med"/>
                      <a:tailEnd type="none" w="med" len="med"/>
                    </a:lnR>
                    <a:lnT w="12700" cap="flat" cmpd="sng" algn="ctr">
                      <a:solidFill>
                        <a:srgbClr val="0045FF"/>
                      </a:solidFill>
                      <a:prstDash val="solid"/>
                      <a:round/>
                      <a:headEnd type="none" w="med" len="med"/>
                      <a:tailEnd type="none" w="med" len="med"/>
                    </a:lnT>
                    <a:lnB w="12700" cap="flat" cmpd="sng" algn="ctr">
                      <a:solidFill>
                        <a:srgbClr val="0045FF"/>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en-US" sz="1600" u="none" strike="noStrike" cap="none" dirty="0"/>
                        <a:t>Exports; </a:t>
                      </a:r>
                      <a:br>
                        <a:rPr lang="en-US" sz="1600" u="none" strike="noStrike" cap="none" dirty="0"/>
                      </a:br>
                      <a:r>
                        <a:rPr lang="en-US" sz="1600" u="none" strike="noStrike" cap="none" dirty="0"/>
                        <a:t>SJR flow; DCC gate status; SR flow; </a:t>
                      </a:r>
                      <a:endParaRPr lang="en-US" sz="1200" dirty="0"/>
                    </a:p>
                    <a:p>
                      <a:pPr marL="0" marR="0" lvl="0" indent="0" algn="l" rtl="0">
                        <a:spcBef>
                          <a:spcPts val="0"/>
                        </a:spcBef>
                        <a:spcAft>
                          <a:spcPts val="0"/>
                        </a:spcAft>
                        <a:buNone/>
                      </a:pPr>
                      <a:r>
                        <a:rPr lang="en-US" sz="1600" dirty="0"/>
                        <a:t>OMR flow; precipitation at Stockton; </a:t>
                      </a:r>
                    </a:p>
                    <a:p>
                      <a:pPr marL="0" marR="0" lvl="0" indent="0" algn="l" rtl="0">
                        <a:spcBef>
                          <a:spcPts val="0"/>
                        </a:spcBef>
                        <a:spcAft>
                          <a:spcPts val="0"/>
                        </a:spcAft>
                        <a:buNone/>
                      </a:pPr>
                      <a:r>
                        <a:rPr lang="en-US" sz="1600" dirty="0"/>
                        <a:t>Water temperature, Mallard Island</a:t>
                      </a:r>
                      <a:endParaRPr lang="en-US" sz="1200" dirty="0"/>
                    </a:p>
                  </a:txBody>
                  <a:tcPr marL="91450" marR="91450" marT="45725" marB="45725" anchor="ctr">
                    <a:lnL w="12700" cap="flat" cmpd="sng" algn="ctr">
                      <a:solidFill>
                        <a:srgbClr val="0045FF"/>
                      </a:solidFill>
                      <a:prstDash val="solid"/>
                      <a:round/>
                      <a:headEnd type="none" w="med" len="med"/>
                      <a:tailEnd type="none" w="med" len="med"/>
                    </a:lnL>
                    <a:lnR w="12700" cap="flat" cmpd="sng" algn="ctr">
                      <a:solidFill>
                        <a:srgbClr val="0045FF"/>
                      </a:solidFill>
                      <a:prstDash val="solid"/>
                      <a:round/>
                      <a:headEnd type="none" w="med" len="med"/>
                      <a:tailEnd type="none" w="med" len="med"/>
                    </a:lnR>
                    <a:lnT w="12700" cap="flat" cmpd="sng" algn="ctr">
                      <a:solidFill>
                        <a:srgbClr val="0045FF"/>
                      </a:solidFill>
                      <a:prstDash val="solid"/>
                      <a:round/>
                      <a:headEnd type="none" w="med" len="med"/>
                      <a:tailEnd type="none" w="med" len="med"/>
                    </a:lnT>
                    <a:lnB w="12700" cap="flat" cmpd="sng" algn="ctr">
                      <a:solidFill>
                        <a:srgbClr val="0045FF"/>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55325">
                <a:tc rowSpan="2">
                  <a:txBody>
                    <a:bodyPr/>
                    <a:lstStyle/>
                    <a:p>
                      <a:pPr marL="0" marR="0" lvl="0" indent="0" algn="ctr" rtl="0">
                        <a:spcBef>
                          <a:spcPts val="0"/>
                        </a:spcBef>
                        <a:spcAft>
                          <a:spcPts val="0"/>
                        </a:spcAft>
                        <a:buNone/>
                      </a:pPr>
                      <a:r>
                        <a:rPr lang="en-US" sz="2800" dirty="0"/>
                        <a:t>STARS</a:t>
                      </a:r>
                      <a:br>
                        <a:rPr lang="en-US" sz="2800" dirty="0"/>
                      </a:br>
                      <a:r>
                        <a:rPr lang="en-US" sz="1600" dirty="0"/>
                        <a:t>(Delta Survival Travel And </a:t>
                      </a:r>
                      <a:br>
                        <a:rPr lang="en-US" sz="1600" dirty="0"/>
                      </a:br>
                      <a:r>
                        <a:rPr lang="en-US" sz="1600" dirty="0"/>
                        <a:t>Routing Simulation)</a:t>
                      </a:r>
                      <a:endParaRPr sz="1600" baseline="30000" dirty="0"/>
                    </a:p>
                  </a:txBody>
                  <a:tcPr marL="91450" marR="91450" marT="45725" marB="45725" anchor="ctr">
                    <a:lnL w="12700" cap="flat" cmpd="sng" algn="ctr">
                      <a:solidFill>
                        <a:srgbClr val="0045FF"/>
                      </a:solidFill>
                      <a:prstDash val="solid"/>
                      <a:round/>
                      <a:headEnd type="none" w="med" len="med"/>
                      <a:tailEnd type="none" w="med" len="med"/>
                    </a:lnL>
                    <a:lnR w="12700" cap="flat" cmpd="sng" algn="ctr">
                      <a:solidFill>
                        <a:srgbClr val="0045FF"/>
                      </a:solidFill>
                      <a:prstDash val="solid"/>
                      <a:round/>
                      <a:headEnd type="none" w="med" len="med"/>
                      <a:tailEnd type="none" w="med" len="med"/>
                    </a:lnR>
                    <a:lnT w="12700" cap="flat" cmpd="sng" algn="ctr">
                      <a:solidFill>
                        <a:srgbClr val="0045FF"/>
                      </a:solidFill>
                      <a:prstDash val="solid"/>
                      <a:round/>
                      <a:headEnd type="none" w="med" len="med"/>
                      <a:tailEnd type="none" w="med" len="med"/>
                    </a:lnT>
                    <a:lnB w="12700" cap="flat" cmpd="sng" algn="ctr">
                      <a:solidFill>
                        <a:srgbClr val="0045FF"/>
                      </a:solidFill>
                      <a:prstDash val="solid"/>
                      <a:round/>
                      <a:headEnd type="none" w="med" len="med"/>
                      <a:tailEnd type="none" w="med" len="med"/>
                    </a:lnB>
                    <a:solidFill>
                      <a:srgbClr val="DDDDDD"/>
                    </a:solidFill>
                  </a:tcPr>
                </a:tc>
                <a:tc>
                  <a:txBody>
                    <a:bodyPr/>
                    <a:lstStyle/>
                    <a:p>
                      <a:pPr marL="0" marR="0" lvl="0" indent="0" algn="ctr" rtl="0">
                        <a:spcBef>
                          <a:spcPts val="0"/>
                        </a:spcBef>
                        <a:spcAft>
                          <a:spcPts val="0"/>
                        </a:spcAft>
                        <a:buNone/>
                      </a:pPr>
                      <a:r>
                        <a:rPr lang="en-US" sz="2400" dirty="0"/>
                        <a:t>   5 days</a:t>
                      </a:r>
                      <a:endParaRPr sz="1800" dirty="0"/>
                    </a:p>
                  </a:txBody>
                  <a:tcPr marL="91450" marR="91450" marT="45725" marB="45725" anchor="ctr">
                    <a:lnL w="12700" cap="flat" cmpd="sng" algn="ctr">
                      <a:solidFill>
                        <a:srgbClr val="0045FF"/>
                      </a:solidFill>
                      <a:prstDash val="solid"/>
                      <a:round/>
                      <a:headEnd type="none" w="med" len="med"/>
                      <a:tailEnd type="none" w="med" len="med"/>
                    </a:lnL>
                    <a:lnR w="12700" cap="flat" cmpd="sng" algn="ctr">
                      <a:solidFill>
                        <a:srgbClr val="0045FF"/>
                      </a:solidFill>
                      <a:prstDash val="solid"/>
                      <a:round/>
                      <a:headEnd type="none" w="med" len="med"/>
                      <a:tailEnd type="none" w="med" len="med"/>
                    </a:lnR>
                    <a:lnT w="12700" cap="flat" cmpd="sng" algn="ctr">
                      <a:solidFill>
                        <a:srgbClr val="0045FF"/>
                      </a:solidFill>
                      <a:prstDash val="solid"/>
                      <a:round/>
                      <a:headEnd type="none" w="med" len="med"/>
                      <a:tailEnd type="none" w="med" len="med"/>
                    </a:lnT>
                    <a:lnB w="12700" cap="flat" cmpd="sng" algn="ctr">
                      <a:solidFill>
                        <a:srgbClr val="0045FF"/>
                      </a:solidFill>
                      <a:prstDash val="solid"/>
                      <a:round/>
                      <a:headEnd type="none" w="med" len="med"/>
                      <a:tailEnd type="none" w="med" len="med"/>
                    </a:lnB>
                    <a:solidFill>
                      <a:srgbClr val="DDDDDD"/>
                    </a:solidFill>
                  </a:tcPr>
                </a:tc>
                <a:tc>
                  <a:txBody>
                    <a:bodyPr/>
                    <a:lstStyle/>
                    <a:p>
                      <a:pPr marL="0" marR="0" lvl="0" indent="0" algn="ctr" rtl="0">
                        <a:spcBef>
                          <a:spcPts val="0"/>
                        </a:spcBef>
                        <a:spcAft>
                          <a:spcPts val="0"/>
                        </a:spcAft>
                        <a:buNone/>
                      </a:pPr>
                      <a:r>
                        <a:rPr lang="en-US" sz="2400" dirty="0"/>
                        <a:t>NA</a:t>
                      </a:r>
                      <a:endParaRPr sz="1800" dirty="0"/>
                    </a:p>
                  </a:txBody>
                  <a:tcPr marL="91450" marR="91450" marT="45725" marB="45725" anchor="ctr">
                    <a:lnL w="12700" cap="flat" cmpd="sng" algn="ctr">
                      <a:solidFill>
                        <a:srgbClr val="0045FF"/>
                      </a:solidFill>
                      <a:prstDash val="solid"/>
                      <a:round/>
                      <a:headEnd type="none" w="med" len="med"/>
                      <a:tailEnd type="none" w="med" len="med"/>
                    </a:lnL>
                    <a:lnR w="12700" cap="flat" cmpd="sng" algn="ctr">
                      <a:solidFill>
                        <a:srgbClr val="0045FF"/>
                      </a:solidFill>
                      <a:prstDash val="solid"/>
                      <a:round/>
                      <a:headEnd type="none" w="med" len="med"/>
                      <a:tailEnd type="none" w="med" len="med"/>
                    </a:lnR>
                    <a:lnT w="12700" cap="flat" cmpd="sng" algn="ctr">
                      <a:solidFill>
                        <a:srgbClr val="0045FF"/>
                      </a:solidFill>
                      <a:prstDash val="solid"/>
                      <a:round/>
                      <a:headEnd type="none" w="med" len="med"/>
                      <a:tailEnd type="none" w="med" len="med"/>
                    </a:lnT>
                    <a:lnB w="12700" cap="flat" cmpd="sng" algn="ctr">
                      <a:solidFill>
                        <a:srgbClr val="0045FF"/>
                      </a:solidFill>
                      <a:prstDash val="solid"/>
                      <a:round/>
                      <a:headEnd type="none" w="med" len="med"/>
                      <a:tailEnd type="none" w="med" len="med"/>
                    </a:lnB>
                    <a:solidFill>
                      <a:srgbClr val="DDDDDD"/>
                    </a:solidFill>
                  </a:tcPr>
                </a:tc>
                <a:tc>
                  <a:txBody>
                    <a:bodyPr/>
                    <a:lstStyle/>
                    <a:p>
                      <a:pPr marL="0" marR="0" lvl="0" indent="0" algn="l" rtl="0">
                        <a:spcBef>
                          <a:spcPts val="0"/>
                        </a:spcBef>
                        <a:spcAft>
                          <a:spcPts val="0"/>
                        </a:spcAft>
                        <a:buNone/>
                      </a:pPr>
                      <a:r>
                        <a:rPr lang="en-US" sz="1600" b="0" dirty="0"/>
                        <a:t>SR temperature, Freeport; Fremont Weir stage &amp; overtopping; Discharge, SR at Freeport &amp; Rio Vista, Yolo Bypass at Woodland; incl. forecasts from </a:t>
                      </a:r>
                      <a:br>
                        <a:rPr lang="en-US" sz="1600" b="0" dirty="0"/>
                      </a:br>
                      <a:r>
                        <a:rPr lang="en-US" sz="1600" b="0" dirty="0"/>
                        <a:t>CA NV River Forecast Center</a:t>
                      </a:r>
                      <a:endParaRPr sz="1600" dirty="0"/>
                    </a:p>
                  </a:txBody>
                  <a:tcPr marL="91450" marR="91450" marT="45725" marB="45725" anchor="ctr">
                    <a:lnL w="12700" cap="flat" cmpd="sng" algn="ctr">
                      <a:solidFill>
                        <a:srgbClr val="0045FF"/>
                      </a:solidFill>
                      <a:prstDash val="solid"/>
                      <a:round/>
                      <a:headEnd type="none" w="med" len="med"/>
                      <a:tailEnd type="none" w="med" len="med"/>
                    </a:lnL>
                    <a:lnR w="12700" cap="flat" cmpd="sng" algn="ctr">
                      <a:solidFill>
                        <a:srgbClr val="0045FF"/>
                      </a:solidFill>
                      <a:prstDash val="solid"/>
                      <a:round/>
                      <a:headEnd type="none" w="med" len="med"/>
                      <a:tailEnd type="none" w="med" len="med"/>
                    </a:lnR>
                    <a:lnT w="12700" cap="flat" cmpd="sng" algn="ctr">
                      <a:solidFill>
                        <a:srgbClr val="0045FF"/>
                      </a:solidFill>
                      <a:prstDash val="solid"/>
                      <a:round/>
                      <a:headEnd type="none" w="med" len="med"/>
                      <a:tailEnd type="none" w="med" len="med"/>
                    </a:lnT>
                    <a:lnB w="12700" cap="flat" cmpd="sng" algn="ctr">
                      <a:solidFill>
                        <a:srgbClr val="0045FF"/>
                      </a:solidFill>
                      <a:prstDash val="solid"/>
                      <a:round/>
                      <a:headEnd type="none" w="med" len="med"/>
                      <a:tailEnd type="none" w="med" len="med"/>
                    </a:lnB>
                    <a:solidFill>
                      <a:srgbClr val="DDDDDD"/>
                    </a:solidFill>
                  </a:tcPr>
                </a:tc>
                <a:extLst>
                  <a:ext uri="{0D108BD9-81ED-4DB2-BD59-A6C34878D82A}">
                    <a16:rowId xmlns:a16="http://schemas.microsoft.com/office/drawing/2014/main" val="10003"/>
                  </a:ext>
                </a:extLst>
              </a:tr>
              <a:tr h="655325">
                <a:tc vMerge="1">
                  <a:txBody>
                    <a:bodyPr/>
                    <a:lstStyle/>
                    <a:p>
                      <a:endParaRPr lang="en-US"/>
                    </a:p>
                  </a:txBody>
                  <a:tcPr/>
                </a:tc>
                <a:tc>
                  <a:txBody>
                    <a:bodyPr/>
                    <a:lstStyle/>
                    <a:p>
                      <a:pPr marL="0" marR="0" lvl="0" indent="0" algn="ctr" rtl="0">
                        <a:spcBef>
                          <a:spcPts val="0"/>
                        </a:spcBef>
                        <a:spcAft>
                          <a:spcPts val="0"/>
                        </a:spcAft>
                        <a:buNone/>
                      </a:pPr>
                      <a:r>
                        <a:rPr lang="en-US" sz="2400" dirty="0"/>
                        <a:t>NA</a:t>
                      </a:r>
                      <a:endParaRPr sz="2400" dirty="0"/>
                    </a:p>
                  </a:txBody>
                  <a:tcPr marL="91450" marR="91450" marT="45725" marB="45725" anchor="ctr">
                    <a:lnL w="12700" cap="flat" cmpd="sng" algn="ctr">
                      <a:solidFill>
                        <a:srgbClr val="0045FF"/>
                      </a:solidFill>
                      <a:prstDash val="solid"/>
                      <a:round/>
                      <a:headEnd type="none" w="med" len="med"/>
                      <a:tailEnd type="none" w="med" len="med"/>
                    </a:lnL>
                    <a:lnR w="12700" cap="flat" cmpd="sng" algn="ctr">
                      <a:solidFill>
                        <a:srgbClr val="0045FF"/>
                      </a:solidFill>
                      <a:prstDash val="solid"/>
                      <a:round/>
                      <a:headEnd type="none" w="med" len="med"/>
                      <a:tailEnd type="none" w="med" len="med"/>
                    </a:lnR>
                    <a:lnT w="12700" cap="flat" cmpd="sng" algn="ctr">
                      <a:solidFill>
                        <a:srgbClr val="0045FF"/>
                      </a:solidFill>
                      <a:prstDash val="solid"/>
                      <a:round/>
                      <a:headEnd type="none" w="med" len="med"/>
                      <a:tailEnd type="none" w="med" len="med"/>
                    </a:lnT>
                    <a:lnB w="12700" cap="flat" cmpd="sng" algn="ctr">
                      <a:solidFill>
                        <a:srgbClr val="0045FF"/>
                      </a:solidFill>
                      <a:prstDash val="solid"/>
                      <a:round/>
                      <a:headEnd type="none" w="med" len="med"/>
                      <a:tailEnd type="none" w="med" len="med"/>
                    </a:lnB>
                    <a:solidFill>
                      <a:srgbClr val="DDDDDD"/>
                    </a:solidFill>
                  </a:tcPr>
                </a:tc>
                <a:tc>
                  <a:txBody>
                    <a:bodyPr/>
                    <a:lstStyle/>
                    <a:p>
                      <a:pPr marL="0" marR="0" lvl="0" indent="0" algn="ctr" rtl="0">
                        <a:spcBef>
                          <a:spcPts val="0"/>
                        </a:spcBef>
                        <a:spcAft>
                          <a:spcPts val="0"/>
                        </a:spcAft>
                        <a:buNone/>
                      </a:pPr>
                      <a:r>
                        <a:rPr lang="en-US" sz="1800" dirty="0"/>
                        <a:t>Fish distribution</a:t>
                      </a:r>
                      <a:endParaRPr sz="1800" dirty="0"/>
                    </a:p>
                  </a:txBody>
                  <a:tcPr marL="91450" marR="91450" marT="45725" marB="45725" anchor="ctr">
                    <a:lnL w="12700" cap="flat" cmpd="sng" algn="ctr">
                      <a:solidFill>
                        <a:srgbClr val="0045FF"/>
                      </a:solidFill>
                      <a:prstDash val="solid"/>
                      <a:round/>
                      <a:headEnd type="none" w="med" len="med"/>
                      <a:tailEnd type="none" w="med" len="med"/>
                    </a:lnL>
                    <a:lnR w="12700" cap="flat" cmpd="sng" algn="ctr">
                      <a:solidFill>
                        <a:srgbClr val="0045FF"/>
                      </a:solidFill>
                      <a:prstDash val="solid"/>
                      <a:round/>
                      <a:headEnd type="none" w="med" len="med"/>
                      <a:tailEnd type="none" w="med" len="med"/>
                    </a:lnR>
                    <a:lnT w="12700" cap="flat" cmpd="sng" algn="ctr">
                      <a:solidFill>
                        <a:srgbClr val="0045FF"/>
                      </a:solidFill>
                      <a:prstDash val="solid"/>
                      <a:round/>
                      <a:headEnd type="none" w="med" len="med"/>
                      <a:tailEnd type="none" w="med" len="med"/>
                    </a:lnT>
                    <a:lnB w="12700" cap="flat" cmpd="sng" algn="ctr">
                      <a:solidFill>
                        <a:srgbClr val="0045FF"/>
                      </a:solidFill>
                      <a:prstDash val="solid"/>
                      <a:round/>
                      <a:headEnd type="none" w="med" len="med"/>
                      <a:tailEnd type="none" w="med" len="med"/>
                    </a:lnB>
                    <a:solidFill>
                      <a:srgbClr val="DDDD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t>Hypothetical Arrivals at Knights Landing</a:t>
                      </a:r>
                      <a:endParaRPr lang="en-US" sz="1600" dirty="0"/>
                    </a:p>
                  </a:txBody>
                  <a:tcPr marL="91450" marR="91450" marT="45725" marB="45725" anchor="ctr">
                    <a:lnL w="12700" cap="flat" cmpd="sng" algn="ctr">
                      <a:solidFill>
                        <a:srgbClr val="0045FF"/>
                      </a:solidFill>
                      <a:prstDash val="solid"/>
                      <a:round/>
                      <a:headEnd type="none" w="med" len="med"/>
                      <a:tailEnd type="none" w="med" len="med"/>
                    </a:lnL>
                    <a:lnR w="12700" cap="flat" cmpd="sng" algn="ctr">
                      <a:solidFill>
                        <a:srgbClr val="0045FF"/>
                      </a:solidFill>
                      <a:prstDash val="solid"/>
                      <a:round/>
                      <a:headEnd type="none" w="med" len="med"/>
                      <a:tailEnd type="none" w="med" len="med"/>
                    </a:lnR>
                    <a:lnT w="12700" cap="flat" cmpd="sng" algn="ctr">
                      <a:solidFill>
                        <a:srgbClr val="0045FF"/>
                      </a:solidFill>
                      <a:prstDash val="solid"/>
                      <a:round/>
                      <a:headEnd type="none" w="med" len="med"/>
                      <a:tailEnd type="none" w="med" len="med"/>
                    </a:lnT>
                    <a:lnB w="12700" cap="flat" cmpd="sng" algn="ctr">
                      <a:solidFill>
                        <a:srgbClr val="0045FF"/>
                      </a:solidFill>
                      <a:prstDash val="solid"/>
                      <a:round/>
                      <a:headEnd type="none" w="med" len="med"/>
                      <a:tailEnd type="none" w="med" len="med"/>
                    </a:lnB>
                    <a:solidFill>
                      <a:srgbClr val="DDDDDD"/>
                    </a:solidFill>
                  </a:tcPr>
                </a:tc>
                <a:extLst>
                  <a:ext uri="{0D108BD9-81ED-4DB2-BD59-A6C34878D82A}">
                    <a16:rowId xmlns:a16="http://schemas.microsoft.com/office/drawing/2014/main" val="4037859604"/>
                  </a:ext>
                </a:extLst>
              </a:tr>
            </a:tbl>
          </a:graphicData>
        </a:graphic>
      </p:graphicFrame>
    </p:spTree>
    <p:extLst>
      <p:ext uri="{BB962C8B-B14F-4D97-AF65-F5344CB8AC3E}">
        <p14:creationId xmlns:p14="http://schemas.microsoft.com/office/powerpoint/2010/main" val="3204225777"/>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8000" r="-38000"/>
          </a:stretch>
        </a:blipFill>
        <a:effectLst/>
      </p:bgPr>
    </p:bg>
    <p:spTree>
      <p:nvGrpSpPr>
        <p:cNvPr id="1" name="Shape 773"/>
        <p:cNvGrpSpPr/>
        <p:nvPr/>
      </p:nvGrpSpPr>
      <p:grpSpPr>
        <a:xfrm>
          <a:off x="0" y="0"/>
          <a:ext cx="0" cy="0"/>
          <a:chOff x="0" y="0"/>
          <a:chExt cx="0" cy="0"/>
        </a:xfrm>
      </p:grpSpPr>
      <p:sp>
        <p:nvSpPr>
          <p:cNvPr id="2" name="Google Shape;691;p47">
            <a:extLst>
              <a:ext uri="{FF2B5EF4-FFF2-40B4-BE49-F238E27FC236}">
                <a16:creationId xmlns:a16="http://schemas.microsoft.com/office/drawing/2014/main" id="{F2E3F006-3E4D-CBE5-8B66-C29CAC1D8244}"/>
              </a:ext>
            </a:extLst>
          </p:cNvPr>
          <p:cNvSpPr/>
          <p:nvPr/>
        </p:nvSpPr>
        <p:spPr>
          <a:xfrm>
            <a:off x="0" y="0"/>
            <a:ext cx="12192000" cy="6858000"/>
          </a:xfrm>
          <a:prstGeom prst="rect">
            <a:avLst/>
          </a:prstGeom>
          <a:solidFill>
            <a:schemeClr val="accent5">
              <a:lumMod val="40000"/>
              <a:lumOff val="60000"/>
              <a:alpha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legreya Medium"/>
              <a:ea typeface="Alegreya Medium"/>
              <a:cs typeface="Alegreya Medium"/>
              <a:sym typeface="Alegreya Medium"/>
            </a:endParaRPr>
          </a:p>
        </p:txBody>
      </p:sp>
      <p:sp>
        <p:nvSpPr>
          <p:cNvPr id="774" name="Google Shape;774;p52"/>
          <p:cNvSpPr txBox="1">
            <a:spLocks noGrp="1"/>
          </p:cNvSpPr>
          <p:nvPr>
            <p:ph type="title"/>
          </p:nvPr>
        </p:nvSpPr>
        <p:spPr>
          <a:xfrm>
            <a:off x="838200" y="73319"/>
            <a:ext cx="10515600" cy="1094601"/>
          </a:xfrm>
          <a:prstGeom prst="rect">
            <a:avLst/>
          </a:prstGeom>
          <a:noFill/>
          <a:ln>
            <a:noFill/>
          </a:ln>
        </p:spPr>
        <p:txBody>
          <a:bodyPr spcFirstLastPara="1" wrap="square" lIns="91425" tIns="45700" rIns="91425" bIns="45700" anchor="ctr" anchorCtr="0">
            <a:normAutofit fontScale="90000"/>
          </a:bodyPr>
          <a:lstStyle/>
          <a:p>
            <a:pPr lvl="0">
              <a:buSzPts val="4000"/>
            </a:pPr>
            <a:r>
              <a:rPr lang="en-US" sz="4000" dirty="0">
                <a:latin typeface="Calibri" panose="020F0502020204030204" pitchFamily="34" charset="0"/>
                <a:cs typeface="Calibri" panose="020F0502020204030204" pitchFamily="34" charset="0"/>
              </a:rPr>
              <a:t>Fish Model on </a:t>
            </a:r>
            <a:r>
              <a:rPr lang="en-US" sz="4000" dirty="0" err="1">
                <a:latin typeface="Calibri" panose="020F0502020204030204" pitchFamily="34" charset="0"/>
                <a:cs typeface="Calibri" panose="020F0502020204030204" pitchFamily="34" charset="0"/>
              </a:rPr>
              <a:t>SacPAS</a:t>
            </a:r>
            <a:r>
              <a:rPr lang="en-US" sz="4000" dirty="0">
                <a:latin typeface="Calibri" panose="020F0502020204030204" pitchFamily="34" charset="0"/>
                <a:cs typeface="Calibri" panose="020F0502020204030204" pitchFamily="34" charset="0"/>
              </a:rPr>
              <a:t>:</a:t>
            </a:r>
            <a:r>
              <a:rPr lang="en-US" sz="4000" b="1" dirty="0">
                <a:latin typeface="Calibri" panose="020F0502020204030204" pitchFamily="34" charset="0"/>
                <a:cs typeface="Calibri" panose="020F0502020204030204" pitchFamily="34" charset="0"/>
              </a:rPr>
              <a:t> </a:t>
            </a:r>
            <a:br>
              <a:rPr lang="en-US" sz="4000"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Egg-to-Fry Model Online Tool</a:t>
            </a:r>
            <a:endParaRPr b="1" dirty="0">
              <a:latin typeface="Calibri" panose="020F0502020204030204" pitchFamily="34" charset="0"/>
              <a:cs typeface="Calibri" panose="020F0502020204030204" pitchFamily="34" charset="0"/>
            </a:endParaRPr>
          </a:p>
        </p:txBody>
      </p:sp>
      <p:sp>
        <p:nvSpPr>
          <p:cNvPr id="777" name="Google Shape;777;p52"/>
          <p:cNvSpPr txBox="1">
            <a:spLocks noGrp="1"/>
          </p:cNvSpPr>
          <p:nvPr>
            <p:ph idx="1"/>
          </p:nvPr>
        </p:nvSpPr>
        <p:spPr>
          <a:xfrm>
            <a:off x="760379" y="1458081"/>
            <a:ext cx="4167786" cy="4752981"/>
          </a:xfrm>
          <a:prstGeom prst="rect">
            <a:avLst/>
          </a:prstGeom>
          <a:solidFill>
            <a:schemeClr val="bg1"/>
          </a:solid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latin typeface="Calibri" panose="020F0502020204030204" pitchFamily="34" charset="0"/>
                <a:cs typeface="Calibri" panose="020F0502020204030204" pitchFamily="34" charset="0"/>
              </a:rPr>
              <a:t>Model focusing on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thermal stress during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egg incubation for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Sacramento River</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Chinook salmon</a:t>
            </a:r>
          </a:p>
          <a:p>
            <a:pPr marL="228600" lvl="0" indent="-190500" algn="l" rtl="0">
              <a:lnSpc>
                <a:spcPct val="90000"/>
              </a:lnSpc>
              <a:spcBef>
                <a:spcPts val="1000"/>
              </a:spcBef>
              <a:spcAft>
                <a:spcPts val="0"/>
              </a:spcAft>
              <a:buClr>
                <a:schemeClr val="dk1"/>
              </a:buClr>
              <a:buSzPts val="600"/>
              <a:buNone/>
            </a:pPr>
            <a:endParaRPr sz="600" dirty="0">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chemeClr val="dk1"/>
              </a:buClr>
              <a:buSzPts val="2400"/>
              <a:buChar char="•"/>
            </a:pPr>
            <a:r>
              <a:rPr lang="en-US" sz="2400" dirty="0">
                <a:latin typeface="Calibri" panose="020F0502020204030204" pitchFamily="34" charset="0"/>
                <a:cs typeface="Calibri" panose="020F0502020204030204" pitchFamily="34" charset="0"/>
              </a:rPr>
              <a:t>Predict survival &amp;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emergence timing</a:t>
            </a:r>
            <a:endParaRPr dirty="0">
              <a:latin typeface="Calibri" panose="020F0502020204030204" pitchFamily="34" charset="0"/>
              <a:cs typeface="Calibri" panose="020F0502020204030204" pitchFamily="34" charset="0"/>
            </a:endParaRPr>
          </a:p>
          <a:p>
            <a:pPr marL="228600" lvl="0" indent="-190500" algn="l" rtl="0">
              <a:lnSpc>
                <a:spcPct val="90000"/>
              </a:lnSpc>
              <a:spcBef>
                <a:spcPts val="1000"/>
              </a:spcBef>
              <a:spcAft>
                <a:spcPts val="0"/>
              </a:spcAft>
              <a:buClr>
                <a:schemeClr val="dk1"/>
              </a:buClr>
              <a:buSzPts val="600"/>
              <a:buNone/>
            </a:pPr>
            <a:endParaRPr sz="600" dirty="0">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chemeClr val="dk1"/>
              </a:buClr>
              <a:buSzPts val="2400"/>
              <a:buChar char="•"/>
            </a:pPr>
            <a:r>
              <a:rPr lang="en-US" sz="2400" dirty="0">
                <a:latin typeface="Calibri" panose="020F0502020204030204" pitchFamily="34" charset="0"/>
                <a:cs typeface="Calibri" panose="020F0502020204030204" pitchFamily="34" charset="0"/>
              </a:rPr>
              <a:t>Allows resource managers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and the public equal access to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evaluate water operation plans</a:t>
            </a:r>
            <a:endParaRPr dirty="0">
              <a:latin typeface="Calibri" panose="020F0502020204030204" pitchFamily="34" charset="0"/>
              <a:cs typeface="Calibri" panose="020F0502020204030204" pitchFamily="34" charset="0"/>
            </a:endParaRPr>
          </a:p>
        </p:txBody>
      </p:sp>
      <p:sp>
        <p:nvSpPr>
          <p:cNvPr id="775" name="Google Shape;775;p52"/>
          <p:cNvSpPr txBox="1">
            <a:spLocks noGrp="1"/>
          </p:cNvSpPr>
          <p:nvPr>
            <p:ph type="sldNum" sz="quarter" idx="12"/>
          </p:nvPr>
        </p:nvSpPr>
        <p:spPr>
          <a:xfrm>
            <a:off x="9090311" y="6375805"/>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endParaRPr>
          </a:p>
        </p:txBody>
      </p:sp>
      <p:sp>
        <p:nvSpPr>
          <p:cNvPr id="785" name="Google Shape;785;p52"/>
          <p:cNvSpPr txBox="1"/>
          <p:nvPr/>
        </p:nvSpPr>
        <p:spPr>
          <a:xfrm>
            <a:off x="5779623" y="6337154"/>
            <a:ext cx="5032960"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hlinkClick r:id="rId5"/>
              </a:rPr>
              <a:t>https://www.cbr.washington.edu/sacramento/fishmodel/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p:cNvPicPr>
            <a:picLocks noChangeAspect="1"/>
          </p:cNvPicPr>
          <p:nvPr/>
        </p:nvPicPr>
        <p:blipFill>
          <a:blip r:embed="rId6"/>
          <a:stretch>
            <a:fillRect/>
          </a:stretch>
        </p:blipFill>
        <p:spPr>
          <a:xfrm>
            <a:off x="5547280" y="1463269"/>
            <a:ext cx="5497646" cy="4747793"/>
          </a:xfrm>
          <a:prstGeom prst="rect">
            <a:avLst/>
          </a:prstGeom>
          <a:ln>
            <a:solidFill>
              <a:schemeClr val="accent1">
                <a:shade val="50000"/>
              </a:schemeClr>
            </a:solidFill>
          </a:ln>
        </p:spPr>
      </p:pic>
    </p:spTree>
    <p:extLst>
      <p:ext uri="{BB962C8B-B14F-4D97-AF65-F5344CB8AC3E}">
        <p14:creationId xmlns:p14="http://schemas.microsoft.com/office/powerpoint/2010/main" val="3072116357"/>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8000" r="-38000"/>
          </a:stretch>
        </a:blipFill>
        <a:effectLst/>
      </p:bgPr>
    </p:bg>
    <p:spTree>
      <p:nvGrpSpPr>
        <p:cNvPr id="1" name="Shape 863"/>
        <p:cNvGrpSpPr/>
        <p:nvPr/>
      </p:nvGrpSpPr>
      <p:grpSpPr>
        <a:xfrm>
          <a:off x="0" y="0"/>
          <a:ext cx="0" cy="0"/>
          <a:chOff x="0" y="0"/>
          <a:chExt cx="0" cy="0"/>
        </a:xfrm>
      </p:grpSpPr>
      <p:sp>
        <p:nvSpPr>
          <p:cNvPr id="6" name="Google Shape;691;p47">
            <a:extLst>
              <a:ext uri="{FF2B5EF4-FFF2-40B4-BE49-F238E27FC236}">
                <a16:creationId xmlns:a16="http://schemas.microsoft.com/office/drawing/2014/main" id="{36DFAE68-20AE-83F9-7052-32D50DA5D434}"/>
              </a:ext>
            </a:extLst>
          </p:cNvPr>
          <p:cNvSpPr/>
          <p:nvPr/>
        </p:nvSpPr>
        <p:spPr>
          <a:xfrm>
            <a:off x="0" y="0"/>
            <a:ext cx="12192000" cy="6858000"/>
          </a:xfrm>
          <a:prstGeom prst="rect">
            <a:avLst/>
          </a:prstGeom>
          <a:solidFill>
            <a:schemeClr val="accent5">
              <a:lumMod val="40000"/>
              <a:lumOff val="60000"/>
              <a:alpha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legreya Medium"/>
              <a:ea typeface="Alegreya Medium"/>
              <a:cs typeface="Alegreya Medium"/>
              <a:sym typeface="Alegreya Medium"/>
            </a:endParaRPr>
          </a:p>
        </p:txBody>
      </p:sp>
      <p:pic>
        <p:nvPicPr>
          <p:cNvPr id="2" name="Picture 1"/>
          <p:cNvPicPr>
            <a:picLocks noChangeAspect="1"/>
          </p:cNvPicPr>
          <p:nvPr/>
        </p:nvPicPr>
        <p:blipFill>
          <a:blip r:embed="rId5"/>
          <a:stretch>
            <a:fillRect/>
          </a:stretch>
        </p:blipFill>
        <p:spPr>
          <a:xfrm>
            <a:off x="3106351" y="1364876"/>
            <a:ext cx="6401912" cy="5213897"/>
          </a:xfrm>
          <a:prstGeom prst="rect">
            <a:avLst/>
          </a:prstGeom>
          <a:solidFill>
            <a:schemeClr val="bg1"/>
          </a:solidFill>
          <a:ln>
            <a:solidFill>
              <a:srgbClr val="2D3EC2"/>
            </a:solidFill>
          </a:ln>
        </p:spPr>
      </p:pic>
      <p:sp>
        <p:nvSpPr>
          <p:cNvPr id="8" name="Google Shape;774;p52">
            <a:extLst>
              <a:ext uri="{FF2B5EF4-FFF2-40B4-BE49-F238E27FC236}">
                <a16:creationId xmlns:a16="http://schemas.microsoft.com/office/drawing/2014/main" id="{F5F0ED12-F880-9430-D9D9-76E03A3BEB25}"/>
              </a:ext>
            </a:extLst>
          </p:cNvPr>
          <p:cNvSpPr txBox="1">
            <a:spLocks noGrp="1"/>
          </p:cNvSpPr>
          <p:nvPr>
            <p:ph type="title"/>
          </p:nvPr>
        </p:nvSpPr>
        <p:spPr>
          <a:xfrm>
            <a:off x="838200" y="73319"/>
            <a:ext cx="10515600" cy="1094601"/>
          </a:xfrm>
          <a:prstGeom prst="rect">
            <a:avLst/>
          </a:prstGeom>
          <a:noFill/>
          <a:ln>
            <a:noFill/>
          </a:ln>
        </p:spPr>
        <p:txBody>
          <a:bodyPr spcFirstLastPara="1" wrap="square" lIns="91425" tIns="45700" rIns="91425" bIns="45700" anchor="ctr" anchorCtr="0">
            <a:normAutofit fontScale="90000"/>
          </a:bodyPr>
          <a:lstStyle/>
          <a:p>
            <a:pPr lvl="0">
              <a:buSzPts val="4000"/>
            </a:pPr>
            <a:r>
              <a:rPr lang="en-US" sz="4000" dirty="0">
                <a:latin typeface="Calibri" panose="020F0502020204030204" pitchFamily="34" charset="0"/>
                <a:cs typeface="Calibri" panose="020F0502020204030204" pitchFamily="34" charset="0"/>
              </a:rPr>
              <a:t>Fish Model on </a:t>
            </a:r>
            <a:r>
              <a:rPr lang="en-US" sz="4000" dirty="0" err="1">
                <a:latin typeface="Calibri" panose="020F0502020204030204" pitchFamily="34" charset="0"/>
                <a:cs typeface="Calibri" panose="020F0502020204030204" pitchFamily="34" charset="0"/>
              </a:rPr>
              <a:t>SacPAS</a:t>
            </a:r>
            <a:r>
              <a:rPr lang="en-US" sz="4000" dirty="0">
                <a:latin typeface="Calibri" panose="020F0502020204030204" pitchFamily="34" charset="0"/>
                <a:cs typeface="Calibri" panose="020F0502020204030204" pitchFamily="34" charset="0"/>
              </a:rPr>
              <a:t>:</a:t>
            </a:r>
            <a:r>
              <a:rPr lang="en-US" sz="4000" b="1" dirty="0">
                <a:latin typeface="Calibri" panose="020F0502020204030204" pitchFamily="34" charset="0"/>
                <a:cs typeface="Calibri" panose="020F0502020204030204" pitchFamily="34" charset="0"/>
              </a:rPr>
              <a:t> </a:t>
            </a:r>
            <a:br>
              <a:rPr lang="en-US" sz="4000"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Egg-to-Fry Model Online Tool</a:t>
            </a:r>
            <a:endParaRPr b="1" dirty="0">
              <a:latin typeface="Calibri" panose="020F0502020204030204" pitchFamily="34" charset="0"/>
              <a:cs typeface="Calibri" panose="020F0502020204030204" pitchFamily="34" charset="0"/>
            </a:endParaRPr>
          </a:p>
        </p:txBody>
      </p:sp>
      <p:sp>
        <p:nvSpPr>
          <p:cNvPr id="866" name="Google Shape;866;p59"/>
          <p:cNvSpPr txBox="1">
            <a:spLocks noGrp="1"/>
          </p:cNvSpPr>
          <p:nvPr>
            <p:ph type="sldNum" sz="quarter" idx="12"/>
          </p:nvPr>
        </p:nvSpPr>
        <p:spPr>
          <a:xfrm>
            <a:off x="9129226"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latin typeface="Calibri" panose="020F0502020204030204" pitchFamily="34" charset="0"/>
                <a:cs typeface="Calibri" panose="020F0502020204030204" pitchFamily="34" charset="0"/>
              </a:rPr>
              <a:t>56</a:t>
            </a:fld>
            <a:endParaRPr dirty="0">
              <a:solidFill>
                <a:schemeClr val="dk1"/>
              </a:solidFill>
              <a:latin typeface="Calibri" panose="020F0502020204030204" pitchFamily="34" charset="0"/>
              <a:cs typeface="Calibri" panose="020F0502020204030204" pitchFamily="34" charset="0"/>
            </a:endParaRPr>
          </a:p>
        </p:txBody>
      </p:sp>
      <p:sp>
        <p:nvSpPr>
          <p:cNvPr id="867" name="Google Shape;867;p59"/>
          <p:cNvSpPr txBox="1"/>
          <p:nvPr/>
        </p:nvSpPr>
        <p:spPr>
          <a:xfrm>
            <a:off x="838200" y="5283205"/>
            <a:ext cx="5257800" cy="1441451"/>
          </a:xfrm>
          <a:prstGeom prst="rect">
            <a:avLst/>
          </a:prstGeom>
          <a:noFill/>
          <a:ln>
            <a:noFill/>
          </a:ln>
        </p:spPr>
        <p:txBody>
          <a:bodyPr spcFirstLastPara="1" wrap="square" lIns="91425" tIns="45700" rIns="91425" bIns="45700" anchor="t" anchorCtr="0">
            <a:normAutofit/>
          </a:bodyPr>
          <a:lstStyle/>
          <a:p>
            <a:pPr marL="228600" marR="0" lvl="0" indent="0" algn="l" rtl="0">
              <a:lnSpc>
                <a:spcPct val="90000"/>
              </a:lnSpc>
              <a:spcBef>
                <a:spcPts val="0"/>
              </a:spcBef>
              <a:spcAft>
                <a:spcPts val="0"/>
              </a:spcAft>
              <a:buClr>
                <a:schemeClr val="dk1"/>
              </a:buClr>
              <a:buSzPts val="3600"/>
              <a:buFont typeface="Arial"/>
              <a:buNone/>
            </a:pPr>
            <a:endParaRPr sz="3600" b="1">
              <a:solidFill>
                <a:schemeClr val="dk1"/>
              </a:solidFill>
              <a:latin typeface="Calibri" panose="020F0502020204030204" pitchFamily="34" charset="0"/>
              <a:ea typeface="Alegreya Sans"/>
              <a:cs typeface="Calibri" panose="020F0502020204030204" pitchFamily="34" charset="0"/>
              <a:sym typeface="Alegreya Sans"/>
            </a:endParaRPr>
          </a:p>
          <a:p>
            <a:pPr marL="228600" marR="0" lvl="0" indent="0" algn="l" rtl="0">
              <a:lnSpc>
                <a:spcPct val="90000"/>
              </a:lnSpc>
              <a:spcBef>
                <a:spcPts val="1000"/>
              </a:spcBef>
              <a:spcAft>
                <a:spcPts val="0"/>
              </a:spcAft>
              <a:buClr>
                <a:schemeClr val="dk1"/>
              </a:buClr>
              <a:buSzPts val="4400"/>
              <a:buFont typeface="Arial"/>
              <a:buNone/>
            </a:pPr>
            <a:endParaRPr sz="4400" b="1">
              <a:solidFill>
                <a:schemeClr val="dk1"/>
              </a:solidFill>
              <a:latin typeface="Calibri" panose="020F0502020204030204" pitchFamily="34" charset="0"/>
              <a:ea typeface="Alegreya Sans"/>
              <a:cs typeface="Calibri" panose="020F0502020204030204" pitchFamily="34" charset="0"/>
              <a:sym typeface="Alegreya Sans"/>
            </a:endParaRPr>
          </a:p>
        </p:txBody>
      </p:sp>
      <p:sp>
        <p:nvSpPr>
          <p:cNvPr id="868" name="Google Shape;868;p59"/>
          <p:cNvSpPr/>
          <p:nvPr/>
        </p:nvSpPr>
        <p:spPr>
          <a:xfrm>
            <a:off x="140194" y="2324356"/>
            <a:ext cx="2600719" cy="1368771"/>
          </a:xfrm>
          <a:prstGeom prst="ellipse">
            <a:avLst/>
          </a:prstGeom>
          <a:solidFill>
            <a:srgbClr val="F2F2F2"/>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869" name="Google Shape;869;p59"/>
          <p:cNvSpPr txBox="1"/>
          <p:nvPr/>
        </p:nvSpPr>
        <p:spPr>
          <a:xfrm>
            <a:off x="106899" y="2421533"/>
            <a:ext cx="2670591"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2060"/>
                </a:solidFill>
                <a:latin typeface="Calibri" panose="020F0502020204030204" pitchFamily="34" charset="0"/>
                <a:ea typeface="Calibri"/>
                <a:cs typeface="Calibri" panose="020F0502020204030204" pitchFamily="34" charset="0"/>
                <a:sym typeface="Calibri"/>
              </a:rPr>
              <a:t>Temperature, </a:t>
            </a:r>
            <a:br>
              <a:rPr lang="en-US" sz="2400" b="1" dirty="0">
                <a:solidFill>
                  <a:srgbClr val="002060"/>
                </a:solidFill>
                <a:latin typeface="Calibri" panose="020F0502020204030204" pitchFamily="34" charset="0"/>
                <a:ea typeface="Calibri"/>
                <a:cs typeface="Calibri" panose="020F0502020204030204" pitchFamily="34" charset="0"/>
                <a:sym typeface="Calibri"/>
              </a:rPr>
            </a:br>
            <a:r>
              <a:rPr lang="en-US" sz="2400" b="1" dirty="0" err="1">
                <a:solidFill>
                  <a:srgbClr val="002060"/>
                </a:solidFill>
                <a:latin typeface="Calibri" panose="020F0502020204030204" pitchFamily="34" charset="0"/>
                <a:ea typeface="Calibri"/>
                <a:cs typeface="Calibri" panose="020F0502020204030204" pitchFamily="34" charset="0"/>
                <a:sym typeface="Calibri"/>
              </a:rPr>
              <a:t>redds</a:t>
            </a:r>
            <a:r>
              <a:rPr lang="en-US" sz="2400" b="1" dirty="0">
                <a:solidFill>
                  <a:srgbClr val="002060"/>
                </a:solidFill>
                <a:latin typeface="Calibri" panose="020F0502020204030204" pitchFamily="34" charset="0"/>
                <a:ea typeface="Calibri"/>
                <a:cs typeface="Calibri" panose="020F0502020204030204" pitchFamily="34" charset="0"/>
                <a:sym typeface="Calibri"/>
              </a:rPr>
              <a:t>, carcasses</a:t>
            </a:r>
            <a:br>
              <a:rPr lang="en-US" sz="2400" b="1" dirty="0">
                <a:solidFill>
                  <a:srgbClr val="002060"/>
                </a:solidFill>
                <a:latin typeface="Calibri" panose="020F0502020204030204" pitchFamily="34" charset="0"/>
                <a:ea typeface="Calibri"/>
                <a:cs typeface="Calibri" panose="020F0502020204030204" pitchFamily="34" charset="0"/>
                <a:sym typeface="Calibri"/>
              </a:rPr>
            </a:br>
            <a:r>
              <a:rPr lang="en-US" sz="2400" b="1" dirty="0">
                <a:solidFill>
                  <a:srgbClr val="002060"/>
                </a:solidFill>
                <a:latin typeface="Calibri" panose="020F0502020204030204" pitchFamily="34" charset="0"/>
                <a:ea typeface="Calibri"/>
                <a:cs typeface="Calibri" panose="020F0502020204030204" pitchFamily="34" charset="0"/>
                <a:sym typeface="Calibri"/>
              </a:rPr>
              <a:t>data inputs</a:t>
            </a:r>
            <a:endParaRPr dirty="0">
              <a:latin typeface="Calibri" panose="020F0502020204030204" pitchFamily="34" charset="0"/>
              <a:cs typeface="Calibri" panose="020F0502020204030204" pitchFamily="34" charset="0"/>
            </a:endParaRPr>
          </a:p>
        </p:txBody>
      </p:sp>
      <p:grpSp>
        <p:nvGrpSpPr>
          <p:cNvPr id="5" name="Group 4"/>
          <p:cNvGrpSpPr/>
          <p:nvPr/>
        </p:nvGrpSpPr>
        <p:grpSpPr>
          <a:xfrm>
            <a:off x="127321" y="4349202"/>
            <a:ext cx="2670591" cy="1052546"/>
            <a:chOff x="289126" y="4411051"/>
            <a:chExt cx="2670591" cy="1052546"/>
          </a:xfrm>
        </p:grpSpPr>
        <p:sp>
          <p:nvSpPr>
            <p:cNvPr id="870" name="Google Shape;870;p59"/>
            <p:cNvSpPr/>
            <p:nvPr/>
          </p:nvSpPr>
          <p:spPr>
            <a:xfrm>
              <a:off x="322421" y="4411051"/>
              <a:ext cx="2600719" cy="1052546"/>
            </a:xfrm>
            <a:prstGeom prst="ellipse">
              <a:avLst/>
            </a:prstGeom>
            <a:solidFill>
              <a:srgbClr val="F2F2F2"/>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871" name="Google Shape;871;p59"/>
            <p:cNvSpPr txBox="1"/>
            <p:nvPr/>
          </p:nvSpPr>
          <p:spPr>
            <a:xfrm>
              <a:off x="289126" y="4502451"/>
              <a:ext cx="267059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2060"/>
                  </a:solidFill>
                  <a:latin typeface="Calibri" panose="020F0502020204030204" pitchFamily="34" charset="0"/>
                  <a:ea typeface="Calibri"/>
                  <a:cs typeface="Calibri" panose="020F0502020204030204" pitchFamily="34" charset="0"/>
                  <a:sym typeface="Calibri"/>
                </a:rPr>
                <a:t>Survival model specifications</a:t>
              </a:r>
              <a:endParaRPr>
                <a:latin typeface="Calibri" panose="020F0502020204030204" pitchFamily="34" charset="0"/>
                <a:cs typeface="Calibri" panose="020F0502020204030204" pitchFamily="34" charset="0"/>
              </a:endParaRPr>
            </a:p>
          </p:txBody>
        </p:sp>
      </p:grpSp>
      <p:cxnSp>
        <p:nvCxnSpPr>
          <p:cNvPr id="872" name="Google Shape;872;p59"/>
          <p:cNvCxnSpPr>
            <a:cxnSpLocks/>
            <a:stCxn id="874" idx="3"/>
          </p:cNvCxnSpPr>
          <p:nvPr/>
        </p:nvCxnSpPr>
        <p:spPr>
          <a:xfrm flipV="1">
            <a:off x="3002943" y="4214473"/>
            <a:ext cx="2237485" cy="1959984"/>
          </a:xfrm>
          <a:prstGeom prst="straightConnector1">
            <a:avLst/>
          </a:prstGeom>
          <a:noFill/>
          <a:ln w="38100" cap="flat" cmpd="sng">
            <a:solidFill>
              <a:srgbClr val="2D3EC2"/>
            </a:solidFill>
            <a:prstDash val="solid"/>
            <a:miter lim="800000"/>
            <a:headEnd type="none" w="sm" len="sm"/>
            <a:tailEnd type="triangle" w="med" len="med"/>
          </a:ln>
        </p:spPr>
      </p:cxnSp>
      <p:sp>
        <p:nvSpPr>
          <p:cNvPr id="873" name="Google Shape;873;p59"/>
          <p:cNvSpPr/>
          <p:nvPr/>
        </p:nvSpPr>
        <p:spPr>
          <a:xfrm>
            <a:off x="1331989" y="5740173"/>
            <a:ext cx="1670954" cy="954945"/>
          </a:xfrm>
          <a:prstGeom prst="ellipse">
            <a:avLst/>
          </a:prstGeom>
          <a:solidFill>
            <a:srgbClr val="F2F2F2"/>
          </a:solidFill>
          <a:ln w="38100" cap="flat" cmpd="sng">
            <a:solidFill>
              <a:srgbClr val="2D3E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874" name="Google Shape;874;p59"/>
          <p:cNvSpPr txBox="1"/>
          <p:nvPr/>
        </p:nvSpPr>
        <p:spPr>
          <a:xfrm>
            <a:off x="1331989" y="5758958"/>
            <a:ext cx="167095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2D3EC2"/>
                </a:solidFill>
                <a:latin typeface="Calibri" panose="020F0502020204030204" pitchFamily="34" charset="0"/>
                <a:ea typeface="Calibri"/>
                <a:cs typeface="Calibri" panose="020F0502020204030204" pitchFamily="34" charset="0"/>
                <a:sym typeface="Calibri"/>
              </a:rPr>
              <a:t>Run </a:t>
            </a:r>
            <a:br>
              <a:rPr lang="en-US" sz="2400" b="1">
                <a:solidFill>
                  <a:srgbClr val="2D3EC2"/>
                </a:solidFill>
                <a:latin typeface="Calibri" panose="020F0502020204030204" pitchFamily="34" charset="0"/>
                <a:ea typeface="Calibri"/>
                <a:cs typeface="Calibri" panose="020F0502020204030204" pitchFamily="34" charset="0"/>
                <a:sym typeface="Calibri"/>
              </a:rPr>
            </a:br>
            <a:r>
              <a:rPr lang="en-US" sz="2400" b="1">
                <a:solidFill>
                  <a:srgbClr val="2D3EC2"/>
                </a:solidFill>
                <a:latin typeface="Calibri" panose="020F0502020204030204" pitchFamily="34" charset="0"/>
                <a:ea typeface="Calibri"/>
                <a:cs typeface="Calibri" panose="020F0502020204030204" pitchFamily="34" charset="0"/>
                <a:sym typeface="Calibri"/>
              </a:rPr>
              <a:t>Model</a:t>
            </a:r>
            <a:endParaRPr>
              <a:latin typeface="Calibri" panose="020F0502020204030204" pitchFamily="34" charset="0"/>
              <a:cs typeface="Calibri" panose="020F0502020204030204" pitchFamily="34" charset="0"/>
            </a:endParaRPr>
          </a:p>
        </p:txBody>
      </p:sp>
      <p:sp>
        <p:nvSpPr>
          <p:cNvPr id="875" name="Google Shape;875;p59"/>
          <p:cNvSpPr/>
          <p:nvPr/>
        </p:nvSpPr>
        <p:spPr>
          <a:xfrm flipH="1">
            <a:off x="6773581" y="5656671"/>
            <a:ext cx="352137" cy="922101"/>
          </a:xfrm>
          <a:prstGeom prst="leftBracket">
            <a:avLst>
              <a:gd name="adj" fmla="val 8333"/>
            </a:avLst>
          </a:prstGeom>
          <a:noFill/>
          <a:ln w="635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a:cs typeface="Calibri" panose="020F0502020204030204" pitchFamily="34" charset="0"/>
              <a:sym typeface="Calibri"/>
            </a:endParaRPr>
          </a:p>
        </p:txBody>
      </p:sp>
      <p:sp>
        <p:nvSpPr>
          <p:cNvPr id="876" name="Google Shape;876;p59"/>
          <p:cNvSpPr/>
          <p:nvPr/>
        </p:nvSpPr>
        <p:spPr>
          <a:xfrm flipH="1">
            <a:off x="9129225" y="3884578"/>
            <a:ext cx="564209" cy="1255800"/>
          </a:xfrm>
          <a:prstGeom prst="leftBracket">
            <a:avLst>
              <a:gd name="adj" fmla="val 8333"/>
            </a:avLst>
          </a:prstGeom>
          <a:noFill/>
          <a:ln w="635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a:cs typeface="Calibri" panose="020F0502020204030204" pitchFamily="34" charset="0"/>
              <a:sym typeface="Calibri"/>
            </a:endParaRPr>
          </a:p>
        </p:txBody>
      </p:sp>
      <p:sp>
        <p:nvSpPr>
          <p:cNvPr id="877" name="Google Shape;877;p59"/>
          <p:cNvSpPr/>
          <p:nvPr/>
        </p:nvSpPr>
        <p:spPr>
          <a:xfrm flipH="1">
            <a:off x="9342515" y="2011221"/>
            <a:ext cx="353793" cy="1664047"/>
          </a:xfrm>
          <a:prstGeom prst="leftBracket">
            <a:avLst>
              <a:gd name="adj" fmla="val 8333"/>
            </a:avLst>
          </a:prstGeom>
          <a:noFill/>
          <a:ln w="635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a:cs typeface="Calibri" panose="020F0502020204030204" pitchFamily="34" charset="0"/>
              <a:sym typeface="Calibri"/>
            </a:endParaRPr>
          </a:p>
        </p:txBody>
      </p:sp>
      <p:sp>
        <p:nvSpPr>
          <p:cNvPr id="878" name="Google Shape;878;p59"/>
          <p:cNvSpPr/>
          <p:nvPr/>
        </p:nvSpPr>
        <p:spPr>
          <a:xfrm>
            <a:off x="2830517" y="1869086"/>
            <a:ext cx="275833" cy="2265961"/>
          </a:xfrm>
          <a:prstGeom prst="leftBracket">
            <a:avLst>
              <a:gd name="adj" fmla="val 8333"/>
            </a:avLst>
          </a:prstGeom>
          <a:noFill/>
          <a:ln w="635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a:cs typeface="Calibri" panose="020F0502020204030204" pitchFamily="34" charset="0"/>
              <a:sym typeface="Calibri"/>
            </a:endParaRPr>
          </a:p>
        </p:txBody>
      </p:sp>
      <p:sp>
        <p:nvSpPr>
          <p:cNvPr id="879" name="Google Shape;879;p59"/>
          <p:cNvSpPr/>
          <p:nvPr/>
        </p:nvSpPr>
        <p:spPr>
          <a:xfrm>
            <a:off x="2841240" y="4223153"/>
            <a:ext cx="275833" cy="1367547"/>
          </a:xfrm>
          <a:prstGeom prst="leftBracket">
            <a:avLst>
              <a:gd name="adj" fmla="val 8333"/>
            </a:avLst>
          </a:prstGeom>
          <a:noFill/>
          <a:ln w="635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a:cs typeface="Calibri" panose="020F0502020204030204" pitchFamily="34" charset="0"/>
              <a:sym typeface="Calibri"/>
            </a:endParaRPr>
          </a:p>
        </p:txBody>
      </p:sp>
      <p:grpSp>
        <p:nvGrpSpPr>
          <p:cNvPr id="3" name="Group 2"/>
          <p:cNvGrpSpPr/>
          <p:nvPr/>
        </p:nvGrpSpPr>
        <p:grpSpPr>
          <a:xfrm>
            <a:off x="9794763" y="2401498"/>
            <a:ext cx="1955100" cy="928200"/>
            <a:chOff x="9623726" y="2567371"/>
            <a:chExt cx="1955100" cy="928200"/>
          </a:xfrm>
        </p:grpSpPr>
        <p:sp>
          <p:nvSpPr>
            <p:cNvPr id="880" name="Google Shape;880;p59"/>
            <p:cNvSpPr/>
            <p:nvPr/>
          </p:nvSpPr>
          <p:spPr>
            <a:xfrm>
              <a:off x="9623726" y="2567371"/>
              <a:ext cx="1955100" cy="928200"/>
            </a:xfrm>
            <a:prstGeom prst="ellipse">
              <a:avLst/>
            </a:prstGeom>
            <a:solidFill>
              <a:srgbClr val="F2F2F2"/>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881" name="Google Shape;881;p59"/>
            <p:cNvSpPr txBox="1"/>
            <p:nvPr/>
          </p:nvSpPr>
          <p:spPr>
            <a:xfrm>
              <a:off x="9890052" y="2780918"/>
              <a:ext cx="14025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2060"/>
                  </a:solidFill>
                  <a:latin typeface="Calibri" panose="020F0502020204030204" pitchFamily="34" charset="0"/>
                  <a:ea typeface="Calibri"/>
                  <a:cs typeface="Calibri" panose="020F0502020204030204" pitchFamily="34" charset="0"/>
                  <a:sym typeface="Calibri"/>
                </a:rPr>
                <a:t>Graphs</a:t>
              </a:r>
              <a:endParaRPr dirty="0">
                <a:latin typeface="Calibri" panose="020F0502020204030204" pitchFamily="34" charset="0"/>
                <a:cs typeface="Calibri" panose="020F0502020204030204" pitchFamily="34" charset="0"/>
              </a:endParaRPr>
            </a:p>
          </p:txBody>
        </p:sp>
      </p:grpSp>
      <p:grpSp>
        <p:nvGrpSpPr>
          <p:cNvPr id="4" name="Group 3"/>
          <p:cNvGrpSpPr/>
          <p:nvPr/>
        </p:nvGrpSpPr>
        <p:grpSpPr>
          <a:xfrm>
            <a:off x="9590926" y="3795621"/>
            <a:ext cx="2670600" cy="1492800"/>
            <a:chOff x="9518344" y="3528138"/>
            <a:chExt cx="2670600" cy="1492800"/>
          </a:xfrm>
        </p:grpSpPr>
        <p:sp>
          <p:nvSpPr>
            <p:cNvPr id="882" name="Google Shape;882;p59"/>
            <p:cNvSpPr/>
            <p:nvPr/>
          </p:nvSpPr>
          <p:spPr>
            <a:xfrm>
              <a:off x="9721001" y="3528138"/>
              <a:ext cx="2312400" cy="1492800"/>
            </a:xfrm>
            <a:prstGeom prst="ellipse">
              <a:avLst/>
            </a:prstGeom>
            <a:solidFill>
              <a:srgbClr val="F2F2F2"/>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883" name="Google Shape;883;p59"/>
            <p:cNvSpPr txBox="1"/>
            <p:nvPr/>
          </p:nvSpPr>
          <p:spPr>
            <a:xfrm>
              <a:off x="9518344" y="3859098"/>
              <a:ext cx="26706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2060"/>
                  </a:solidFill>
                  <a:latin typeface="Calibri" panose="020F0502020204030204" pitchFamily="34" charset="0"/>
                  <a:ea typeface="Calibri"/>
                  <a:cs typeface="Calibri" panose="020F0502020204030204" pitchFamily="34" charset="0"/>
                  <a:sym typeface="Calibri"/>
                </a:rPr>
                <a:t>Results output, incl. downloads</a:t>
              </a:r>
              <a:endParaRPr dirty="0">
                <a:latin typeface="Calibri" panose="020F0502020204030204" pitchFamily="34" charset="0"/>
                <a:cs typeface="Calibri" panose="020F0502020204030204" pitchFamily="34" charset="0"/>
              </a:endParaRPr>
            </a:p>
          </p:txBody>
        </p:sp>
      </p:grpSp>
      <p:sp>
        <p:nvSpPr>
          <p:cNvPr id="884" name="Google Shape;884;p59"/>
          <p:cNvSpPr/>
          <p:nvPr/>
        </p:nvSpPr>
        <p:spPr>
          <a:xfrm>
            <a:off x="7222090" y="5513646"/>
            <a:ext cx="2248752" cy="1227284"/>
          </a:xfrm>
          <a:prstGeom prst="ellipse">
            <a:avLst/>
          </a:prstGeom>
          <a:solidFill>
            <a:srgbClr val="F2F2F2"/>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885" name="Google Shape;885;p59"/>
          <p:cNvSpPr txBox="1"/>
          <p:nvPr/>
        </p:nvSpPr>
        <p:spPr>
          <a:xfrm>
            <a:off x="7289728" y="5676127"/>
            <a:ext cx="21303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2060"/>
                </a:solidFill>
                <a:latin typeface="Calibri" panose="020F0502020204030204" pitchFamily="34" charset="0"/>
                <a:ea typeface="Calibri"/>
                <a:cs typeface="Calibri" panose="020F0502020204030204" pitchFamily="34" charset="0"/>
                <a:sym typeface="Calibri"/>
              </a:rPr>
              <a:t>More info, </a:t>
            </a:r>
            <a:br>
              <a:rPr lang="en-US" sz="2400" b="1" dirty="0">
                <a:solidFill>
                  <a:srgbClr val="002060"/>
                </a:solidFill>
                <a:latin typeface="Calibri" panose="020F0502020204030204" pitchFamily="34" charset="0"/>
                <a:ea typeface="Calibri"/>
                <a:cs typeface="Calibri" panose="020F0502020204030204" pitchFamily="34" charset="0"/>
                <a:sym typeface="Calibri"/>
              </a:rPr>
            </a:br>
            <a:r>
              <a:rPr lang="en-US" sz="2400" b="1" dirty="0">
                <a:solidFill>
                  <a:srgbClr val="002060"/>
                </a:solidFill>
                <a:latin typeface="Calibri" panose="020F0502020204030204" pitchFamily="34" charset="0"/>
                <a:ea typeface="Calibri"/>
                <a:cs typeface="Calibri" panose="020F0502020204030204" pitchFamily="34" charset="0"/>
                <a:sym typeface="Calibri"/>
              </a:rPr>
              <a:t>incl. methods</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21633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7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7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8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8" grpId="0" animBg="1"/>
      <p:bldP spid="869" grpId="0"/>
      <p:bldP spid="873" grpId="0" animBg="1"/>
      <p:bldP spid="874" grpId="0"/>
      <p:bldP spid="875" grpId="0" animBg="1"/>
      <p:bldP spid="876" grpId="0" animBg="1"/>
      <p:bldP spid="877" grpId="0" animBg="1"/>
      <p:bldP spid="878" grpId="0" animBg="1"/>
      <p:bldP spid="879" grpId="0" animBg="1"/>
      <p:bldP spid="884" grpId="0" animBg="1"/>
      <p:bldP spid="88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8000" r="-38000"/>
          </a:stretch>
        </a:blipFill>
        <a:effectLst/>
      </p:bgPr>
    </p:bg>
    <p:spTree>
      <p:nvGrpSpPr>
        <p:cNvPr id="1" name="Shape 773"/>
        <p:cNvGrpSpPr/>
        <p:nvPr/>
      </p:nvGrpSpPr>
      <p:grpSpPr>
        <a:xfrm>
          <a:off x="0" y="0"/>
          <a:ext cx="0" cy="0"/>
          <a:chOff x="0" y="0"/>
          <a:chExt cx="0" cy="0"/>
        </a:xfrm>
      </p:grpSpPr>
      <p:sp>
        <p:nvSpPr>
          <p:cNvPr id="2" name="Google Shape;691;p47">
            <a:extLst>
              <a:ext uri="{FF2B5EF4-FFF2-40B4-BE49-F238E27FC236}">
                <a16:creationId xmlns:a16="http://schemas.microsoft.com/office/drawing/2014/main" id="{BD09A6EF-0B10-E013-75D5-7296442CE6BB}"/>
              </a:ext>
            </a:extLst>
          </p:cNvPr>
          <p:cNvSpPr/>
          <p:nvPr/>
        </p:nvSpPr>
        <p:spPr>
          <a:xfrm>
            <a:off x="0" y="0"/>
            <a:ext cx="12192000" cy="6858000"/>
          </a:xfrm>
          <a:prstGeom prst="rect">
            <a:avLst/>
          </a:prstGeom>
          <a:solidFill>
            <a:schemeClr val="accent5">
              <a:lumMod val="40000"/>
              <a:lumOff val="60000"/>
              <a:alpha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legreya Medium"/>
              <a:ea typeface="Alegreya Medium"/>
              <a:cs typeface="Alegreya Medium"/>
              <a:sym typeface="Alegreya Medium"/>
            </a:endParaRPr>
          </a:p>
        </p:txBody>
      </p:sp>
      <p:sp>
        <p:nvSpPr>
          <p:cNvPr id="6" name="Google Shape;774;p52">
            <a:extLst>
              <a:ext uri="{FF2B5EF4-FFF2-40B4-BE49-F238E27FC236}">
                <a16:creationId xmlns:a16="http://schemas.microsoft.com/office/drawing/2014/main" id="{895ACBE9-77F9-25F3-4D21-8C5146B02D4B}"/>
              </a:ext>
            </a:extLst>
          </p:cNvPr>
          <p:cNvSpPr txBox="1">
            <a:spLocks noGrp="1"/>
          </p:cNvSpPr>
          <p:nvPr>
            <p:ph type="title"/>
          </p:nvPr>
        </p:nvSpPr>
        <p:spPr>
          <a:xfrm>
            <a:off x="838200" y="73319"/>
            <a:ext cx="10515600" cy="1094601"/>
          </a:xfrm>
          <a:prstGeom prst="rect">
            <a:avLst/>
          </a:prstGeom>
          <a:noFill/>
          <a:ln>
            <a:noFill/>
          </a:ln>
        </p:spPr>
        <p:txBody>
          <a:bodyPr spcFirstLastPara="1" wrap="square" lIns="91425" tIns="45700" rIns="91425" bIns="45700" anchor="ctr" anchorCtr="0">
            <a:normAutofit fontScale="90000"/>
          </a:bodyPr>
          <a:lstStyle/>
          <a:p>
            <a:pPr lvl="0">
              <a:buSzPts val="4000"/>
            </a:pPr>
            <a:r>
              <a:rPr lang="en-US" sz="4000" dirty="0">
                <a:latin typeface="Calibri" panose="020F0502020204030204" pitchFamily="34" charset="0"/>
                <a:cs typeface="Calibri" panose="020F0502020204030204" pitchFamily="34" charset="0"/>
              </a:rPr>
              <a:t>Fish Model on </a:t>
            </a:r>
            <a:r>
              <a:rPr lang="en-US" sz="4000" dirty="0" err="1">
                <a:latin typeface="Calibri" panose="020F0502020204030204" pitchFamily="34" charset="0"/>
                <a:cs typeface="Calibri" panose="020F0502020204030204" pitchFamily="34" charset="0"/>
              </a:rPr>
              <a:t>SacPAS</a:t>
            </a:r>
            <a:r>
              <a:rPr lang="en-US" sz="4000" dirty="0">
                <a:latin typeface="Calibri" panose="020F0502020204030204" pitchFamily="34" charset="0"/>
                <a:cs typeface="Calibri" panose="020F0502020204030204" pitchFamily="34" charset="0"/>
              </a:rPr>
              <a:t>:</a:t>
            </a:r>
            <a:r>
              <a:rPr lang="en-US" sz="4000" b="1" dirty="0">
                <a:latin typeface="Calibri" panose="020F0502020204030204" pitchFamily="34" charset="0"/>
                <a:cs typeface="Calibri" panose="020F0502020204030204" pitchFamily="34" charset="0"/>
              </a:rPr>
              <a:t> </a:t>
            </a:r>
            <a:br>
              <a:rPr lang="en-US" sz="4000"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Egg-to-Fry Model Online Tool</a:t>
            </a:r>
            <a:endParaRPr b="1" dirty="0">
              <a:latin typeface="Calibri" panose="020F0502020204030204" pitchFamily="34" charset="0"/>
              <a:cs typeface="Calibri" panose="020F0502020204030204" pitchFamily="34" charset="0"/>
            </a:endParaRPr>
          </a:p>
        </p:txBody>
      </p:sp>
      <p:sp>
        <p:nvSpPr>
          <p:cNvPr id="775" name="Google Shape;775;p52"/>
          <p:cNvSpPr txBox="1">
            <a:spLocks noGrp="1"/>
          </p:cNvSpPr>
          <p:nvPr>
            <p:ph type="sldNum" sz="quarter" idx="12"/>
          </p:nvPr>
        </p:nvSpPr>
        <p:spPr>
          <a:xfrm>
            <a:off x="9148681"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latin typeface="Calibri" panose="020F0502020204030204" pitchFamily="34" charset="0"/>
                <a:cs typeface="Calibri" panose="020F0502020204030204" pitchFamily="34" charset="0"/>
              </a:rPr>
              <a:t>57</a:t>
            </a:fld>
            <a:endParaRPr dirty="0">
              <a:solidFill>
                <a:schemeClr val="dk1"/>
              </a:solidFill>
              <a:latin typeface="Calibri" panose="020F0502020204030204" pitchFamily="34" charset="0"/>
              <a:cs typeface="Calibri" panose="020F0502020204030204" pitchFamily="34" charset="0"/>
            </a:endParaRPr>
          </a:p>
        </p:txBody>
      </p:sp>
      <p:sp>
        <p:nvSpPr>
          <p:cNvPr id="776" name="Google Shape;776;p52"/>
          <p:cNvSpPr txBox="1"/>
          <p:nvPr/>
        </p:nvSpPr>
        <p:spPr>
          <a:xfrm>
            <a:off x="838200" y="5536123"/>
            <a:ext cx="5257800" cy="1441451"/>
          </a:xfrm>
          <a:prstGeom prst="rect">
            <a:avLst/>
          </a:prstGeom>
          <a:noFill/>
          <a:ln>
            <a:noFill/>
          </a:ln>
        </p:spPr>
        <p:txBody>
          <a:bodyPr spcFirstLastPara="1" wrap="square" lIns="91425" tIns="45700" rIns="91425" bIns="45700" anchor="t" anchorCtr="0">
            <a:normAutofit/>
          </a:bodyPr>
          <a:lstStyle/>
          <a:p>
            <a:pPr marL="228600" marR="0" lvl="0" indent="0" algn="l" rtl="0">
              <a:lnSpc>
                <a:spcPct val="90000"/>
              </a:lnSpc>
              <a:spcBef>
                <a:spcPts val="0"/>
              </a:spcBef>
              <a:spcAft>
                <a:spcPts val="0"/>
              </a:spcAft>
              <a:buClr>
                <a:schemeClr val="dk1"/>
              </a:buClr>
              <a:buSzPts val="3600"/>
              <a:buFont typeface="Arial"/>
              <a:buNone/>
            </a:pPr>
            <a:endParaRPr sz="3600" b="1">
              <a:solidFill>
                <a:schemeClr val="dk1"/>
              </a:solidFill>
              <a:latin typeface="Calibri" panose="020F0502020204030204" pitchFamily="34" charset="0"/>
              <a:ea typeface="Alegreya Sans"/>
              <a:cs typeface="Calibri" panose="020F0502020204030204" pitchFamily="34" charset="0"/>
              <a:sym typeface="Alegreya Sans"/>
            </a:endParaRPr>
          </a:p>
          <a:p>
            <a:pPr marL="228600" marR="0" lvl="0" indent="0" algn="l" rtl="0">
              <a:lnSpc>
                <a:spcPct val="90000"/>
              </a:lnSpc>
              <a:spcBef>
                <a:spcPts val="1000"/>
              </a:spcBef>
              <a:spcAft>
                <a:spcPts val="0"/>
              </a:spcAft>
              <a:buClr>
                <a:schemeClr val="dk1"/>
              </a:buClr>
              <a:buSzPts val="4400"/>
              <a:buFont typeface="Arial"/>
              <a:buNone/>
            </a:pPr>
            <a:endParaRPr sz="4400" b="1">
              <a:solidFill>
                <a:schemeClr val="dk1"/>
              </a:solidFill>
              <a:latin typeface="Calibri" panose="020F0502020204030204" pitchFamily="34" charset="0"/>
              <a:ea typeface="Alegreya Sans"/>
              <a:cs typeface="Calibri" panose="020F0502020204030204" pitchFamily="34" charset="0"/>
              <a:sym typeface="Alegreya Sans"/>
            </a:endParaRPr>
          </a:p>
        </p:txBody>
      </p:sp>
      <p:sp>
        <p:nvSpPr>
          <p:cNvPr id="784" name="Google Shape;784;p52"/>
          <p:cNvSpPr txBox="1"/>
          <p:nvPr/>
        </p:nvSpPr>
        <p:spPr>
          <a:xfrm>
            <a:off x="6341504" y="2791000"/>
            <a:ext cx="1698449" cy="1224910"/>
          </a:xfrm>
          <a:prstGeom prst="rect">
            <a:avLst/>
          </a:prstGeom>
          <a:solidFill>
            <a:schemeClr val="bg1"/>
          </a:solidFill>
          <a:ln>
            <a:noFill/>
          </a:ln>
        </p:spPr>
        <p:txBody>
          <a:bodyPr spcFirstLastPara="1" wrap="square" lIns="91425" tIns="45700" rIns="91425" bIns="45700" anchor="t" anchorCtr="0">
            <a:spAutoFit/>
          </a:bodyPr>
          <a:lstStyle/>
          <a:p>
            <a:pPr lvl="0" algn="ctr">
              <a:lnSpc>
                <a:spcPct val="80000"/>
              </a:lnSpc>
            </a:pPr>
            <a:r>
              <a:rPr lang="en-US" sz="2400" b="1" dirty="0">
                <a:solidFill>
                  <a:srgbClr val="002060"/>
                </a:solidFill>
                <a:latin typeface="Calibri" panose="020F0502020204030204" pitchFamily="34" charset="0"/>
                <a:ea typeface="Calibri"/>
                <a:cs typeface="Calibri" panose="020F0502020204030204" pitchFamily="34" charset="0"/>
                <a:sym typeface="Calibri"/>
              </a:rPr>
              <a:t>Redd, Carcass Survey data </a:t>
            </a:r>
            <a:r>
              <a:rPr lang="en-US" sz="2000" dirty="0">
                <a:solidFill>
                  <a:srgbClr val="002060"/>
                </a:solidFill>
                <a:latin typeface="Calibri" panose="020F0502020204030204" pitchFamily="34" charset="0"/>
                <a:ea typeface="Calibri"/>
                <a:cs typeface="Calibri" panose="020F0502020204030204" pitchFamily="34" charset="0"/>
                <a:sym typeface="Calibri"/>
              </a:rPr>
              <a:t>(CDFW)</a:t>
            </a:r>
            <a:endParaRPr sz="20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5"/>
          <a:srcRect r="9437"/>
          <a:stretch/>
        </p:blipFill>
        <p:spPr>
          <a:xfrm>
            <a:off x="2193825" y="2517109"/>
            <a:ext cx="4069698" cy="3264325"/>
          </a:xfrm>
          <a:prstGeom prst="rect">
            <a:avLst/>
          </a:prstGeom>
          <a:ln>
            <a:solidFill>
              <a:srgbClr val="002060"/>
            </a:solidFill>
          </a:ln>
        </p:spPr>
      </p:pic>
      <p:sp>
        <p:nvSpPr>
          <p:cNvPr id="785" name="Google Shape;785;p52"/>
          <p:cNvSpPr txBox="1"/>
          <p:nvPr/>
        </p:nvSpPr>
        <p:spPr>
          <a:xfrm>
            <a:off x="4714161" y="6490870"/>
            <a:ext cx="60960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Calibri" panose="020F0502020204030204" pitchFamily="34" charset="0"/>
                <a:ea typeface="Calibri"/>
                <a:cs typeface="Calibri" panose="020F0502020204030204" pitchFamily="34" charset="0"/>
                <a:sym typeface="Calibri"/>
                <a:hlinkClick r:id="rId6"/>
              </a:rPr>
              <a:t>https://www.cbr.washington.edu/sacramento/fishmodel/</a:t>
            </a:r>
            <a:r>
              <a:rPr lang="en-US" sz="1600" dirty="0">
                <a:solidFill>
                  <a:schemeClr val="dk1"/>
                </a:solidFill>
                <a:latin typeface="Calibri" panose="020F0502020204030204" pitchFamily="34" charset="0"/>
                <a:ea typeface="Calibri"/>
                <a:cs typeface="Calibri" panose="020F0502020204030204" pitchFamily="34" charset="0"/>
                <a:sym typeface="Calibri"/>
              </a:rPr>
              <a:t> </a:t>
            </a:r>
            <a:endParaRPr dirty="0">
              <a:latin typeface="Calibri" panose="020F0502020204030204" pitchFamily="34" charset="0"/>
              <a:cs typeface="Calibri" panose="020F0502020204030204" pitchFamily="34" charset="0"/>
            </a:endParaRPr>
          </a:p>
        </p:txBody>
      </p:sp>
      <p:pic>
        <p:nvPicPr>
          <p:cNvPr id="782" name="Google Shape;782;p52"/>
          <p:cNvPicPr preferRelativeResize="0"/>
          <p:nvPr/>
        </p:nvPicPr>
        <p:blipFill>
          <a:blip r:embed="rId7">
            <a:alphaModFix/>
          </a:blip>
          <a:stretch>
            <a:fillRect/>
          </a:stretch>
        </p:blipFill>
        <p:spPr>
          <a:xfrm>
            <a:off x="8482476" y="2502106"/>
            <a:ext cx="3565871" cy="3166641"/>
          </a:xfrm>
          <a:prstGeom prst="rect">
            <a:avLst/>
          </a:prstGeom>
          <a:noFill/>
          <a:ln>
            <a:solidFill>
              <a:srgbClr val="002060"/>
            </a:solidFill>
          </a:ln>
        </p:spPr>
      </p:pic>
      <p:sp>
        <p:nvSpPr>
          <p:cNvPr id="780" name="Google Shape;780;p52"/>
          <p:cNvSpPr txBox="1"/>
          <p:nvPr/>
        </p:nvSpPr>
        <p:spPr>
          <a:xfrm>
            <a:off x="160258" y="1678163"/>
            <a:ext cx="488723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002060"/>
                </a:solidFill>
                <a:latin typeface="Calibri" panose="020F0502020204030204" pitchFamily="34" charset="0"/>
                <a:ea typeface="Calibri"/>
                <a:cs typeface="Calibri" panose="020F0502020204030204" pitchFamily="34" charset="0"/>
                <a:sym typeface="Calibri"/>
              </a:rPr>
              <a:t>Temperature data input:</a:t>
            </a:r>
            <a:endParaRPr sz="2400" dirty="0">
              <a:latin typeface="Calibri" panose="020F0502020204030204" pitchFamily="34" charset="0"/>
              <a:cs typeface="Calibri" panose="020F0502020204030204" pitchFamily="34" charset="0"/>
            </a:endParaRPr>
          </a:p>
        </p:txBody>
      </p:sp>
      <p:sp>
        <p:nvSpPr>
          <p:cNvPr id="9" name="Google Shape;780;p52">
            <a:extLst>
              <a:ext uri="{FF2B5EF4-FFF2-40B4-BE49-F238E27FC236}">
                <a16:creationId xmlns:a16="http://schemas.microsoft.com/office/drawing/2014/main" id="{72C86BB3-CCDC-4FF9-7B5A-7229225D017E}"/>
              </a:ext>
            </a:extLst>
          </p:cNvPr>
          <p:cNvSpPr txBox="1"/>
          <p:nvPr/>
        </p:nvSpPr>
        <p:spPr>
          <a:xfrm>
            <a:off x="6699106" y="1699589"/>
            <a:ext cx="488722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002060"/>
                </a:solidFill>
                <a:latin typeface="Calibri" panose="020F0502020204030204" pitchFamily="34" charset="0"/>
                <a:ea typeface="Calibri"/>
                <a:cs typeface="Calibri" panose="020F0502020204030204" pitchFamily="34" charset="0"/>
                <a:sym typeface="Calibri"/>
              </a:rPr>
              <a:t>Salmon </a:t>
            </a:r>
            <a:r>
              <a:rPr lang="en-US" sz="3200" b="1" dirty="0" err="1">
                <a:solidFill>
                  <a:srgbClr val="002060"/>
                </a:solidFill>
                <a:latin typeface="Calibri" panose="020F0502020204030204" pitchFamily="34" charset="0"/>
                <a:ea typeface="Calibri"/>
                <a:cs typeface="Calibri" panose="020F0502020204030204" pitchFamily="34" charset="0"/>
                <a:sym typeface="Calibri"/>
              </a:rPr>
              <a:t>redds</a:t>
            </a:r>
            <a:r>
              <a:rPr lang="en-US" sz="3200" b="1" dirty="0">
                <a:solidFill>
                  <a:srgbClr val="002060"/>
                </a:solidFill>
                <a:latin typeface="Calibri" panose="020F0502020204030204" pitchFamily="34" charset="0"/>
                <a:ea typeface="Calibri"/>
                <a:cs typeface="Calibri" panose="020F0502020204030204" pitchFamily="34" charset="0"/>
                <a:sym typeface="Calibri"/>
              </a:rPr>
              <a:t> data input:</a:t>
            </a:r>
            <a:endParaRPr sz="3200" dirty="0">
              <a:latin typeface="Calibri" panose="020F0502020204030204" pitchFamily="34" charset="0"/>
              <a:cs typeface="Calibri" panose="020F0502020204030204" pitchFamily="34" charset="0"/>
            </a:endParaRPr>
          </a:p>
        </p:txBody>
      </p:sp>
      <p:sp>
        <p:nvSpPr>
          <p:cNvPr id="10" name="Google Shape;878;p59">
            <a:extLst>
              <a:ext uri="{FF2B5EF4-FFF2-40B4-BE49-F238E27FC236}">
                <a16:creationId xmlns:a16="http://schemas.microsoft.com/office/drawing/2014/main" id="{DCC10931-6E7B-EF44-2219-2AE0BB57DB41}"/>
              </a:ext>
            </a:extLst>
          </p:cNvPr>
          <p:cNvSpPr/>
          <p:nvPr/>
        </p:nvSpPr>
        <p:spPr>
          <a:xfrm>
            <a:off x="1872580" y="2529596"/>
            <a:ext cx="321245" cy="673958"/>
          </a:xfrm>
          <a:prstGeom prst="leftBracket">
            <a:avLst>
              <a:gd name="adj" fmla="val 8333"/>
            </a:avLst>
          </a:prstGeom>
          <a:noFill/>
          <a:ln w="635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a:cs typeface="Calibri" panose="020F0502020204030204" pitchFamily="34" charset="0"/>
              <a:sym typeface="Calibri"/>
            </a:endParaRPr>
          </a:p>
        </p:txBody>
      </p:sp>
      <p:sp>
        <p:nvSpPr>
          <p:cNvPr id="11" name="Google Shape;878;p59">
            <a:extLst>
              <a:ext uri="{FF2B5EF4-FFF2-40B4-BE49-F238E27FC236}">
                <a16:creationId xmlns:a16="http://schemas.microsoft.com/office/drawing/2014/main" id="{FF4EA2C8-AA9E-70FA-C7E0-2A3BD931176E}"/>
              </a:ext>
            </a:extLst>
          </p:cNvPr>
          <p:cNvSpPr/>
          <p:nvPr/>
        </p:nvSpPr>
        <p:spPr>
          <a:xfrm>
            <a:off x="1872580" y="3343572"/>
            <a:ext cx="321245" cy="764648"/>
          </a:xfrm>
          <a:prstGeom prst="leftBracket">
            <a:avLst>
              <a:gd name="adj" fmla="val 8333"/>
            </a:avLst>
          </a:prstGeom>
          <a:noFill/>
          <a:ln w="635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a:cs typeface="Calibri" panose="020F0502020204030204" pitchFamily="34" charset="0"/>
              <a:sym typeface="Calibri"/>
            </a:endParaRPr>
          </a:p>
        </p:txBody>
      </p:sp>
      <p:sp>
        <p:nvSpPr>
          <p:cNvPr id="12" name="Google Shape;878;p59">
            <a:extLst>
              <a:ext uri="{FF2B5EF4-FFF2-40B4-BE49-F238E27FC236}">
                <a16:creationId xmlns:a16="http://schemas.microsoft.com/office/drawing/2014/main" id="{72E272E5-E6C4-10F0-C736-43156E098C95}"/>
              </a:ext>
            </a:extLst>
          </p:cNvPr>
          <p:cNvSpPr/>
          <p:nvPr/>
        </p:nvSpPr>
        <p:spPr>
          <a:xfrm>
            <a:off x="1872580" y="4294050"/>
            <a:ext cx="321245" cy="1290754"/>
          </a:xfrm>
          <a:prstGeom prst="leftBracket">
            <a:avLst>
              <a:gd name="adj" fmla="val 8333"/>
            </a:avLst>
          </a:prstGeom>
          <a:noFill/>
          <a:ln w="635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a:cs typeface="Calibri" panose="020F0502020204030204" pitchFamily="34" charset="0"/>
              <a:sym typeface="Calibri"/>
            </a:endParaRPr>
          </a:p>
        </p:txBody>
      </p:sp>
      <p:sp>
        <p:nvSpPr>
          <p:cNvPr id="13" name="Google Shape;878;p59">
            <a:extLst>
              <a:ext uri="{FF2B5EF4-FFF2-40B4-BE49-F238E27FC236}">
                <a16:creationId xmlns:a16="http://schemas.microsoft.com/office/drawing/2014/main" id="{11FB1851-A0E6-EBB0-27F0-B8F3B4332560}"/>
              </a:ext>
            </a:extLst>
          </p:cNvPr>
          <p:cNvSpPr/>
          <p:nvPr/>
        </p:nvSpPr>
        <p:spPr>
          <a:xfrm>
            <a:off x="8088079" y="2736838"/>
            <a:ext cx="394397" cy="1326093"/>
          </a:xfrm>
          <a:prstGeom prst="leftBracket">
            <a:avLst>
              <a:gd name="adj" fmla="val 8333"/>
            </a:avLst>
          </a:prstGeom>
          <a:noFill/>
          <a:ln w="635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a:cs typeface="Calibri" panose="020F0502020204030204" pitchFamily="34" charset="0"/>
              <a:sym typeface="Calibri"/>
            </a:endParaRPr>
          </a:p>
        </p:txBody>
      </p:sp>
      <p:sp>
        <p:nvSpPr>
          <p:cNvPr id="14" name="Google Shape;784;p52">
            <a:extLst>
              <a:ext uri="{FF2B5EF4-FFF2-40B4-BE49-F238E27FC236}">
                <a16:creationId xmlns:a16="http://schemas.microsoft.com/office/drawing/2014/main" id="{9E0B8380-D809-988D-673B-94B1D8B1350D}"/>
              </a:ext>
            </a:extLst>
          </p:cNvPr>
          <p:cNvSpPr txBox="1"/>
          <p:nvPr/>
        </p:nvSpPr>
        <p:spPr>
          <a:xfrm>
            <a:off x="165448" y="2563854"/>
            <a:ext cx="1597067" cy="609357"/>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2400" b="1" dirty="0">
                <a:solidFill>
                  <a:srgbClr val="002060"/>
                </a:solidFill>
                <a:latin typeface="Calibri" panose="020F0502020204030204" pitchFamily="34" charset="0"/>
                <a:ea typeface="Calibri"/>
                <a:cs typeface="Calibri" panose="020F0502020204030204" pitchFamily="34" charset="0"/>
                <a:sym typeface="Calibri"/>
              </a:rPr>
              <a:t>Forecasted</a:t>
            </a:r>
            <a:r>
              <a:rPr lang="en-US" sz="2000" b="1" dirty="0">
                <a:solidFill>
                  <a:srgbClr val="002060"/>
                </a:solidFill>
                <a:latin typeface="Calibri" panose="020F0502020204030204" pitchFamily="34" charset="0"/>
                <a:ea typeface="Calibri"/>
                <a:cs typeface="Calibri" panose="020F0502020204030204" pitchFamily="34" charset="0"/>
                <a:sym typeface="Calibri"/>
              </a:rPr>
              <a:t> </a:t>
            </a:r>
            <a:r>
              <a:rPr lang="en-US" dirty="0">
                <a:solidFill>
                  <a:srgbClr val="002060"/>
                </a:solidFill>
                <a:latin typeface="Calibri" panose="020F0502020204030204" pitchFamily="34" charset="0"/>
                <a:ea typeface="Calibri"/>
                <a:cs typeface="Calibri" panose="020F0502020204030204" pitchFamily="34" charset="0"/>
                <a:sym typeface="Calibri"/>
              </a:rPr>
              <a:t>(NOAA; USBR)</a:t>
            </a:r>
            <a:endParaRPr dirty="0">
              <a:latin typeface="Calibri" panose="020F0502020204030204" pitchFamily="34" charset="0"/>
              <a:cs typeface="Calibri" panose="020F0502020204030204" pitchFamily="34" charset="0"/>
            </a:endParaRPr>
          </a:p>
        </p:txBody>
      </p:sp>
      <p:sp>
        <p:nvSpPr>
          <p:cNvPr id="15" name="Google Shape;784;p52">
            <a:extLst>
              <a:ext uri="{FF2B5EF4-FFF2-40B4-BE49-F238E27FC236}">
                <a16:creationId xmlns:a16="http://schemas.microsoft.com/office/drawing/2014/main" id="{63454B9D-C793-2B94-019D-843A95828EDD}"/>
              </a:ext>
            </a:extLst>
          </p:cNvPr>
          <p:cNvSpPr txBox="1"/>
          <p:nvPr/>
        </p:nvSpPr>
        <p:spPr>
          <a:xfrm>
            <a:off x="165448" y="3428952"/>
            <a:ext cx="1597068" cy="633979"/>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2400" b="1" dirty="0">
                <a:solidFill>
                  <a:srgbClr val="002060"/>
                </a:solidFill>
                <a:latin typeface="Calibri" panose="020F0502020204030204" pitchFamily="34" charset="0"/>
                <a:ea typeface="Calibri"/>
                <a:cs typeface="Calibri" panose="020F0502020204030204" pitchFamily="34" charset="0"/>
                <a:sym typeface="Calibri"/>
              </a:rPr>
              <a:t>Historical</a:t>
            </a:r>
            <a:r>
              <a:rPr lang="en-US" sz="2000" b="1" dirty="0">
                <a:solidFill>
                  <a:srgbClr val="002060"/>
                </a:solidFill>
                <a:latin typeface="Calibri" panose="020F0502020204030204" pitchFamily="34" charset="0"/>
                <a:ea typeface="Calibri"/>
                <a:cs typeface="Calibri" panose="020F0502020204030204" pitchFamily="34" charset="0"/>
                <a:sym typeface="Calibri"/>
              </a:rPr>
              <a:t> </a:t>
            </a:r>
            <a:r>
              <a:rPr lang="en-US" sz="2000" dirty="0">
                <a:solidFill>
                  <a:srgbClr val="002060"/>
                </a:solidFill>
                <a:latin typeface="Calibri" panose="020F0502020204030204" pitchFamily="34" charset="0"/>
                <a:ea typeface="Calibri"/>
                <a:cs typeface="Calibri" panose="020F0502020204030204" pitchFamily="34" charset="0"/>
                <a:sym typeface="Calibri"/>
              </a:rPr>
              <a:t>(CDEC)</a:t>
            </a:r>
            <a:endParaRPr sz="2000" dirty="0">
              <a:latin typeface="Calibri" panose="020F0502020204030204" pitchFamily="34" charset="0"/>
              <a:cs typeface="Calibri" panose="020F0502020204030204" pitchFamily="34" charset="0"/>
            </a:endParaRPr>
          </a:p>
        </p:txBody>
      </p:sp>
      <p:sp>
        <p:nvSpPr>
          <p:cNvPr id="16" name="Google Shape;784;p52">
            <a:extLst>
              <a:ext uri="{FF2B5EF4-FFF2-40B4-BE49-F238E27FC236}">
                <a16:creationId xmlns:a16="http://schemas.microsoft.com/office/drawing/2014/main" id="{38D35DF4-B560-9748-BA6E-88C96765504D}"/>
              </a:ext>
            </a:extLst>
          </p:cNvPr>
          <p:cNvSpPr txBox="1"/>
          <p:nvPr/>
        </p:nvSpPr>
        <p:spPr>
          <a:xfrm>
            <a:off x="146029" y="4540156"/>
            <a:ext cx="1597068" cy="880201"/>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2400" b="1" dirty="0">
                <a:solidFill>
                  <a:srgbClr val="002060"/>
                </a:solidFill>
                <a:latin typeface="Calibri" panose="020F0502020204030204" pitchFamily="34" charset="0"/>
                <a:ea typeface="Calibri"/>
                <a:cs typeface="Calibri" panose="020F0502020204030204" pitchFamily="34" charset="0"/>
                <a:sym typeface="Calibri"/>
              </a:rPr>
              <a:t>Custom</a:t>
            </a:r>
            <a:br>
              <a:rPr lang="en-US" sz="2000" b="1" dirty="0">
                <a:solidFill>
                  <a:srgbClr val="002060"/>
                </a:solidFill>
                <a:latin typeface="Calibri" panose="020F0502020204030204" pitchFamily="34" charset="0"/>
                <a:ea typeface="Calibri"/>
                <a:cs typeface="Calibri" panose="020F0502020204030204" pitchFamily="34" charset="0"/>
                <a:sym typeface="Calibri"/>
              </a:rPr>
            </a:br>
            <a:r>
              <a:rPr lang="en-US" sz="2000" dirty="0">
                <a:solidFill>
                  <a:srgbClr val="002060"/>
                </a:solidFill>
                <a:latin typeface="Calibri" panose="020F0502020204030204" pitchFamily="34" charset="0"/>
                <a:ea typeface="Calibri"/>
                <a:cs typeface="Calibri" panose="020F0502020204030204" pitchFamily="34" charset="0"/>
                <a:sym typeface="Calibri"/>
              </a:rPr>
              <a:t>(text; upload; Shiny tool)</a:t>
            </a:r>
            <a:endParaRPr sz="2000" dirty="0">
              <a:latin typeface="Calibri" panose="020F0502020204030204" pitchFamily="34" charset="0"/>
              <a:cs typeface="Calibri" panose="020F0502020204030204" pitchFamily="34" charset="0"/>
            </a:endParaRPr>
          </a:p>
        </p:txBody>
      </p:sp>
      <p:sp>
        <p:nvSpPr>
          <p:cNvPr id="17" name="Google Shape;878;p59">
            <a:extLst>
              <a:ext uri="{FF2B5EF4-FFF2-40B4-BE49-F238E27FC236}">
                <a16:creationId xmlns:a16="http://schemas.microsoft.com/office/drawing/2014/main" id="{035FD1A8-3FDE-FEF0-D1BC-93EEA3627F5E}"/>
              </a:ext>
            </a:extLst>
          </p:cNvPr>
          <p:cNvSpPr/>
          <p:nvPr/>
        </p:nvSpPr>
        <p:spPr>
          <a:xfrm>
            <a:off x="8088079" y="4197452"/>
            <a:ext cx="394397" cy="877880"/>
          </a:xfrm>
          <a:prstGeom prst="leftBracket">
            <a:avLst>
              <a:gd name="adj" fmla="val 8333"/>
            </a:avLst>
          </a:prstGeom>
          <a:noFill/>
          <a:ln w="635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a:cs typeface="Calibri" panose="020F0502020204030204" pitchFamily="34" charset="0"/>
              <a:sym typeface="Calibri"/>
            </a:endParaRPr>
          </a:p>
        </p:txBody>
      </p:sp>
      <p:sp>
        <p:nvSpPr>
          <p:cNvPr id="18" name="Google Shape;784;p52">
            <a:extLst>
              <a:ext uri="{FF2B5EF4-FFF2-40B4-BE49-F238E27FC236}">
                <a16:creationId xmlns:a16="http://schemas.microsoft.com/office/drawing/2014/main" id="{FF9820AA-B4D6-CC52-6C0E-E1B08033856D}"/>
              </a:ext>
            </a:extLst>
          </p:cNvPr>
          <p:cNvSpPr txBox="1"/>
          <p:nvPr/>
        </p:nvSpPr>
        <p:spPr>
          <a:xfrm>
            <a:off x="6373588" y="4333702"/>
            <a:ext cx="1666365" cy="633979"/>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2400" b="1" dirty="0">
                <a:solidFill>
                  <a:srgbClr val="002060"/>
                </a:solidFill>
                <a:latin typeface="Calibri" panose="020F0502020204030204" pitchFamily="34" charset="0"/>
                <a:ea typeface="Calibri"/>
                <a:cs typeface="Calibri" panose="020F0502020204030204" pitchFamily="34" charset="0"/>
                <a:sym typeface="Calibri"/>
              </a:rPr>
              <a:t>Custom</a:t>
            </a:r>
          </a:p>
          <a:p>
            <a:pPr marL="0" marR="0" lvl="0" indent="0" algn="ctr" rtl="0">
              <a:lnSpc>
                <a:spcPct val="80000"/>
              </a:lnSpc>
              <a:spcBef>
                <a:spcPts val="0"/>
              </a:spcBef>
              <a:spcAft>
                <a:spcPts val="0"/>
              </a:spcAft>
              <a:buNone/>
            </a:pPr>
            <a:r>
              <a:rPr lang="en-US" sz="2000" dirty="0">
                <a:solidFill>
                  <a:srgbClr val="002060"/>
                </a:solidFill>
                <a:latin typeface="Calibri" panose="020F0502020204030204" pitchFamily="34" charset="0"/>
                <a:cs typeface="Calibri" panose="020F0502020204030204" pitchFamily="34" charset="0"/>
                <a:sym typeface="Calibri"/>
              </a:rPr>
              <a:t>(text; upload)</a:t>
            </a:r>
            <a:endParaRPr sz="2000" dirty="0">
              <a:latin typeface="Calibri" panose="020F0502020204030204" pitchFamily="34" charset="0"/>
              <a:cs typeface="Calibri" panose="020F0502020204030204" pitchFamily="34" charset="0"/>
            </a:endParaRPr>
          </a:p>
        </p:txBody>
      </p:sp>
      <p:sp>
        <p:nvSpPr>
          <p:cNvPr id="19" name="Google Shape;878;p59">
            <a:extLst>
              <a:ext uri="{FF2B5EF4-FFF2-40B4-BE49-F238E27FC236}">
                <a16:creationId xmlns:a16="http://schemas.microsoft.com/office/drawing/2014/main" id="{58D29637-1C75-F6A4-C260-68DBA2116481}"/>
              </a:ext>
            </a:extLst>
          </p:cNvPr>
          <p:cNvSpPr/>
          <p:nvPr/>
        </p:nvSpPr>
        <p:spPr>
          <a:xfrm>
            <a:off x="8100187" y="5191398"/>
            <a:ext cx="394397" cy="497103"/>
          </a:xfrm>
          <a:prstGeom prst="leftBracket">
            <a:avLst>
              <a:gd name="adj" fmla="val 8333"/>
            </a:avLst>
          </a:prstGeom>
          <a:noFill/>
          <a:ln w="635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a:cs typeface="Calibri" panose="020F0502020204030204" pitchFamily="34" charset="0"/>
              <a:sym typeface="Calibri"/>
            </a:endParaRPr>
          </a:p>
        </p:txBody>
      </p:sp>
      <p:sp>
        <p:nvSpPr>
          <p:cNvPr id="20" name="Google Shape;784;p52">
            <a:extLst>
              <a:ext uri="{FF2B5EF4-FFF2-40B4-BE49-F238E27FC236}">
                <a16:creationId xmlns:a16="http://schemas.microsoft.com/office/drawing/2014/main" id="{CD67B26C-D50A-B072-D052-F0FA304BEB40}"/>
              </a:ext>
            </a:extLst>
          </p:cNvPr>
          <p:cNvSpPr txBox="1"/>
          <p:nvPr/>
        </p:nvSpPr>
        <p:spPr>
          <a:xfrm>
            <a:off x="6453798" y="5247396"/>
            <a:ext cx="1586156" cy="387758"/>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2400" b="1" dirty="0">
                <a:solidFill>
                  <a:srgbClr val="002060"/>
                </a:solidFill>
                <a:latin typeface="Calibri" panose="020F0502020204030204" pitchFamily="34" charset="0"/>
                <a:ea typeface="Calibri"/>
                <a:cs typeface="Calibri" panose="020F0502020204030204" pitchFamily="34" charset="0"/>
                <a:sym typeface="Calibri"/>
              </a:rPr>
              <a:t>Forecast</a:t>
            </a: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376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8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8000" r="-38000"/>
          </a:stretch>
        </a:blipFill>
        <a:effectLst/>
      </p:bgPr>
    </p:bg>
    <p:spTree>
      <p:nvGrpSpPr>
        <p:cNvPr id="1" name="Shape 791"/>
        <p:cNvGrpSpPr/>
        <p:nvPr/>
      </p:nvGrpSpPr>
      <p:grpSpPr>
        <a:xfrm>
          <a:off x="0" y="0"/>
          <a:ext cx="0" cy="0"/>
          <a:chOff x="0" y="0"/>
          <a:chExt cx="0" cy="0"/>
        </a:xfrm>
      </p:grpSpPr>
      <p:sp>
        <p:nvSpPr>
          <p:cNvPr id="2" name="Google Shape;691;p47">
            <a:extLst>
              <a:ext uri="{FF2B5EF4-FFF2-40B4-BE49-F238E27FC236}">
                <a16:creationId xmlns:a16="http://schemas.microsoft.com/office/drawing/2014/main" id="{85F6F6F2-CA3B-CF92-F609-1FC72D854A9E}"/>
              </a:ext>
            </a:extLst>
          </p:cNvPr>
          <p:cNvSpPr/>
          <p:nvPr/>
        </p:nvSpPr>
        <p:spPr>
          <a:xfrm>
            <a:off x="0" y="0"/>
            <a:ext cx="12192000" cy="6858000"/>
          </a:xfrm>
          <a:prstGeom prst="rect">
            <a:avLst/>
          </a:prstGeom>
          <a:solidFill>
            <a:schemeClr val="accent5">
              <a:lumMod val="40000"/>
              <a:lumOff val="60000"/>
              <a:alpha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legreya Medium"/>
              <a:ea typeface="Alegreya Medium"/>
              <a:cs typeface="Alegreya Medium"/>
              <a:sym typeface="Alegreya Medium"/>
            </a:endParaRPr>
          </a:p>
        </p:txBody>
      </p:sp>
      <p:pic>
        <p:nvPicPr>
          <p:cNvPr id="8" name="Picture 7"/>
          <p:cNvPicPr>
            <a:picLocks noChangeAspect="1"/>
          </p:cNvPicPr>
          <p:nvPr/>
        </p:nvPicPr>
        <p:blipFill>
          <a:blip r:embed="rId5"/>
          <a:stretch>
            <a:fillRect/>
          </a:stretch>
        </p:blipFill>
        <p:spPr>
          <a:xfrm>
            <a:off x="5518561" y="1885482"/>
            <a:ext cx="4494688" cy="4580088"/>
          </a:xfrm>
          <a:prstGeom prst="rect">
            <a:avLst/>
          </a:prstGeom>
          <a:ln>
            <a:solidFill>
              <a:srgbClr val="002060"/>
            </a:solidFill>
          </a:ln>
        </p:spPr>
      </p:pic>
      <p:sp>
        <p:nvSpPr>
          <p:cNvPr id="4" name="Google Shape;774;p52">
            <a:extLst>
              <a:ext uri="{FF2B5EF4-FFF2-40B4-BE49-F238E27FC236}">
                <a16:creationId xmlns:a16="http://schemas.microsoft.com/office/drawing/2014/main" id="{E3D12155-1B4A-FD28-4245-D7F9763F3AD9}"/>
              </a:ext>
            </a:extLst>
          </p:cNvPr>
          <p:cNvSpPr txBox="1">
            <a:spLocks noGrp="1"/>
          </p:cNvSpPr>
          <p:nvPr>
            <p:ph type="title"/>
          </p:nvPr>
        </p:nvSpPr>
        <p:spPr>
          <a:xfrm>
            <a:off x="838200" y="73319"/>
            <a:ext cx="10515600" cy="1094601"/>
          </a:xfrm>
          <a:prstGeom prst="rect">
            <a:avLst/>
          </a:prstGeom>
          <a:noFill/>
          <a:ln>
            <a:noFill/>
          </a:ln>
        </p:spPr>
        <p:txBody>
          <a:bodyPr spcFirstLastPara="1" wrap="square" lIns="91425" tIns="45700" rIns="91425" bIns="45700" anchor="ctr" anchorCtr="0">
            <a:normAutofit fontScale="90000"/>
          </a:bodyPr>
          <a:lstStyle/>
          <a:p>
            <a:pPr lvl="0">
              <a:buSzPts val="4000"/>
            </a:pPr>
            <a:r>
              <a:rPr lang="en-US" sz="4000" dirty="0">
                <a:latin typeface="Calibri" panose="020F0502020204030204" pitchFamily="34" charset="0"/>
                <a:cs typeface="Calibri" panose="020F0502020204030204" pitchFamily="34" charset="0"/>
              </a:rPr>
              <a:t>Fish Model on </a:t>
            </a:r>
            <a:r>
              <a:rPr lang="en-US" sz="4000" dirty="0" err="1">
                <a:latin typeface="Calibri" panose="020F0502020204030204" pitchFamily="34" charset="0"/>
                <a:cs typeface="Calibri" panose="020F0502020204030204" pitchFamily="34" charset="0"/>
              </a:rPr>
              <a:t>SacPAS</a:t>
            </a:r>
            <a:r>
              <a:rPr lang="en-US" sz="4000" dirty="0">
                <a:latin typeface="Calibri" panose="020F0502020204030204" pitchFamily="34" charset="0"/>
                <a:cs typeface="Calibri" panose="020F0502020204030204" pitchFamily="34" charset="0"/>
              </a:rPr>
              <a:t>:</a:t>
            </a:r>
            <a:r>
              <a:rPr lang="en-US" sz="4000" b="1" dirty="0">
                <a:latin typeface="Calibri" panose="020F0502020204030204" pitchFamily="34" charset="0"/>
                <a:cs typeface="Calibri" panose="020F0502020204030204" pitchFamily="34" charset="0"/>
              </a:rPr>
              <a:t> </a:t>
            </a:r>
            <a:br>
              <a:rPr lang="en-US" sz="4000"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Egg-to-Fry Model Online Tool</a:t>
            </a:r>
            <a:endParaRPr b="1" dirty="0">
              <a:latin typeface="Calibri" panose="020F0502020204030204" pitchFamily="34" charset="0"/>
              <a:cs typeface="Calibri" panose="020F0502020204030204" pitchFamily="34" charset="0"/>
            </a:endParaRPr>
          </a:p>
        </p:txBody>
      </p:sp>
      <p:sp>
        <p:nvSpPr>
          <p:cNvPr id="793" name="Google Shape;793;p53"/>
          <p:cNvSpPr txBox="1">
            <a:spLocks noGrp="1"/>
          </p:cNvSpPr>
          <p:nvPr>
            <p:ph type="sldNum" sz="quarter" idx="12"/>
          </p:nvPr>
        </p:nvSpPr>
        <p:spPr>
          <a:xfrm>
            <a:off x="9148681"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latin typeface="Calibri" panose="020F0502020204030204" pitchFamily="34" charset="0"/>
                <a:cs typeface="Calibri" panose="020F0502020204030204" pitchFamily="34" charset="0"/>
              </a:rPr>
              <a:t>58</a:t>
            </a:fld>
            <a:endParaRPr dirty="0">
              <a:solidFill>
                <a:schemeClr val="dk1"/>
              </a:solidFill>
              <a:latin typeface="Calibri" panose="020F0502020204030204" pitchFamily="34" charset="0"/>
              <a:cs typeface="Calibri" panose="020F0502020204030204" pitchFamily="34" charset="0"/>
            </a:endParaRPr>
          </a:p>
        </p:txBody>
      </p:sp>
      <p:sp>
        <p:nvSpPr>
          <p:cNvPr id="797" name="Google Shape;797;p53"/>
          <p:cNvSpPr txBox="1"/>
          <p:nvPr/>
        </p:nvSpPr>
        <p:spPr>
          <a:xfrm>
            <a:off x="838200" y="1307808"/>
            <a:ext cx="5327105" cy="58473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200" b="1" dirty="0">
                <a:solidFill>
                  <a:srgbClr val="002060"/>
                </a:solidFill>
                <a:latin typeface="Calibri" panose="020F0502020204030204" pitchFamily="34" charset="0"/>
                <a:ea typeface="Calibri"/>
                <a:cs typeface="Calibri" panose="020F0502020204030204" pitchFamily="34" charset="0"/>
                <a:sym typeface="Calibri"/>
              </a:rPr>
              <a:t>Survival model specifications:</a:t>
            </a:r>
            <a:endParaRPr sz="2400" dirty="0">
              <a:latin typeface="Calibri" panose="020F0502020204030204" pitchFamily="34" charset="0"/>
              <a:cs typeface="Calibri" panose="020F0502020204030204" pitchFamily="34" charset="0"/>
            </a:endParaRPr>
          </a:p>
        </p:txBody>
      </p:sp>
      <p:cxnSp>
        <p:nvCxnSpPr>
          <p:cNvPr id="799" name="Google Shape;799;p53"/>
          <p:cNvCxnSpPr>
            <a:cxnSpLocks/>
          </p:cNvCxnSpPr>
          <p:nvPr/>
        </p:nvCxnSpPr>
        <p:spPr>
          <a:xfrm>
            <a:off x="3288632" y="2189230"/>
            <a:ext cx="2229929" cy="0"/>
          </a:xfrm>
          <a:prstGeom prst="straightConnector1">
            <a:avLst/>
          </a:prstGeom>
          <a:noFill/>
          <a:ln w="76200" cap="flat" cmpd="sng">
            <a:solidFill>
              <a:schemeClr val="accent6">
                <a:lumMod val="50000"/>
              </a:schemeClr>
            </a:solidFill>
            <a:prstDash val="solid"/>
            <a:miter lim="800000"/>
            <a:headEnd type="none" w="sm" len="sm"/>
            <a:tailEnd type="triangle" w="med" len="med"/>
          </a:ln>
        </p:spPr>
      </p:cxnSp>
      <p:sp>
        <p:nvSpPr>
          <p:cNvPr id="804" name="Google Shape;804;p53"/>
          <p:cNvSpPr txBox="1"/>
          <p:nvPr/>
        </p:nvSpPr>
        <p:spPr>
          <a:xfrm>
            <a:off x="10271711" y="2839972"/>
            <a:ext cx="1679256" cy="1446509"/>
          </a:xfrm>
          <a:prstGeom prst="rect">
            <a:avLst/>
          </a:prstGeom>
          <a:solidFill>
            <a:schemeClr val="bg1"/>
          </a:solidFill>
          <a:ln>
            <a:noFill/>
          </a:ln>
        </p:spPr>
        <p:txBody>
          <a:bodyPr spcFirstLastPara="1" wrap="square" lIns="91425" tIns="45700" rIns="91425" bIns="45700" anchor="t" anchorCtr="0">
            <a:spAutoFit/>
          </a:bodyPr>
          <a:lstStyle/>
          <a:p>
            <a:pPr marR="0" lvl="0" algn="ctr" rtl="0">
              <a:spcBef>
                <a:spcPts val="0"/>
              </a:spcBef>
              <a:spcAft>
                <a:spcPts val="0"/>
              </a:spcAft>
            </a:pPr>
            <a:r>
              <a:rPr lang="en-US" sz="2400" b="1" dirty="0">
                <a:solidFill>
                  <a:schemeClr val="accent6">
                    <a:lumMod val="50000"/>
                  </a:schemeClr>
                </a:solidFill>
                <a:latin typeface="Calibri" panose="020F0502020204030204" pitchFamily="34" charset="0"/>
                <a:ea typeface="Calibri"/>
                <a:cs typeface="Calibri" panose="020F0502020204030204" pitchFamily="34" charset="0"/>
                <a:sym typeface="Calibri"/>
              </a:rPr>
              <a:t>Stage-dependent:</a:t>
            </a:r>
            <a:br>
              <a:rPr lang="en-US" sz="2400" b="1" dirty="0">
                <a:solidFill>
                  <a:schemeClr val="accent6">
                    <a:lumMod val="50000"/>
                  </a:schemeClr>
                </a:solidFill>
                <a:latin typeface="Calibri" panose="020F0502020204030204" pitchFamily="34" charset="0"/>
                <a:ea typeface="Calibri"/>
                <a:cs typeface="Calibri" panose="020F0502020204030204" pitchFamily="34" charset="0"/>
                <a:sym typeface="Calibri"/>
              </a:rPr>
            </a:br>
            <a:r>
              <a:rPr lang="en-US" sz="2000" dirty="0">
                <a:solidFill>
                  <a:schemeClr val="accent6">
                    <a:lumMod val="50000"/>
                  </a:schemeClr>
                </a:solidFill>
                <a:latin typeface="Calibri" panose="020F0502020204030204" pitchFamily="34" charset="0"/>
                <a:ea typeface="Calibri"/>
                <a:cs typeface="Calibri" panose="020F0502020204030204" pitchFamily="34" charset="0"/>
                <a:sym typeface="Calibri"/>
              </a:rPr>
              <a:t>Egg Hatching Stage  </a:t>
            </a:r>
            <a:endParaRPr lang="en-US" dirty="0">
              <a:solidFill>
                <a:schemeClr val="accent6">
                  <a:lumMod val="50000"/>
                </a:schemeClr>
              </a:solidFill>
              <a:latin typeface="Calibri" panose="020F0502020204030204" pitchFamily="34" charset="0"/>
              <a:cs typeface="Calibri" panose="020F0502020204030204" pitchFamily="34" charset="0"/>
            </a:endParaRPr>
          </a:p>
        </p:txBody>
      </p:sp>
      <p:sp>
        <p:nvSpPr>
          <p:cNvPr id="808" name="Google Shape;808;p53"/>
          <p:cNvSpPr txBox="1"/>
          <p:nvPr/>
        </p:nvSpPr>
        <p:spPr>
          <a:xfrm>
            <a:off x="1687634" y="4810301"/>
            <a:ext cx="2130386"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800" b="1" dirty="0">
                <a:solidFill>
                  <a:schemeClr val="accent6">
                    <a:lumMod val="50000"/>
                  </a:schemeClr>
                </a:solidFill>
                <a:latin typeface="Calibri" panose="020F0502020204030204" pitchFamily="34" charset="0"/>
                <a:ea typeface="Calibri"/>
                <a:cs typeface="Calibri" panose="020F0502020204030204" pitchFamily="34" charset="0"/>
                <a:sym typeface="Calibri"/>
              </a:rPr>
              <a:t>Input values:</a:t>
            </a:r>
            <a:endParaRPr sz="2800" dirty="0">
              <a:solidFill>
                <a:schemeClr val="accent6">
                  <a:lumMod val="50000"/>
                </a:schemeClr>
              </a:solidFill>
              <a:latin typeface="Calibri" panose="020F0502020204030204" pitchFamily="34" charset="0"/>
              <a:cs typeface="Calibri" panose="020F0502020204030204" pitchFamily="34" charset="0"/>
            </a:endParaRPr>
          </a:p>
        </p:txBody>
      </p:sp>
      <p:sp>
        <p:nvSpPr>
          <p:cNvPr id="809" name="Google Shape;809;p53"/>
          <p:cNvSpPr txBox="1"/>
          <p:nvPr/>
        </p:nvSpPr>
        <p:spPr>
          <a:xfrm>
            <a:off x="5163337" y="6490870"/>
            <a:ext cx="4991313"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Calibri" panose="020F0502020204030204" pitchFamily="34" charset="0"/>
                <a:ea typeface="Calibri"/>
                <a:cs typeface="Calibri" panose="020F0502020204030204" pitchFamily="34" charset="0"/>
                <a:sym typeface="Calibri"/>
                <a:hlinkClick r:id="rId6"/>
              </a:rPr>
              <a:t>https://www.cbr.washington.edu/sacramento/fishmodel/</a:t>
            </a:r>
            <a:r>
              <a:rPr lang="en-US" sz="1600" dirty="0">
                <a:solidFill>
                  <a:schemeClr val="dk1"/>
                </a:solidFill>
                <a:latin typeface="Calibri" panose="020F0502020204030204" pitchFamily="34" charset="0"/>
                <a:ea typeface="Calibri"/>
                <a:cs typeface="Calibri" panose="020F0502020204030204" pitchFamily="34" charset="0"/>
                <a:sym typeface="Calibri"/>
              </a:rPr>
              <a:t> </a:t>
            </a:r>
            <a:endParaRPr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475E332A-B3DD-8A99-49FB-C4CE275894AE}"/>
              </a:ext>
            </a:extLst>
          </p:cNvPr>
          <p:cNvSpPr txBox="1"/>
          <p:nvPr/>
        </p:nvSpPr>
        <p:spPr>
          <a:xfrm>
            <a:off x="196593" y="1915332"/>
            <a:ext cx="3300587" cy="523220"/>
          </a:xfrm>
          <a:prstGeom prst="rect">
            <a:avLst/>
          </a:prstGeom>
          <a:solidFill>
            <a:schemeClr val="bg1"/>
          </a:solidFill>
        </p:spPr>
        <p:txBody>
          <a:bodyPr wrap="square">
            <a:spAutoFit/>
          </a:bodyPr>
          <a:lstStyle/>
          <a:p>
            <a:r>
              <a:rPr lang="en-US" sz="2800" b="1" dirty="0">
                <a:solidFill>
                  <a:schemeClr val="accent6">
                    <a:lumMod val="50000"/>
                  </a:schemeClr>
                </a:solidFill>
                <a:latin typeface="Calibri" panose="020F0502020204030204" pitchFamily="34" charset="0"/>
                <a:ea typeface="Calibri"/>
                <a:cs typeface="Calibri" panose="020F0502020204030204" pitchFamily="34" charset="0"/>
                <a:sym typeface="Calibri"/>
              </a:rPr>
              <a:t>Check-mark option:</a:t>
            </a:r>
            <a:endParaRPr lang="en-US" sz="2800" dirty="0">
              <a:solidFill>
                <a:schemeClr val="accent6">
                  <a:lumMod val="50000"/>
                </a:schemeClr>
              </a:solidFill>
              <a:latin typeface="Calibri" panose="020F0502020204030204" pitchFamily="34" charset="0"/>
              <a:cs typeface="Calibri" panose="020F0502020204030204" pitchFamily="34" charset="0"/>
            </a:endParaRPr>
          </a:p>
        </p:txBody>
      </p:sp>
      <p:sp>
        <p:nvSpPr>
          <p:cNvPr id="11" name="Google Shape;804;p53">
            <a:extLst>
              <a:ext uri="{FF2B5EF4-FFF2-40B4-BE49-F238E27FC236}">
                <a16:creationId xmlns:a16="http://schemas.microsoft.com/office/drawing/2014/main" id="{743B3D39-E91B-15E4-8403-127186C21BBA}"/>
              </a:ext>
            </a:extLst>
          </p:cNvPr>
          <p:cNvSpPr txBox="1"/>
          <p:nvPr/>
        </p:nvSpPr>
        <p:spPr>
          <a:xfrm>
            <a:off x="196593" y="2387048"/>
            <a:ext cx="4936879" cy="1077178"/>
          </a:xfrm>
          <a:prstGeom prst="rect">
            <a:avLst/>
          </a:prstGeom>
          <a:solidFill>
            <a:schemeClr val="bg1"/>
          </a:solidFill>
          <a:ln>
            <a:noFill/>
          </a:ln>
        </p:spPr>
        <p:txBody>
          <a:bodyPr spcFirstLastPara="1" wrap="square" lIns="91425" tIns="45700" rIns="9144" bIns="45700" anchor="t" anchorCtr="0">
            <a:spAutoFit/>
          </a:bodyPr>
          <a:lstStyle/>
          <a:p>
            <a:pPr marR="0" lvl="0" rtl="0">
              <a:spcBef>
                <a:spcPts val="0"/>
              </a:spcBef>
              <a:spcAft>
                <a:spcPts val="0"/>
              </a:spcAft>
            </a:pPr>
            <a:r>
              <a:rPr lang="en-US" sz="2000" b="1" dirty="0">
                <a:solidFill>
                  <a:schemeClr val="accent6">
                    <a:lumMod val="50000"/>
                  </a:schemeClr>
                </a:solidFill>
                <a:latin typeface="Calibri" panose="020F0502020204030204" pitchFamily="34" charset="0"/>
                <a:ea typeface="Calibri"/>
                <a:cs typeface="Calibri" panose="020F0502020204030204" pitchFamily="34" charset="0"/>
                <a:sym typeface="Calibri"/>
              </a:rPr>
              <a:t>Temperature-dependent mortality </a:t>
            </a:r>
            <a:r>
              <a:rPr lang="en-US" sz="2000" b="1" i="1" dirty="0">
                <a:solidFill>
                  <a:schemeClr val="accent6">
                    <a:lumMod val="50000"/>
                  </a:schemeClr>
                </a:solidFill>
                <a:latin typeface="Calibri" panose="020F0502020204030204" pitchFamily="34" charset="0"/>
                <a:ea typeface="Calibri"/>
                <a:cs typeface="Calibri" panose="020F0502020204030204" pitchFamily="34" charset="0"/>
                <a:sym typeface="Calibri"/>
              </a:rPr>
              <a:t>only</a:t>
            </a:r>
            <a:r>
              <a:rPr lang="en-US" sz="2000" b="1" dirty="0">
                <a:solidFill>
                  <a:schemeClr val="accent6">
                    <a:lumMod val="50000"/>
                  </a:schemeClr>
                </a:solidFill>
                <a:latin typeface="Calibri" panose="020F0502020204030204" pitchFamily="34" charset="0"/>
                <a:ea typeface="Calibri"/>
                <a:cs typeface="Calibri" panose="020F0502020204030204" pitchFamily="34" charset="0"/>
                <a:sym typeface="Calibri"/>
              </a:rPr>
              <a:t> is </a:t>
            </a:r>
            <a:r>
              <a:rPr lang="en-US" sz="2200" b="1" u="sng" dirty="0">
                <a:solidFill>
                  <a:schemeClr val="accent6">
                    <a:lumMod val="50000"/>
                  </a:schemeClr>
                </a:solidFill>
                <a:latin typeface="Calibri" panose="020F0502020204030204" pitchFamily="34" charset="0"/>
                <a:ea typeface="Calibri"/>
                <a:cs typeface="Calibri" panose="020F0502020204030204" pitchFamily="34" charset="0"/>
                <a:sym typeface="Calibri"/>
              </a:rPr>
              <a:t>ON</a:t>
            </a:r>
          </a:p>
          <a:p>
            <a:pPr marL="342900" indent="-342900">
              <a:buFont typeface="Arial" panose="020B0604020202020204" pitchFamily="34" charset="0"/>
              <a:buChar char="•"/>
            </a:pPr>
            <a:r>
              <a:rPr lang="en-US" sz="2000" b="1" dirty="0">
                <a:solidFill>
                  <a:schemeClr val="accent6">
                    <a:lumMod val="50000"/>
                  </a:schemeClr>
                </a:solidFill>
                <a:latin typeface="Calibri" panose="020F0502020204030204" pitchFamily="34" charset="0"/>
                <a:cs typeface="Calibri" panose="020F0502020204030204" pitchFamily="34" charset="0"/>
                <a:sym typeface="Calibri"/>
              </a:rPr>
              <a:t>No density-dependent effects</a:t>
            </a:r>
          </a:p>
          <a:p>
            <a:pPr marL="342900" indent="-342900">
              <a:buFont typeface="Arial" panose="020B0604020202020204" pitchFamily="34" charset="0"/>
              <a:buChar char="•"/>
            </a:pPr>
            <a:r>
              <a:rPr lang="en-US" sz="2000" b="1" dirty="0">
                <a:solidFill>
                  <a:schemeClr val="accent6">
                    <a:lumMod val="50000"/>
                  </a:schemeClr>
                </a:solidFill>
                <a:latin typeface="Calibri" panose="020F0502020204030204" pitchFamily="34" charset="0"/>
                <a:cs typeface="Calibri" panose="020F0502020204030204" pitchFamily="34" charset="0"/>
                <a:sym typeface="Calibri"/>
              </a:rPr>
              <a:t>No background mortality rate for fry</a:t>
            </a:r>
            <a:endParaRPr b="1" dirty="0">
              <a:solidFill>
                <a:schemeClr val="accent6">
                  <a:lumMod val="50000"/>
                </a:schemeClr>
              </a:solidFill>
              <a:latin typeface="Calibri" panose="020F0502020204030204" pitchFamily="34" charset="0"/>
              <a:cs typeface="Calibri" panose="020F0502020204030204" pitchFamily="34" charset="0"/>
            </a:endParaRPr>
          </a:p>
        </p:txBody>
      </p:sp>
      <p:sp>
        <p:nvSpPr>
          <p:cNvPr id="15" name="Google Shape;877;p59">
            <a:extLst>
              <a:ext uri="{FF2B5EF4-FFF2-40B4-BE49-F238E27FC236}">
                <a16:creationId xmlns:a16="http://schemas.microsoft.com/office/drawing/2014/main" id="{DD9FB84D-CD40-8007-5CC1-95DDD35CA447}"/>
              </a:ext>
            </a:extLst>
          </p:cNvPr>
          <p:cNvSpPr/>
          <p:nvPr/>
        </p:nvSpPr>
        <p:spPr>
          <a:xfrm flipH="1">
            <a:off x="9844591" y="4969208"/>
            <a:ext cx="294017" cy="1441451"/>
          </a:xfrm>
          <a:prstGeom prst="leftBracket">
            <a:avLst>
              <a:gd name="adj" fmla="val 8333"/>
            </a:avLst>
          </a:prstGeom>
          <a:noFill/>
          <a:ln w="63500" cap="flat" cmpd="sng">
            <a:solidFill>
              <a:schemeClr val="accent6">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a:cs typeface="Calibri" panose="020F0502020204030204" pitchFamily="34" charset="0"/>
              <a:sym typeface="Calibri"/>
            </a:endParaRPr>
          </a:p>
        </p:txBody>
      </p:sp>
      <p:sp>
        <p:nvSpPr>
          <p:cNvPr id="16" name="TextBox 15">
            <a:extLst>
              <a:ext uri="{FF2B5EF4-FFF2-40B4-BE49-F238E27FC236}">
                <a16:creationId xmlns:a16="http://schemas.microsoft.com/office/drawing/2014/main" id="{8843F027-4BE3-FA7B-84CC-C0909CEBEAB5}"/>
              </a:ext>
            </a:extLst>
          </p:cNvPr>
          <p:cNvSpPr txBox="1"/>
          <p:nvPr/>
        </p:nvSpPr>
        <p:spPr>
          <a:xfrm>
            <a:off x="10091649" y="2076005"/>
            <a:ext cx="2308899" cy="523220"/>
          </a:xfrm>
          <a:prstGeom prst="rect">
            <a:avLst/>
          </a:prstGeom>
          <a:solidFill>
            <a:schemeClr val="bg1"/>
          </a:solidFill>
        </p:spPr>
        <p:txBody>
          <a:bodyPr wrap="square">
            <a:spAutoFit/>
          </a:bodyPr>
          <a:lstStyle/>
          <a:p>
            <a:r>
              <a:rPr lang="en-US" sz="2800" b="1" dirty="0">
                <a:solidFill>
                  <a:schemeClr val="accent6">
                    <a:lumMod val="50000"/>
                  </a:schemeClr>
                </a:solidFill>
                <a:latin typeface="Calibri" panose="020F0502020204030204" pitchFamily="34" charset="0"/>
                <a:cs typeface="Calibri" panose="020F0502020204030204" pitchFamily="34" charset="0"/>
                <a:sym typeface="Calibri"/>
              </a:rPr>
              <a:t>Critical stage:</a:t>
            </a:r>
            <a:endParaRPr lang="en-US" sz="2800" dirty="0">
              <a:solidFill>
                <a:schemeClr val="accent6">
                  <a:lumMod val="50000"/>
                </a:schemeClr>
              </a:solidFill>
              <a:latin typeface="Calibri" panose="020F0502020204030204" pitchFamily="34" charset="0"/>
              <a:cs typeface="Calibri" panose="020F0502020204030204" pitchFamily="34" charset="0"/>
            </a:endParaRPr>
          </a:p>
        </p:txBody>
      </p:sp>
      <p:sp>
        <p:nvSpPr>
          <p:cNvPr id="14" name="Google Shape;877;p59">
            <a:extLst>
              <a:ext uri="{FF2B5EF4-FFF2-40B4-BE49-F238E27FC236}">
                <a16:creationId xmlns:a16="http://schemas.microsoft.com/office/drawing/2014/main" id="{C8179117-193B-2273-0D03-2E13931DA7F9}"/>
              </a:ext>
            </a:extLst>
          </p:cNvPr>
          <p:cNvSpPr/>
          <p:nvPr/>
        </p:nvSpPr>
        <p:spPr>
          <a:xfrm flipH="1">
            <a:off x="9836352" y="2486898"/>
            <a:ext cx="318298" cy="2353332"/>
          </a:xfrm>
          <a:prstGeom prst="leftBracket">
            <a:avLst>
              <a:gd name="adj" fmla="val 8333"/>
            </a:avLst>
          </a:prstGeom>
          <a:noFill/>
          <a:ln w="63500" cap="flat" cmpd="sng">
            <a:solidFill>
              <a:schemeClr val="accent6">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a:cs typeface="Calibri" panose="020F0502020204030204" pitchFamily="34" charset="0"/>
              <a:sym typeface="Calibri"/>
            </a:endParaRPr>
          </a:p>
        </p:txBody>
      </p:sp>
      <p:sp>
        <p:nvSpPr>
          <p:cNvPr id="18" name="Google Shape;804;p53">
            <a:extLst>
              <a:ext uri="{FF2B5EF4-FFF2-40B4-BE49-F238E27FC236}">
                <a16:creationId xmlns:a16="http://schemas.microsoft.com/office/drawing/2014/main" id="{3D271F6B-77E5-FC34-1930-A538B646FA30}"/>
              </a:ext>
            </a:extLst>
          </p:cNvPr>
          <p:cNvSpPr txBox="1"/>
          <p:nvPr/>
        </p:nvSpPr>
        <p:spPr>
          <a:xfrm>
            <a:off x="10233925" y="4976442"/>
            <a:ext cx="1917360" cy="1446509"/>
          </a:xfrm>
          <a:prstGeom prst="rect">
            <a:avLst/>
          </a:prstGeom>
          <a:solidFill>
            <a:schemeClr val="bg1"/>
          </a:solidFill>
          <a:ln>
            <a:noFill/>
          </a:ln>
        </p:spPr>
        <p:txBody>
          <a:bodyPr spcFirstLastPara="1" wrap="square" lIns="91425" tIns="45700" rIns="91425" bIns="45700" anchor="t" anchorCtr="0">
            <a:spAutoFit/>
          </a:bodyPr>
          <a:lstStyle/>
          <a:p>
            <a:pPr marR="0" lvl="0" algn="ctr" rtl="0">
              <a:spcBef>
                <a:spcPts val="0"/>
              </a:spcBef>
              <a:spcAft>
                <a:spcPts val="0"/>
              </a:spcAft>
            </a:pPr>
            <a:r>
              <a:rPr lang="en-US" sz="2400" b="1" dirty="0">
                <a:solidFill>
                  <a:schemeClr val="accent6">
                    <a:lumMod val="50000"/>
                  </a:schemeClr>
                </a:solidFill>
                <a:latin typeface="Calibri" panose="020F0502020204030204" pitchFamily="34" charset="0"/>
                <a:ea typeface="Calibri"/>
                <a:cs typeface="Calibri" panose="020F0502020204030204" pitchFamily="34" charset="0"/>
                <a:sym typeface="Calibri"/>
              </a:rPr>
              <a:t>Stage-independent:</a:t>
            </a:r>
            <a:br>
              <a:rPr lang="en-US" sz="2400" b="1" dirty="0">
                <a:solidFill>
                  <a:schemeClr val="accent6">
                    <a:lumMod val="50000"/>
                  </a:schemeClr>
                </a:solidFill>
                <a:latin typeface="Calibri" panose="020F0502020204030204" pitchFamily="34" charset="0"/>
                <a:ea typeface="Calibri"/>
                <a:cs typeface="Calibri" panose="020F0502020204030204" pitchFamily="34" charset="0"/>
                <a:sym typeface="Calibri"/>
              </a:rPr>
            </a:br>
            <a:r>
              <a:rPr lang="en-US" sz="2000" dirty="0">
                <a:solidFill>
                  <a:schemeClr val="accent6">
                    <a:lumMod val="50000"/>
                  </a:schemeClr>
                </a:solidFill>
                <a:latin typeface="Calibri" panose="020F0502020204030204" pitchFamily="34" charset="0"/>
                <a:ea typeface="Calibri"/>
                <a:cs typeface="Calibri" panose="020F0502020204030204" pitchFamily="34" charset="0"/>
                <a:sym typeface="Calibri"/>
              </a:rPr>
              <a:t>All of egg incubation</a:t>
            </a:r>
            <a:endParaRPr lang="en-US" dirty="0">
              <a:solidFill>
                <a:schemeClr val="accent6">
                  <a:lumMod val="50000"/>
                </a:schemeClr>
              </a:solidFill>
              <a:latin typeface="Calibri" panose="020F0502020204030204" pitchFamily="34" charset="0"/>
              <a:cs typeface="Calibri" panose="020F0502020204030204" pitchFamily="34" charset="0"/>
            </a:endParaRPr>
          </a:p>
        </p:txBody>
      </p:sp>
      <p:sp>
        <p:nvSpPr>
          <p:cNvPr id="19" name="Google Shape;877;p59">
            <a:extLst>
              <a:ext uri="{FF2B5EF4-FFF2-40B4-BE49-F238E27FC236}">
                <a16:creationId xmlns:a16="http://schemas.microsoft.com/office/drawing/2014/main" id="{4F0DBC7E-584F-55EB-0AEC-3DA644B12E02}"/>
              </a:ext>
            </a:extLst>
          </p:cNvPr>
          <p:cNvSpPr/>
          <p:nvPr/>
        </p:nvSpPr>
        <p:spPr>
          <a:xfrm>
            <a:off x="5265801" y="2750033"/>
            <a:ext cx="243544" cy="3715533"/>
          </a:xfrm>
          <a:prstGeom prst="leftBracket">
            <a:avLst>
              <a:gd name="adj" fmla="val 8333"/>
            </a:avLst>
          </a:prstGeom>
          <a:noFill/>
          <a:ln w="63500" cap="flat" cmpd="sng">
            <a:solidFill>
              <a:schemeClr val="accent6">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a:cs typeface="Calibri" panose="020F0502020204030204" pitchFamily="34" charset="0"/>
              <a:sym typeface="Calibri"/>
            </a:endParaRPr>
          </a:p>
        </p:txBody>
      </p:sp>
      <p:sp>
        <p:nvSpPr>
          <p:cNvPr id="20" name="Google Shape;804;p53">
            <a:extLst>
              <a:ext uri="{FF2B5EF4-FFF2-40B4-BE49-F238E27FC236}">
                <a16:creationId xmlns:a16="http://schemas.microsoft.com/office/drawing/2014/main" id="{F4E8B49A-D0A1-C623-5B9F-146A7B40070D}"/>
              </a:ext>
            </a:extLst>
          </p:cNvPr>
          <p:cNvSpPr txBox="1"/>
          <p:nvPr/>
        </p:nvSpPr>
        <p:spPr>
          <a:xfrm>
            <a:off x="1675621" y="5333481"/>
            <a:ext cx="3457851" cy="707846"/>
          </a:xfrm>
          <a:prstGeom prst="rect">
            <a:avLst/>
          </a:prstGeom>
          <a:solidFill>
            <a:schemeClr val="bg1"/>
          </a:solidFill>
          <a:ln>
            <a:noFill/>
          </a:ln>
        </p:spPr>
        <p:txBody>
          <a:bodyPr spcFirstLastPara="1" wrap="square" lIns="91425" tIns="45700" rIns="91425" bIns="45700" anchor="t" anchorCtr="0">
            <a:spAutoFit/>
          </a:bodyPr>
          <a:lstStyle/>
          <a:p>
            <a:pPr marL="342900" indent="-342900">
              <a:buFont typeface="Arial" panose="020B0604020202020204" pitchFamily="34" charset="0"/>
              <a:buChar char="•"/>
            </a:pPr>
            <a:r>
              <a:rPr lang="en-US" sz="2000" b="1" dirty="0">
                <a:solidFill>
                  <a:schemeClr val="accent6">
                    <a:lumMod val="50000"/>
                  </a:schemeClr>
                </a:solidFill>
                <a:latin typeface="Calibri" panose="020F0502020204030204" pitchFamily="34" charset="0"/>
                <a:cs typeface="Calibri" panose="020F0502020204030204" pitchFamily="34" charset="0"/>
                <a:sym typeface="Calibri"/>
              </a:rPr>
              <a:t>Default values from studies</a:t>
            </a:r>
          </a:p>
          <a:p>
            <a:pPr marL="342900" indent="-342900">
              <a:buFont typeface="Arial" panose="020B0604020202020204" pitchFamily="34" charset="0"/>
              <a:buChar char="•"/>
            </a:pPr>
            <a:r>
              <a:rPr lang="en-US" sz="2000" b="1" dirty="0">
                <a:solidFill>
                  <a:schemeClr val="accent6">
                    <a:lumMod val="50000"/>
                  </a:schemeClr>
                </a:solidFill>
                <a:latin typeface="Calibri" panose="020F0502020204030204" pitchFamily="34" charset="0"/>
                <a:cs typeface="Calibri" panose="020F0502020204030204" pitchFamily="34" charset="0"/>
                <a:sym typeface="Calibri"/>
              </a:rPr>
              <a:t>Enter custom values</a:t>
            </a:r>
            <a:endParaRPr b="1"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19978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8"/>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 grpId="0" animBg="1"/>
      <p:bldP spid="808" grpId="0" animBg="1"/>
      <p:bldP spid="9" grpId="0" animBg="1"/>
      <p:bldP spid="11" grpId="0" animBg="1"/>
      <p:bldP spid="15" grpId="0" animBg="1"/>
      <p:bldP spid="16" grpId="0" animBg="1"/>
      <p:bldP spid="14" grpId="0" animBg="1"/>
      <p:bldP spid="18" grpId="0" animBg="1"/>
      <p:bldP spid="19" grpId="1" animBg="1"/>
      <p:bldP spid="20"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8000" r="-38000"/>
          </a:stretch>
        </a:blipFill>
        <a:effectLst/>
      </p:bgPr>
    </p:bg>
    <p:spTree>
      <p:nvGrpSpPr>
        <p:cNvPr id="1" name="Shape 814"/>
        <p:cNvGrpSpPr/>
        <p:nvPr/>
      </p:nvGrpSpPr>
      <p:grpSpPr>
        <a:xfrm>
          <a:off x="0" y="0"/>
          <a:ext cx="0" cy="0"/>
          <a:chOff x="0" y="0"/>
          <a:chExt cx="0" cy="0"/>
        </a:xfrm>
      </p:grpSpPr>
      <p:sp>
        <p:nvSpPr>
          <p:cNvPr id="3" name="Google Shape;691;p47">
            <a:extLst>
              <a:ext uri="{FF2B5EF4-FFF2-40B4-BE49-F238E27FC236}">
                <a16:creationId xmlns:a16="http://schemas.microsoft.com/office/drawing/2014/main" id="{CDDED363-424D-3DF5-2EDD-99FE55DA38C2}"/>
              </a:ext>
            </a:extLst>
          </p:cNvPr>
          <p:cNvSpPr/>
          <p:nvPr/>
        </p:nvSpPr>
        <p:spPr>
          <a:xfrm>
            <a:off x="0" y="0"/>
            <a:ext cx="12192000" cy="6858000"/>
          </a:xfrm>
          <a:prstGeom prst="rect">
            <a:avLst/>
          </a:prstGeom>
          <a:solidFill>
            <a:schemeClr val="accent5">
              <a:lumMod val="40000"/>
              <a:lumOff val="60000"/>
              <a:alpha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legreya Medium"/>
              <a:ea typeface="Alegreya Medium"/>
              <a:cs typeface="Alegreya Medium"/>
              <a:sym typeface="Alegreya Medium"/>
            </a:endParaRPr>
          </a:p>
        </p:txBody>
      </p:sp>
      <p:sp>
        <p:nvSpPr>
          <p:cNvPr id="5" name="Google Shape;774;p52">
            <a:extLst>
              <a:ext uri="{FF2B5EF4-FFF2-40B4-BE49-F238E27FC236}">
                <a16:creationId xmlns:a16="http://schemas.microsoft.com/office/drawing/2014/main" id="{902B567B-D467-C5CC-A69C-098E3F323F33}"/>
              </a:ext>
            </a:extLst>
          </p:cNvPr>
          <p:cNvSpPr txBox="1">
            <a:spLocks noGrp="1"/>
          </p:cNvSpPr>
          <p:nvPr>
            <p:ph type="title"/>
          </p:nvPr>
        </p:nvSpPr>
        <p:spPr>
          <a:xfrm>
            <a:off x="838200" y="73319"/>
            <a:ext cx="10515600" cy="1094601"/>
          </a:xfrm>
          <a:prstGeom prst="rect">
            <a:avLst/>
          </a:prstGeom>
          <a:noFill/>
          <a:ln>
            <a:noFill/>
          </a:ln>
        </p:spPr>
        <p:txBody>
          <a:bodyPr spcFirstLastPara="1" wrap="square" lIns="91425" tIns="45700" rIns="91425" bIns="45700" anchor="ctr" anchorCtr="0">
            <a:normAutofit fontScale="90000"/>
          </a:bodyPr>
          <a:lstStyle/>
          <a:p>
            <a:pPr lvl="0">
              <a:buSzPts val="4000"/>
            </a:pPr>
            <a:r>
              <a:rPr lang="en-US" sz="4000" dirty="0">
                <a:latin typeface="Calibri" panose="020F0502020204030204" pitchFamily="34" charset="0"/>
                <a:cs typeface="Calibri" panose="020F0502020204030204" pitchFamily="34" charset="0"/>
              </a:rPr>
              <a:t>Fish Model on </a:t>
            </a:r>
            <a:r>
              <a:rPr lang="en-US" sz="4000" dirty="0" err="1">
                <a:latin typeface="Calibri" panose="020F0502020204030204" pitchFamily="34" charset="0"/>
                <a:cs typeface="Calibri" panose="020F0502020204030204" pitchFamily="34" charset="0"/>
              </a:rPr>
              <a:t>SacPAS</a:t>
            </a:r>
            <a:r>
              <a:rPr lang="en-US" sz="4000" dirty="0">
                <a:latin typeface="Calibri" panose="020F0502020204030204" pitchFamily="34" charset="0"/>
                <a:cs typeface="Calibri" panose="020F0502020204030204" pitchFamily="34" charset="0"/>
              </a:rPr>
              <a:t>:</a:t>
            </a:r>
            <a:r>
              <a:rPr lang="en-US" sz="4000" b="1" dirty="0">
                <a:latin typeface="Calibri" panose="020F0502020204030204" pitchFamily="34" charset="0"/>
                <a:cs typeface="Calibri" panose="020F0502020204030204" pitchFamily="34" charset="0"/>
              </a:rPr>
              <a:t> </a:t>
            </a:r>
            <a:br>
              <a:rPr lang="en-US" sz="4000"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Egg-to-Fry Model Online Tool</a:t>
            </a:r>
            <a:endParaRPr b="1" dirty="0">
              <a:latin typeface="Calibri" panose="020F0502020204030204" pitchFamily="34" charset="0"/>
              <a:cs typeface="Calibri" panose="020F0502020204030204" pitchFamily="34" charset="0"/>
            </a:endParaRPr>
          </a:p>
        </p:txBody>
      </p:sp>
      <p:sp>
        <p:nvSpPr>
          <p:cNvPr id="816" name="Google Shape;816;p54"/>
          <p:cNvSpPr txBox="1">
            <a:spLocks noGrp="1"/>
          </p:cNvSpPr>
          <p:nvPr>
            <p:ph type="sldNum" sz="quarter" idx="12"/>
          </p:nvPr>
        </p:nvSpPr>
        <p:spPr>
          <a:xfrm>
            <a:off x="9169161"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latin typeface="Calibri" panose="020F0502020204030204" pitchFamily="34" charset="0"/>
                <a:cs typeface="Calibri" panose="020F0502020204030204" pitchFamily="34" charset="0"/>
              </a:rPr>
              <a:t>59</a:t>
            </a:fld>
            <a:endParaRPr dirty="0">
              <a:solidFill>
                <a:schemeClr val="dk1"/>
              </a:solidFill>
              <a:latin typeface="Calibri" panose="020F0502020204030204" pitchFamily="34" charset="0"/>
              <a:cs typeface="Calibri" panose="020F0502020204030204" pitchFamily="34" charset="0"/>
            </a:endParaRPr>
          </a:p>
        </p:txBody>
      </p:sp>
      <p:pic>
        <p:nvPicPr>
          <p:cNvPr id="818" name="Google Shape;818;p54"/>
          <p:cNvPicPr preferRelativeResize="0"/>
          <p:nvPr/>
        </p:nvPicPr>
        <p:blipFill rotWithShape="1">
          <a:blip r:embed="rId5">
            <a:alphaModFix/>
          </a:blip>
          <a:srcRect t="24459"/>
          <a:stretch/>
        </p:blipFill>
        <p:spPr>
          <a:xfrm>
            <a:off x="3493944" y="1558155"/>
            <a:ext cx="4176850" cy="3505664"/>
          </a:xfrm>
          <a:prstGeom prst="rect">
            <a:avLst/>
          </a:prstGeom>
          <a:noFill/>
          <a:ln>
            <a:solidFill>
              <a:srgbClr val="2D3EC2"/>
            </a:solidFill>
          </a:ln>
        </p:spPr>
      </p:pic>
      <p:sp>
        <p:nvSpPr>
          <p:cNvPr id="825" name="Google Shape;825;p54"/>
          <p:cNvSpPr/>
          <p:nvPr/>
        </p:nvSpPr>
        <p:spPr>
          <a:xfrm>
            <a:off x="2981124" y="1697465"/>
            <a:ext cx="457907" cy="1200329"/>
          </a:xfrm>
          <a:prstGeom prst="leftBracket">
            <a:avLst>
              <a:gd name="adj" fmla="val 8333"/>
            </a:avLst>
          </a:prstGeom>
          <a:noFill/>
          <a:ln w="635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a:cs typeface="Calibri" panose="020F0502020204030204" pitchFamily="34" charset="0"/>
              <a:sym typeface="Calibri"/>
            </a:endParaRPr>
          </a:p>
        </p:txBody>
      </p:sp>
      <p:sp>
        <p:nvSpPr>
          <p:cNvPr id="826" name="Google Shape;826;p54"/>
          <p:cNvSpPr/>
          <p:nvPr/>
        </p:nvSpPr>
        <p:spPr>
          <a:xfrm>
            <a:off x="1346542" y="1719329"/>
            <a:ext cx="1481680" cy="1200329"/>
          </a:xfrm>
          <a:prstGeom prst="roundRect">
            <a:avLst>
              <a:gd name="adj" fmla="val 16667"/>
            </a:avLst>
          </a:prstGeom>
          <a:solidFill>
            <a:srgbClr val="F2F2F2"/>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827" name="Google Shape;827;p54"/>
          <p:cNvSpPr txBox="1"/>
          <p:nvPr/>
        </p:nvSpPr>
        <p:spPr>
          <a:xfrm>
            <a:off x="1294234" y="1719329"/>
            <a:ext cx="147907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2060"/>
                </a:solidFill>
                <a:latin typeface="Calibri" panose="020F0502020204030204" pitchFamily="34" charset="0"/>
                <a:ea typeface="Calibri"/>
                <a:cs typeface="Calibri" panose="020F0502020204030204" pitchFamily="34" charset="0"/>
                <a:sym typeface="Calibri"/>
              </a:rPr>
              <a:t>Graphic </a:t>
            </a:r>
            <a:br>
              <a:rPr lang="en-US" sz="2400" b="1" dirty="0">
                <a:solidFill>
                  <a:srgbClr val="002060"/>
                </a:solidFill>
                <a:latin typeface="Calibri" panose="020F0502020204030204" pitchFamily="34" charset="0"/>
                <a:ea typeface="Calibri"/>
                <a:cs typeface="Calibri" panose="020F0502020204030204" pitchFamily="34" charset="0"/>
                <a:sym typeface="Calibri"/>
              </a:rPr>
            </a:br>
            <a:r>
              <a:rPr lang="en-US" sz="2400" b="1" dirty="0">
                <a:solidFill>
                  <a:srgbClr val="002060"/>
                </a:solidFill>
                <a:latin typeface="Calibri" panose="020F0502020204030204" pitchFamily="34" charset="0"/>
                <a:ea typeface="Calibri"/>
                <a:cs typeface="Calibri" panose="020F0502020204030204" pitchFamily="34" charset="0"/>
                <a:sym typeface="Calibri"/>
              </a:rPr>
              <a:t>output </a:t>
            </a:r>
            <a:br>
              <a:rPr lang="en-US" sz="2400" b="1" dirty="0">
                <a:solidFill>
                  <a:srgbClr val="002060"/>
                </a:solidFill>
                <a:latin typeface="Calibri" panose="020F0502020204030204" pitchFamily="34" charset="0"/>
                <a:ea typeface="Calibri"/>
                <a:cs typeface="Calibri" panose="020F0502020204030204" pitchFamily="34" charset="0"/>
                <a:sym typeface="Calibri"/>
              </a:rPr>
            </a:br>
            <a:r>
              <a:rPr lang="en-US" sz="2400" b="1" dirty="0">
                <a:solidFill>
                  <a:srgbClr val="002060"/>
                </a:solidFill>
                <a:latin typeface="Calibri" panose="020F0502020204030204" pitchFamily="34" charset="0"/>
                <a:ea typeface="Calibri"/>
                <a:cs typeface="Calibri" panose="020F0502020204030204" pitchFamily="34" charset="0"/>
                <a:sym typeface="Calibri"/>
              </a:rPr>
              <a:t>controls</a:t>
            </a:r>
            <a:endParaRPr dirty="0">
              <a:latin typeface="Calibri" panose="020F0502020204030204" pitchFamily="34" charset="0"/>
              <a:cs typeface="Calibri" panose="020F0502020204030204" pitchFamily="34" charset="0"/>
            </a:endParaRPr>
          </a:p>
        </p:txBody>
      </p:sp>
      <p:sp>
        <p:nvSpPr>
          <p:cNvPr id="828" name="Google Shape;828;p54"/>
          <p:cNvSpPr/>
          <p:nvPr/>
        </p:nvSpPr>
        <p:spPr>
          <a:xfrm>
            <a:off x="2986501" y="3128196"/>
            <a:ext cx="447152" cy="1807287"/>
          </a:xfrm>
          <a:prstGeom prst="leftBracket">
            <a:avLst>
              <a:gd name="adj" fmla="val 8333"/>
            </a:avLst>
          </a:prstGeom>
          <a:noFill/>
          <a:ln w="635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a:cs typeface="Calibri" panose="020F0502020204030204" pitchFamily="34" charset="0"/>
              <a:sym typeface="Calibri"/>
            </a:endParaRPr>
          </a:p>
        </p:txBody>
      </p:sp>
      <p:sp>
        <p:nvSpPr>
          <p:cNvPr id="829" name="Google Shape;829;p54"/>
          <p:cNvSpPr/>
          <p:nvPr/>
        </p:nvSpPr>
        <p:spPr>
          <a:xfrm>
            <a:off x="478206" y="3417594"/>
            <a:ext cx="2355965" cy="1228488"/>
          </a:xfrm>
          <a:prstGeom prst="roundRect">
            <a:avLst>
              <a:gd name="adj" fmla="val 16667"/>
            </a:avLst>
          </a:prstGeom>
          <a:solidFill>
            <a:srgbClr val="F2F2F2"/>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830" name="Google Shape;830;p54"/>
          <p:cNvSpPr txBox="1"/>
          <p:nvPr/>
        </p:nvSpPr>
        <p:spPr>
          <a:xfrm>
            <a:off x="437196" y="3462452"/>
            <a:ext cx="2444571" cy="11387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2060"/>
                </a:solidFill>
                <a:latin typeface="Calibri" panose="020F0502020204030204" pitchFamily="34" charset="0"/>
                <a:ea typeface="Calibri"/>
                <a:cs typeface="Calibri" panose="020F0502020204030204" pitchFamily="34" charset="0"/>
                <a:sym typeface="Calibri"/>
              </a:rPr>
              <a:t>Redd dewatering specifications</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2000" b="1" dirty="0">
                <a:solidFill>
                  <a:srgbClr val="002060"/>
                </a:solidFill>
                <a:latin typeface="Calibri" panose="020F0502020204030204" pitchFamily="34" charset="0"/>
                <a:ea typeface="Calibri"/>
                <a:cs typeface="Calibri" panose="020F0502020204030204" pitchFamily="34" charset="0"/>
                <a:sym typeface="Calibri"/>
              </a:rPr>
              <a:t>(optional)</a:t>
            </a:r>
            <a:endParaRPr dirty="0">
              <a:latin typeface="Calibri" panose="020F0502020204030204" pitchFamily="34" charset="0"/>
              <a:cs typeface="Calibri" panose="020F0502020204030204" pitchFamily="34" charset="0"/>
            </a:endParaRPr>
          </a:p>
        </p:txBody>
      </p:sp>
      <p:sp>
        <p:nvSpPr>
          <p:cNvPr id="831" name="Google Shape;831;p54"/>
          <p:cNvSpPr txBox="1"/>
          <p:nvPr/>
        </p:nvSpPr>
        <p:spPr>
          <a:xfrm>
            <a:off x="2981124" y="5116010"/>
            <a:ext cx="507112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Calibri" panose="020F0502020204030204" pitchFamily="34" charset="0"/>
                <a:ea typeface="Calibri"/>
                <a:cs typeface="Calibri" panose="020F0502020204030204" pitchFamily="34" charset="0"/>
                <a:sym typeface="Calibri"/>
                <a:hlinkClick r:id="rId6"/>
              </a:rPr>
              <a:t>https://www.cbr.washington.edu/sacramento/fishmodel/</a:t>
            </a:r>
            <a:r>
              <a:rPr lang="en-US" sz="1600" dirty="0">
                <a:solidFill>
                  <a:schemeClr val="dk1"/>
                </a:solidFill>
                <a:latin typeface="Calibri" panose="020F0502020204030204" pitchFamily="34" charset="0"/>
                <a:ea typeface="Calibri"/>
                <a:cs typeface="Calibri" panose="020F0502020204030204" pitchFamily="34" charset="0"/>
                <a:sym typeface="Calibri"/>
              </a:rPr>
              <a:t> </a:t>
            </a:r>
          </a:p>
        </p:txBody>
      </p:sp>
      <p:pic>
        <p:nvPicPr>
          <p:cNvPr id="2" name="Picture 1"/>
          <p:cNvPicPr>
            <a:picLocks noChangeAspect="1"/>
          </p:cNvPicPr>
          <p:nvPr/>
        </p:nvPicPr>
        <p:blipFill>
          <a:blip r:embed="rId7"/>
          <a:stretch>
            <a:fillRect/>
          </a:stretch>
        </p:blipFill>
        <p:spPr>
          <a:xfrm>
            <a:off x="8385942" y="2835026"/>
            <a:ext cx="2743200" cy="3580916"/>
          </a:xfrm>
          <a:prstGeom prst="rect">
            <a:avLst/>
          </a:prstGeom>
          <a:ln w="50800">
            <a:solidFill>
              <a:schemeClr val="accent1"/>
            </a:solidFill>
          </a:ln>
        </p:spPr>
      </p:pic>
      <p:sp>
        <p:nvSpPr>
          <p:cNvPr id="6" name="Google Shape;831;p54">
            <a:extLst>
              <a:ext uri="{FF2B5EF4-FFF2-40B4-BE49-F238E27FC236}">
                <a16:creationId xmlns:a16="http://schemas.microsoft.com/office/drawing/2014/main" id="{0F5B810E-E4E7-78CB-FB02-4F962F4B6BCC}"/>
              </a:ext>
            </a:extLst>
          </p:cNvPr>
          <p:cNvSpPr txBox="1"/>
          <p:nvPr/>
        </p:nvSpPr>
        <p:spPr>
          <a:xfrm>
            <a:off x="2773309" y="6492708"/>
            <a:ext cx="8580491" cy="369291"/>
          </a:xfrm>
          <a:prstGeom prst="rect">
            <a:avLst/>
          </a:prstGeom>
          <a:noFill/>
          <a:ln>
            <a:noFill/>
          </a:ln>
        </p:spPr>
        <p:txBody>
          <a:bodyPr spcFirstLastPara="1" wrap="square" lIns="91425" tIns="45700" rIns="91425" bIns="45700" anchor="t" anchorCtr="0">
            <a:spAutoFit/>
          </a:bodyPr>
          <a:lstStyle/>
          <a:p>
            <a:pPr lvl="0"/>
            <a:r>
              <a:rPr lang="en-US" dirty="0">
                <a:latin typeface="Calibri" panose="020F0502020204030204" pitchFamily="34" charset="0"/>
                <a:cs typeface="Calibri" panose="020F0502020204030204" pitchFamily="34" charset="0"/>
                <a:hlinkClick r:id="rId8"/>
              </a:rPr>
              <a:t>https://www.noaa.gov/sites/default/files/legacy/document/2020/Oct/07354626849.pdf</a:t>
            </a:r>
            <a:r>
              <a:rPr lang="en-US" dirty="0">
                <a:latin typeface="Calibri" panose="020F0502020204030204" pitchFamily="34" charset="0"/>
                <a:cs typeface="Calibri" panose="020F0502020204030204" pitchFamily="34" charset="0"/>
              </a:rPr>
              <a:t> </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6795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 grpId="0" animBg="1"/>
      <p:bldP spid="826" grpId="0" animBg="1"/>
      <p:bldP spid="827" grpId="0"/>
      <p:bldP spid="828" grpId="0" animBg="1"/>
      <p:bldP spid="829" grpId="0" animBg="1"/>
      <p:bldP spid="830"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F5DD74-00E4-1CEF-526F-55C4CC68E3A2}"/>
              </a:ext>
            </a:extLst>
          </p:cNvPr>
          <p:cNvSpPr>
            <a:spLocks noGrp="1"/>
          </p:cNvSpPr>
          <p:nvPr>
            <p:ph type="sldNum" sz="quarter" idx="12"/>
          </p:nvPr>
        </p:nvSpPr>
        <p:spPr/>
        <p:txBody>
          <a:bodyPr/>
          <a:lstStyle/>
          <a:p>
            <a:fld id="{E20AC29A-1746-DB4C-BCC8-6C37FFD93AF2}" type="slidenum">
              <a:rPr lang="en-US" smtClean="0"/>
              <a:t>6</a:t>
            </a:fld>
            <a:endParaRPr lang="en-US"/>
          </a:p>
        </p:txBody>
      </p:sp>
      <p:pic>
        <p:nvPicPr>
          <p:cNvPr id="6" name="Picture 5">
            <a:extLst>
              <a:ext uri="{FF2B5EF4-FFF2-40B4-BE49-F238E27FC236}">
                <a16:creationId xmlns:a16="http://schemas.microsoft.com/office/drawing/2014/main" id="{13621A86-8ACF-E442-AFF0-403EB160FA68}"/>
              </a:ext>
            </a:extLst>
          </p:cNvPr>
          <p:cNvPicPr>
            <a:picLocks noChangeAspect="1"/>
          </p:cNvPicPr>
          <p:nvPr/>
        </p:nvPicPr>
        <p:blipFill>
          <a:blip r:embed="rId3"/>
          <a:srcRect/>
          <a:stretch/>
        </p:blipFill>
        <p:spPr>
          <a:xfrm>
            <a:off x="2465855" y="-4483"/>
            <a:ext cx="5508212" cy="6858000"/>
          </a:xfrm>
          <a:prstGeom prst="rect">
            <a:avLst/>
          </a:prstGeom>
        </p:spPr>
      </p:pic>
      <p:sp>
        <p:nvSpPr>
          <p:cNvPr id="3" name="TextBox 2">
            <a:extLst>
              <a:ext uri="{FF2B5EF4-FFF2-40B4-BE49-F238E27FC236}">
                <a16:creationId xmlns:a16="http://schemas.microsoft.com/office/drawing/2014/main" id="{689E4409-19A5-4084-0CA2-01E5DDD59B54}"/>
              </a:ext>
            </a:extLst>
          </p:cNvPr>
          <p:cNvSpPr txBox="1"/>
          <p:nvPr/>
        </p:nvSpPr>
        <p:spPr>
          <a:xfrm>
            <a:off x="8757369" y="3442562"/>
            <a:ext cx="2743200" cy="307777"/>
          </a:xfrm>
          <a:prstGeom prst="rect">
            <a:avLst/>
          </a:prstGeom>
          <a:noFill/>
        </p:spPr>
        <p:txBody>
          <a:bodyPr wrap="square">
            <a:spAutoFit/>
          </a:bodyPr>
          <a:lstStyle/>
          <a:p>
            <a:pPr algn="r"/>
            <a:r>
              <a:rPr lang="en-US" sz="1400" dirty="0">
                <a:solidFill>
                  <a:srgbClr val="00BEFF"/>
                </a:solidFill>
                <a:hlinkClick r:id="rId4">
                  <a:extLst>
                    <a:ext uri="{A12FA001-AC4F-418D-AE19-62706E023703}">
                      <ahyp:hlinkClr xmlns:ahyp="http://schemas.microsoft.com/office/drawing/2018/hyperlinkcolor" val="tx"/>
                    </a:ext>
                  </a:extLst>
                </a:hlinkClick>
              </a:rPr>
              <a:t>https://</a:t>
            </a:r>
            <a:r>
              <a:rPr lang="en-US" sz="1400" dirty="0" err="1">
                <a:solidFill>
                  <a:srgbClr val="00BEFF"/>
                </a:solidFill>
                <a:hlinkClick r:id="rId4">
                  <a:extLst>
                    <a:ext uri="{A12FA001-AC4F-418D-AE19-62706E023703}">
                      <ahyp:hlinkClr xmlns:ahyp="http://schemas.microsoft.com/office/drawing/2018/hyperlinkcolor" val="tx"/>
                    </a:ext>
                  </a:extLst>
                </a:hlinkClick>
              </a:rPr>
              <a:t>www.cbr.washington.edu</a:t>
            </a:r>
            <a:r>
              <a:rPr lang="en-US" sz="1400" dirty="0">
                <a:solidFill>
                  <a:srgbClr val="00BEFF"/>
                </a:solidFill>
                <a:hlinkClick r:id="rId4">
                  <a:extLst>
                    <a:ext uri="{A12FA001-AC4F-418D-AE19-62706E023703}">
                      <ahyp:hlinkClr xmlns:ahyp="http://schemas.microsoft.com/office/drawing/2018/hyperlinkcolor" val="tx"/>
                    </a:ext>
                  </a:extLst>
                </a:hlinkClick>
              </a:rPr>
              <a:t>/</a:t>
            </a:r>
            <a:endParaRPr lang="en-US" sz="1400" dirty="0">
              <a:solidFill>
                <a:srgbClr val="00BEFF"/>
              </a:solidFill>
            </a:endParaRPr>
          </a:p>
        </p:txBody>
      </p:sp>
      <p:pic>
        <p:nvPicPr>
          <p:cNvPr id="24" name="Picture 23" descr="A picture containing art, graphics, creativity&#10;&#10;Description automatically generated">
            <a:extLst>
              <a:ext uri="{FF2B5EF4-FFF2-40B4-BE49-F238E27FC236}">
                <a16:creationId xmlns:a16="http://schemas.microsoft.com/office/drawing/2014/main" id="{B8A8172D-D2A7-5810-D2DB-058392BFC2F4}"/>
              </a:ext>
            </a:extLst>
          </p:cNvPr>
          <p:cNvPicPr>
            <a:picLocks noChangeAspect="1"/>
          </p:cNvPicPr>
          <p:nvPr/>
        </p:nvPicPr>
        <p:blipFill>
          <a:blip r:embed="rId5"/>
          <a:stretch>
            <a:fillRect/>
          </a:stretch>
        </p:blipFill>
        <p:spPr>
          <a:xfrm>
            <a:off x="9174670" y="1579761"/>
            <a:ext cx="2028265" cy="2028265"/>
          </a:xfrm>
          <a:prstGeom prst="rect">
            <a:avLst/>
          </a:prstGeom>
        </p:spPr>
      </p:pic>
    </p:spTree>
    <p:extLst>
      <p:ext uri="{BB962C8B-B14F-4D97-AF65-F5344CB8AC3E}">
        <p14:creationId xmlns:p14="http://schemas.microsoft.com/office/powerpoint/2010/main" val="20955746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8000" r="-38000"/>
          </a:stretch>
        </a:blipFill>
        <a:effectLst/>
      </p:bgPr>
    </p:bg>
    <p:spTree>
      <p:nvGrpSpPr>
        <p:cNvPr id="1" name="Shape 836"/>
        <p:cNvGrpSpPr/>
        <p:nvPr/>
      </p:nvGrpSpPr>
      <p:grpSpPr>
        <a:xfrm>
          <a:off x="0" y="0"/>
          <a:ext cx="0" cy="0"/>
          <a:chOff x="0" y="0"/>
          <a:chExt cx="0" cy="0"/>
        </a:xfrm>
      </p:grpSpPr>
      <p:sp>
        <p:nvSpPr>
          <p:cNvPr id="2" name="Google Shape;691;p47">
            <a:extLst>
              <a:ext uri="{FF2B5EF4-FFF2-40B4-BE49-F238E27FC236}">
                <a16:creationId xmlns:a16="http://schemas.microsoft.com/office/drawing/2014/main" id="{F4F1C990-938D-47E5-AAAF-301985580161}"/>
              </a:ext>
            </a:extLst>
          </p:cNvPr>
          <p:cNvSpPr/>
          <p:nvPr/>
        </p:nvSpPr>
        <p:spPr>
          <a:xfrm>
            <a:off x="0" y="0"/>
            <a:ext cx="12192000" cy="6858000"/>
          </a:xfrm>
          <a:prstGeom prst="rect">
            <a:avLst/>
          </a:prstGeom>
          <a:solidFill>
            <a:schemeClr val="accent5">
              <a:lumMod val="40000"/>
              <a:lumOff val="60000"/>
              <a:alpha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legreya Medium"/>
              <a:ea typeface="Alegreya Medium"/>
              <a:cs typeface="Alegreya Medium"/>
              <a:sym typeface="Alegreya Medium"/>
            </a:endParaRPr>
          </a:p>
        </p:txBody>
      </p:sp>
      <p:sp>
        <p:nvSpPr>
          <p:cNvPr id="5" name="Google Shape;774;p52">
            <a:extLst>
              <a:ext uri="{FF2B5EF4-FFF2-40B4-BE49-F238E27FC236}">
                <a16:creationId xmlns:a16="http://schemas.microsoft.com/office/drawing/2014/main" id="{802986E9-391B-6D9C-E41A-2B6C6F2CA5ED}"/>
              </a:ext>
            </a:extLst>
          </p:cNvPr>
          <p:cNvSpPr txBox="1">
            <a:spLocks noGrp="1"/>
          </p:cNvSpPr>
          <p:nvPr>
            <p:ph type="title"/>
          </p:nvPr>
        </p:nvSpPr>
        <p:spPr>
          <a:xfrm>
            <a:off x="838200" y="73319"/>
            <a:ext cx="10515600" cy="1094601"/>
          </a:xfrm>
          <a:prstGeom prst="rect">
            <a:avLst/>
          </a:prstGeom>
          <a:noFill/>
          <a:ln>
            <a:noFill/>
          </a:ln>
        </p:spPr>
        <p:txBody>
          <a:bodyPr spcFirstLastPara="1" wrap="square" lIns="91425" tIns="45700" rIns="91425" bIns="45700" anchor="ctr" anchorCtr="0">
            <a:normAutofit fontScale="90000"/>
          </a:bodyPr>
          <a:lstStyle/>
          <a:p>
            <a:pPr lvl="0">
              <a:buSzPts val="4000"/>
            </a:pPr>
            <a:r>
              <a:rPr lang="en-US" sz="4000" dirty="0">
                <a:latin typeface="Calibri" panose="020F0502020204030204" pitchFamily="34" charset="0"/>
                <a:cs typeface="Calibri" panose="020F0502020204030204" pitchFamily="34" charset="0"/>
              </a:rPr>
              <a:t>Fish Model on </a:t>
            </a:r>
            <a:r>
              <a:rPr lang="en-US" sz="4000" dirty="0" err="1">
                <a:latin typeface="Calibri" panose="020F0502020204030204" pitchFamily="34" charset="0"/>
                <a:cs typeface="Calibri" panose="020F0502020204030204" pitchFamily="34" charset="0"/>
              </a:rPr>
              <a:t>SacPAS</a:t>
            </a:r>
            <a:r>
              <a:rPr lang="en-US" sz="4000" dirty="0">
                <a:latin typeface="Calibri" panose="020F0502020204030204" pitchFamily="34" charset="0"/>
                <a:cs typeface="Calibri" panose="020F0502020204030204" pitchFamily="34" charset="0"/>
              </a:rPr>
              <a:t>:</a:t>
            </a:r>
            <a:r>
              <a:rPr lang="en-US" sz="4000" b="1" dirty="0">
                <a:latin typeface="Calibri" panose="020F0502020204030204" pitchFamily="34" charset="0"/>
                <a:cs typeface="Calibri" panose="020F0502020204030204" pitchFamily="34" charset="0"/>
              </a:rPr>
              <a:t> </a:t>
            </a:r>
            <a:br>
              <a:rPr lang="en-US" sz="4000"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Egg-to-Fry Model Online Tool</a:t>
            </a:r>
            <a:endParaRPr b="1" dirty="0">
              <a:latin typeface="Calibri" panose="020F0502020204030204" pitchFamily="34" charset="0"/>
              <a:cs typeface="Calibri" panose="020F0502020204030204" pitchFamily="34" charset="0"/>
            </a:endParaRPr>
          </a:p>
        </p:txBody>
      </p:sp>
      <p:sp>
        <p:nvSpPr>
          <p:cNvPr id="838" name="Google Shape;838;p56"/>
          <p:cNvSpPr txBox="1">
            <a:spLocks noGrp="1"/>
          </p:cNvSpPr>
          <p:nvPr>
            <p:ph type="sldNum" sz="quarter" idx="12"/>
          </p:nvPr>
        </p:nvSpPr>
        <p:spPr>
          <a:xfrm>
            <a:off x="9180016"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latin typeface="Calibri" panose="020F0502020204030204" pitchFamily="34" charset="0"/>
                <a:cs typeface="Calibri" panose="020F0502020204030204" pitchFamily="34" charset="0"/>
              </a:rPr>
              <a:t>60</a:t>
            </a:fld>
            <a:endParaRPr>
              <a:solidFill>
                <a:schemeClr val="dk1"/>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245111" y="1394085"/>
            <a:ext cx="11441827" cy="4535045"/>
          </a:xfrm>
          <a:prstGeom prst="rect">
            <a:avLst/>
          </a:prstGeom>
          <a:ln>
            <a:solidFill>
              <a:schemeClr val="accent1"/>
            </a:solidFill>
          </a:ln>
        </p:spPr>
      </p:pic>
    </p:spTree>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8000" r="-38000"/>
          </a:stretch>
        </a:blipFill>
        <a:effectLst/>
      </p:bgPr>
    </p:bg>
    <p:spTree>
      <p:nvGrpSpPr>
        <p:cNvPr id="1" name="Shape 836"/>
        <p:cNvGrpSpPr/>
        <p:nvPr/>
      </p:nvGrpSpPr>
      <p:grpSpPr>
        <a:xfrm>
          <a:off x="0" y="0"/>
          <a:ext cx="0" cy="0"/>
          <a:chOff x="0" y="0"/>
          <a:chExt cx="0" cy="0"/>
        </a:xfrm>
      </p:grpSpPr>
      <p:sp>
        <p:nvSpPr>
          <p:cNvPr id="2" name="Google Shape;691;p47">
            <a:extLst>
              <a:ext uri="{FF2B5EF4-FFF2-40B4-BE49-F238E27FC236}">
                <a16:creationId xmlns:a16="http://schemas.microsoft.com/office/drawing/2014/main" id="{41A92C97-59A8-B53F-D6BC-F3876E3CC061}"/>
              </a:ext>
            </a:extLst>
          </p:cNvPr>
          <p:cNvSpPr/>
          <p:nvPr/>
        </p:nvSpPr>
        <p:spPr>
          <a:xfrm>
            <a:off x="0" y="0"/>
            <a:ext cx="12192000" cy="6858000"/>
          </a:xfrm>
          <a:prstGeom prst="rect">
            <a:avLst/>
          </a:prstGeom>
          <a:solidFill>
            <a:schemeClr val="accent5">
              <a:lumMod val="40000"/>
              <a:lumOff val="60000"/>
              <a:alpha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legreya Medium"/>
              <a:ea typeface="Alegreya Medium"/>
              <a:cs typeface="Alegreya Medium"/>
              <a:sym typeface="Alegreya Medium"/>
            </a:endParaRPr>
          </a:p>
        </p:txBody>
      </p:sp>
      <p:sp>
        <p:nvSpPr>
          <p:cNvPr id="5" name="Google Shape;774;p52">
            <a:extLst>
              <a:ext uri="{FF2B5EF4-FFF2-40B4-BE49-F238E27FC236}">
                <a16:creationId xmlns:a16="http://schemas.microsoft.com/office/drawing/2014/main" id="{9A32BD7B-97F1-C244-DE89-1E4F043E9502}"/>
              </a:ext>
            </a:extLst>
          </p:cNvPr>
          <p:cNvSpPr txBox="1">
            <a:spLocks noGrp="1"/>
          </p:cNvSpPr>
          <p:nvPr>
            <p:ph type="title"/>
          </p:nvPr>
        </p:nvSpPr>
        <p:spPr>
          <a:xfrm>
            <a:off x="838200" y="73319"/>
            <a:ext cx="10515600" cy="1094601"/>
          </a:xfrm>
          <a:prstGeom prst="rect">
            <a:avLst/>
          </a:prstGeom>
          <a:noFill/>
          <a:ln>
            <a:noFill/>
          </a:ln>
        </p:spPr>
        <p:txBody>
          <a:bodyPr spcFirstLastPara="1" wrap="square" lIns="91425" tIns="45700" rIns="91425" bIns="45700" anchor="ctr" anchorCtr="0">
            <a:normAutofit fontScale="90000"/>
          </a:bodyPr>
          <a:lstStyle/>
          <a:p>
            <a:pPr lvl="0">
              <a:buSzPts val="4000"/>
            </a:pPr>
            <a:r>
              <a:rPr lang="en-US" sz="4000" dirty="0">
                <a:latin typeface="Calibri" panose="020F0502020204030204" pitchFamily="34" charset="0"/>
                <a:cs typeface="Calibri" panose="020F0502020204030204" pitchFamily="34" charset="0"/>
              </a:rPr>
              <a:t>Fish Model on </a:t>
            </a:r>
            <a:r>
              <a:rPr lang="en-US" sz="4000" dirty="0" err="1">
                <a:latin typeface="Calibri" panose="020F0502020204030204" pitchFamily="34" charset="0"/>
                <a:cs typeface="Calibri" panose="020F0502020204030204" pitchFamily="34" charset="0"/>
              </a:rPr>
              <a:t>SacPAS</a:t>
            </a:r>
            <a:r>
              <a:rPr lang="en-US" sz="4000" dirty="0">
                <a:latin typeface="Calibri" panose="020F0502020204030204" pitchFamily="34" charset="0"/>
                <a:cs typeface="Calibri" panose="020F0502020204030204" pitchFamily="34" charset="0"/>
              </a:rPr>
              <a:t>:</a:t>
            </a:r>
            <a:r>
              <a:rPr lang="en-US" sz="4000" b="1" dirty="0">
                <a:latin typeface="Calibri" panose="020F0502020204030204" pitchFamily="34" charset="0"/>
                <a:cs typeface="Calibri" panose="020F0502020204030204" pitchFamily="34" charset="0"/>
              </a:rPr>
              <a:t> </a:t>
            </a:r>
            <a:br>
              <a:rPr lang="en-US" sz="4000"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Egg-to-Fry Model Online Tool</a:t>
            </a:r>
            <a:endParaRPr b="1" dirty="0">
              <a:latin typeface="Calibri" panose="020F0502020204030204" pitchFamily="34" charset="0"/>
              <a:cs typeface="Calibri" panose="020F0502020204030204" pitchFamily="34" charset="0"/>
            </a:endParaRPr>
          </a:p>
        </p:txBody>
      </p:sp>
      <p:sp>
        <p:nvSpPr>
          <p:cNvPr id="838" name="Google Shape;838;p56"/>
          <p:cNvSpPr txBox="1">
            <a:spLocks noGrp="1"/>
          </p:cNvSpPr>
          <p:nvPr>
            <p:ph type="sldNum" sz="quarter" idx="12"/>
          </p:nvPr>
        </p:nvSpPr>
        <p:spPr>
          <a:xfrm>
            <a:off x="9187591"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latin typeface="Calibri" panose="020F0502020204030204" pitchFamily="34" charset="0"/>
                <a:cs typeface="Calibri" panose="020F0502020204030204" pitchFamily="34" charset="0"/>
              </a:rPr>
              <a:t>61</a:t>
            </a:fld>
            <a:endParaRPr dirty="0">
              <a:solidFill>
                <a:schemeClr val="dk1"/>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245111" y="1394085"/>
            <a:ext cx="11441827" cy="4535045"/>
          </a:xfrm>
          <a:prstGeom prst="rect">
            <a:avLst/>
          </a:prstGeom>
          <a:ln>
            <a:solidFill>
              <a:schemeClr val="accent1"/>
            </a:solidFill>
          </a:ln>
        </p:spPr>
      </p:pic>
      <p:cxnSp>
        <p:nvCxnSpPr>
          <p:cNvPr id="6" name="Google Shape;819;p54"/>
          <p:cNvCxnSpPr/>
          <p:nvPr/>
        </p:nvCxnSpPr>
        <p:spPr>
          <a:xfrm flipH="1">
            <a:off x="8719655" y="2718596"/>
            <a:ext cx="1071717" cy="1056933"/>
          </a:xfrm>
          <a:prstGeom prst="straightConnector1">
            <a:avLst/>
          </a:prstGeom>
          <a:noFill/>
          <a:ln w="38100" cap="flat" cmpd="sng">
            <a:solidFill>
              <a:srgbClr val="2D3EC2"/>
            </a:solidFill>
            <a:prstDash val="solid"/>
            <a:miter lim="800000"/>
            <a:headEnd type="none" w="sm" len="sm"/>
            <a:tailEnd type="triangle" w="med" len="med"/>
          </a:ln>
        </p:spPr>
      </p:cxnSp>
      <p:sp>
        <p:nvSpPr>
          <p:cNvPr id="7" name="Google Shape;820;p54"/>
          <p:cNvSpPr/>
          <p:nvPr/>
        </p:nvSpPr>
        <p:spPr>
          <a:xfrm>
            <a:off x="9670544" y="1648001"/>
            <a:ext cx="1585322" cy="1361188"/>
          </a:xfrm>
          <a:prstGeom prst="ellipse">
            <a:avLst/>
          </a:prstGeom>
          <a:solidFill>
            <a:srgbClr val="F2F2F2"/>
          </a:solidFill>
          <a:ln w="38100" cap="flat" cmpd="sng">
            <a:solidFill>
              <a:srgbClr val="2D3E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8" name="Google Shape;821;p54"/>
          <p:cNvSpPr txBox="1"/>
          <p:nvPr/>
        </p:nvSpPr>
        <p:spPr>
          <a:xfrm>
            <a:off x="9637248" y="1965831"/>
            <a:ext cx="161030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2D3EC2"/>
                </a:solidFill>
                <a:latin typeface="Calibri" panose="020F0502020204030204" pitchFamily="34" charset="0"/>
                <a:ea typeface="Calibri"/>
                <a:cs typeface="Calibri" panose="020F0502020204030204" pitchFamily="34" charset="0"/>
                <a:sym typeface="Calibri"/>
              </a:rPr>
              <a:t>KWK gage </a:t>
            </a:r>
          </a:p>
          <a:p>
            <a:pPr marL="0" marR="0" lvl="0" indent="0" algn="ctr" rtl="0">
              <a:spcBef>
                <a:spcPts val="0"/>
              </a:spcBef>
              <a:spcAft>
                <a:spcPts val="0"/>
              </a:spcAft>
              <a:buNone/>
            </a:pPr>
            <a:r>
              <a:rPr lang="en-US" sz="2400" b="1" dirty="0">
                <a:solidFill>
                  <a:srgbClr val="2D3EC2"/>
                </a:solidFill>
                <a:latin typeface="Calibri" panose="020F0502020204030204" pitchFamily="34" charset="0"/>
                <a:ea typeface="Calibri"/>
                <a:cs typeface="Calibri" panose="020F0502020204030204" pitchFamily="34" charset="0"/>
                <a:sym typeface="Calibri"/>
              </a:rPr>
              <a:t>data</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5667500"/>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8000" r="-38000"/>
          </a:stretch>
        </a:blipFill>
        <a:effectLst/>
      </p:bgPr>
    </p:bg>
    <p:spTree>
      <p:nvGrpSpPr>
        <p:cNvPr id="1" name="Shape 845"/>
        <p:cNvGrpSpPr/>
        <p:nvPr/>
      </p:nvGrpSpPr>
      <p:grpSpPr>
        <a:xfrm>
          <a:off x="0" y="0"/>
          <a:ext cx="0" cy="0"/>
          <a:chOff x="0" y="0"/>
          <a:chExt cx="0" cy="0"/>
        </a:xfrm>
      </p:grpSpPr>
      <p:sp>
        <p:nvSpPr>
          <p:cNvPr id="2" name="Google Shape;691;p47">
            <a:extLst>
              <a:ext uri="{FF2B5EF4-FFF2-40B4-BE49-F238E27FC236}">
                <a16:creationId xmlns:a16="http://schemas.microsoft.com/office/drawing/2014/main" id="{7EBACAF6-03C7-EE0A-5E55-2C8DDB68798A}"/>
              </a:ext>
            </a:extLst>
          </p:cNvPr>
          <p:cNvSpPr/>
          <p:nvPr/>
        </p:nvSpPr>
        <p:spPr>
          <a:xfrm>
            <a:off x="0" y="0"/>
            <a:ext cx="12192000" cy="6858000"/>
          </a:xfrm>
          <a:prstGeom prst="rect">
            <a:avLst/>
          </a:prstGeom>
          <a:solidFill>
            <a:schemeClr val="accent5">
              <a:lumMod val="40000"/>
              <a:lumOff val="60000"/>
              <a:alpha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legreya Medium"/>
              <a:ea typeface="Alegreya Medium"/>
              <a:cs typeface="Alegreya Medium"/>
              <a:sym typeface="Alegreya Medium"/>
            </a:endParaRPr>
          </a:p>
        </p:txBody>
      </p:sp>
      <p:sp>
        <p:nvSpPr>
          <p:cNvPr id="5" name="Google Shape;774;p52">
            <a:extLst>
              <a:ext uri="{FF2B5EF4-FFF2-40B4-BE49-F238E27FC236}">
                <a16:creationId xmlns:a16="http://schemas.microsoft.com/office/drawing/2014/main" id="{DD872DA4-0C69-330E-11BC-18ADF368B451}"/>
              </a:ext>
            </a:extLst>
          </p:cNvPr>
          <p:cNvSpPr txBox="1">
            <a:spLocks noGrp="1"/>
          </p:cNvSpPr>
          <p:nvPr>
            <p:ph type="title"/>
          </p:nvPr>
        </p:nvSpPr>
        <p:spPr>
          <a:xfrm>
            <a:off x="838200" y="73319"/>
            <a:ext cx="10515600" cy="1094601"/>
          </a:xfrm>
          <a:prstGeom prst="rect">
            <a:avLst/>
          </a:prstGeom>
          <a:noFill/>
          <a:ln>
            <a:noFill/>
          </a:ln>
        </p:spPr>
        <p:txBody>
          <a:bodyPr spcFirstLastPara="1" wrap="square" lIns="91425" tIns="45700" rIns="91425" bIns="45700" anchor="ctr" anchorCtr="0">
            <a:normAutofit fontScale="90000"/>
          </a:bodyPr>
          <a:lstStyle/>
          <a:p>
            <a:pPr lvl="0">
              <a:buSzPts val="4000"/>
            </a:pPr>
            <a:r>
              <a:rPr lang="en-US" sz="4000" dirty="0">
                <a:latin typeface="Calibri" panose="020F0502020204030204" pitchFamily="34" charset="0"/>
                <a:cs typeface="Calibri" panose="020F0502020204030204" pitchFamily="34" charset="0"/>
              </a:rPr>
              <a:t>Fish Model on </a:t>
            </a:r>
            <a:r>
              <a:rPr lang="en-US" sz="4000" dirty="0" err="1">
                <a:latin typeface="Calibri" panose="020F0502020204030204" pitchFamily="34" charset="0"/>
                <a:cs typeface="Calibri" panose="020F0502020204030204" pitchFamily="34" charset="0"/>
              </a:rPr>
              <a:t>SacPAS</a:t>
            </a:r>
            <a:r>
              <a:rPr lang="en-US" sz="4000" dirty="0">
                <a:latin typeface="Calibri" panose="020F0502020204030204" pitchFamily="34" charset="0"/>
                <a:cs typeface="Calibri" panose="020F0502020204030204" pitchFamily="34" charset="0"/>
              </a:rPr>
              <a:t>:</a:t>
            </a:r>
            <a:r>
              <a:rPr lang="en-US" sz="4000" b="1" dirty="0">
                <a:latin typeface="Calibri" panose="020F0502020204030204" pitchFamily="34" charset="0"/>
                <a:cs typeface="Calibri" panose="020F0502020204030204" pitchFamily="34" charset="0"/>
              </a:rPr>
              <a:t> </a:t>
            </a:r>
            <a:br>
              <a:rPr lang="en-US" sz="4000"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Egg-to-Fry Model Online Tool</a:t>
            </a:r>
            <a:endParaRPr b="1" dirty="0">
              <a:latin typeface="Calibri" panose="020F0502020204030204" pitchFamily="34" charset="0"/>
              <a:cs typeface="Calibri" panose="020F0502020204030204" pitchFamily="34" charset="0"/>
            </a:endParaRPr>
          </a:p>
        </p:txBody>
      </p:sp>
      <p:sp>
        <p:nvSpPr>
          <p:cNvPr id="7" name="Google Shape;847;p55">
            <a:extLst>
              <a:ext uri="{FF2B5EF4-FFF2-40B4-BE49-F238E27FC236}">
                <a16:creationId xmlns:a16="http://schemas.microsoft.com/office/drawing/2014/main" id="{D9E7C4FF-3AB5-3C51-0DB3-DD12B3DE0880}"/>
              </a:ext>
            </a:extLst>
          </p:cNvPr>
          <p:cNvSpPr txBox="1">
            <a:spLocks noGrp="1"/>
          </p:cNvSpPr>
          <p:nvPr>
            <p:ph type="sldNum" sz="quarter" idx="12"/>
          </p:nvPr>
        </p:nvSpPr>
        <p:spPr>
          <a:xfrm>
            <a:off x="9189641"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rPr>
              <a:t>62</a:t>
            </a:fld>
            <a:endParaRPr>
              <a:solidFill>
                <a:schemeClr val="dk1"/>
              </a:solidFill>
            </a:endParaRPr>
          </a:p>
        </p:txBody>
      </p:sp>
      <p:sp>
        <p:nvSpPr>
          <p:cNvPr id="8" name="Google Shape;848;p55">
            <a:extLst>
              <a:ext uri="{FF2B5EF4-FFF2-40B4-BE49-F238E27FC236}">
                <a16:creationId xmlns:a16="http://schemas.microsoft.com/office/drawing/2014/main" id="{946B23CD-9C8F-94C8-8B25-1542A4AD9AEB}"/>
              </a:ext>
            </a:extLst>
          </p:cNvPr>
          <p:cNvSpPr txBox="1"/>
          <p:nvPr/>
        </p:nvSpPr>
        <p:spPr>
          <a:xfrm>
            <a:off x="838200" y="5283205"/>
            <a:ext cx="5257800" cy="1441451"/>
          </a:xfrm>
          <a:prstGeom prst="rect">
            <a:avLst/>
          </a:prstGeom>
          <a:noFill/>
          <a:ln>
            <a:noFill/>
          </a:ln>
        </p:spPr>
        <p:txBody>
          <a:bodyPr spcFirstLastPara="1" wrap="square" lIns="91425" tIns="45700" rIns="91425" bIns="45700" anchor="t" anchorCtr="0">
            <a:normAutofit/>
          </a:bodyPr>
          <a:lstStyle/>
          <a:p>
            <a:pPr marL="228600" marR="0" lvl="0" indent="0" algn="l" rtl="0">
              <a:lnSpc>
                <a:spcPct val="90000"/>
              </a:lnSpc>
              <a:spcBef>
                <a:spcPts val="0"/>
              </a:spcBef>
              <a:spcAft>
                <a:spcPts val="0"/>
              </a:spcAft>
              <a:buClr>
                <a:schemeClr val="dk1"/>
              </a:buClr>
              <a:buSzPts val="3600"/>
              <a:buFont typeface="Arial"/>
              <a:buNone/>
            </a:pPr>
            <a:endParaRPr sz="3600" b="1">
              <a:solidFill>
                <a:schemeClr val="dk1"/>
              </a:solidFill>
              <a:latin typeface="Alegreya Sans"/>
              <a:ea typeface="Alegreya Sans"/>
              <a:cs typeface="Alegreya Sans"/>
              <a:sym typeface="Alegreya Sans"/>
            </a:endParaRPr>
          </a:p>
          <a:p>
            <a:pPr marL="228600" marR="0" lvl="0" indent="0" algn="l" rtl="0">
              <a:lnSpc>
                <a:spcPct val="90000"/>
              </a:lnSpc>
              <a:spcBef>
                <a:spcPts val="1000"/>
              </a:spcBef>
              <a:spcAft>
                <a:spcPts val="0"/>
              </a:spcAft>
              <a:buClr>
                <a:schemeClr val="dk1"/>
              </a:buClr>
              <a:buSzPts val="4400"/>
              <a:buFont typeface="Arial"/>
              <a:buNone/>
            </a:pPr>
            <a:endParaRPr sz="4400" b="1">
              <a:solidFill>
                <a:schemeClr val="dk1"/>
              </a:solidFill>
              <a:latin typeface="Alegreya Sans"/>
              <a:ea typeface="Alegreya Sans"/>
              <a:cs typeface="Alegreya Sans"/>
              <a:sym typeface="Alegreya Sans"/>
            </a:endParaRPr>
          </a:p>
        </p:txBody>
      </p:sp>
      <p:pic>
        <p:nvPicPr>
          <p:cNvPr id="9" name="Picture 8">
            <a:extLst>
              <a:ext uri="{FF2B5EF4-FFF2-40B4-BE49-F238E27FC236}">
                <a16:creationId xmlns:a16="http://schemas.microsoft.com/office/drawing/2014/main" id="{141BF466-6CE8-D149-01DC-D9B30DE128B1}"/>
              </a:ext>
            </a:extLst>
          </p:cNvPr>
          <p:cNvPicPr>
            <a:picLocks noChangeAspect="1"/>
          </p:cNvPicPr>
          <p:nvPr/>
        </p:nvPicPr>
        <p:blipFill>
          <a:blip r:embed="rId5"/>
          <a:stretch>
            <a:fillRect/>
          </a:stretch>
        </p:blipFill>
        <p:spPr>
          <a:xfrm>
            <a:off x="489952" y="1559129"/>
            <a:ext cx="11377567" cy="4507022"/>
          </a:xfrm>
          <a:prstGeom prst="rect">
            <a:avLst/>
          </a:prstGeom>
          <a:ln>
            <a:solidFill>
              <a:schemeClr val="accent1"/>
            </a:solidFill>
          </a:ln>
        </p:spPr>
      </p:pic>
      <p:cxnSp>
        <p:nvCxnSpPr>
          <p:cNvPr id="10" name="Google Shape;819;p54">
            <a:extLst>
              <a:ext uri="{FF2B5EF4-FFF2-40B4-BE49-F238E27FC236}">
                <a16:creationId xmlns:a16="http://schemas.microsoft.com/office/drawing/2014/main" id="{04146F72-2544-23C5-7837-44CC24A98D37}"/>
              </a:ext>
            </a:extLst>
          </p:cNvPr>
          <p:cNvCxnSpPr/>
          <p:nvPr/>
        </p:nvCxnSpPr>
        <p:spPr>
          <a:xfrm flipH="1">
            <a:off x="8909957" y="2656816"/>
            <a:ext cx="1415144" cy="377121"/>
          </a:xfrm>
          <a:prstGeom prst="straightConnector1">
            <a:avLst/>
          </a:prstGeom>
          <a:noFill/>
          <a:ln w="38100" cap="flat" cmpd="sng">
            <a:solidFill>
              <a:srgbClr val="2D3EC2"/>
            </a:solidFill>
            <a:prstDash val="solid"/>
            <a:miter lim="800000"/>
            <a:headEnd type="none" w="sm" len="sm"/>
            <a:tailEnd type="triangle" w="med" len="med"/>
          </a:ln>
        </p:spPr>
      </p:cxnSp>
      <p:sp>
        <p:nvSpPr>
          <p:cNvPr id="11" name="Google Shape;820;p54">
            <a:extLst>
              <a:ext uri="{FF2B5EF4-FFF2-40B4-BE49-F238E27FC236}">
                <a16:creationId xmlns:a16="http://schemas.microsoft.com/office/drawing/2014/main" id="{5C09B375-FFDA-2EBB-3DA2-7A2CAC976B6A}"/>
              </a:ext>
            </a:extLst>
          </p:cNvPr>
          <p:cNvSpPr/>
          <p:nvPr/>
        </p:nvSpPr>
        <p:spPr>
          <a:xfrm>
            <a:off x="10216137" y="1737453"/>
            <a:ext cx="1585322" cy="1361188"/>
          </a:xfrm>
          <a:prstGeom prst="ellipse">
            <a:avLst/>
          </a:prstGeom>
          <a:solidFill>
            <a:srgbClr val="F2F2F2"/>
          </a:solidFill>
          <a:ln w="38100" cap="flat" cmpd="sng">
            <a:solidFill>
              <a:srgbClr val="2D3E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Google Shape;821;p54">
            <a:extLst>
              <a:ext uri="{FF2B5EF4-FFF2-40B4-BE49-F238E27FC236}">
                <a16:creationId xmlns:a16="http://schemas.microsoft.com/office/drawing/2014/main" id="{2A4DD6F9-A50F-E77B-E235-B9A22C3CFB77}"/>
              </a:ext>
            </a:extLst>
          </p:cNvPr>
          <p:cNvSpPr txBox="1"/>
          <p:nvPr/>
        </p:nvSpPr>
        <p:spPr>
          <a:xfrm>
            <a:off x="10220633" y="2011064"/>
            <a:ext cx="1610306" cy="83095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2D3EC2"/>
                </a:solidFill>
                <a:effectLst/>
                <a:uLnTx/>
                <a:uFillTx/>
                <a:latin typeface="Calibri"/>
                <a:ea typeface="Calibri"/>
                <a:cs typeface="Calibri"/>
                <a:sym typeface="Calibri"/>
              </a:rPr>
              <a:t>KWK gage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2D3EC2"/>
                </a:solidFill>
                <a:effectLst/>
                <a:uLnTx/>
                <a:uFillTx/>
                <a:latin typeface="Calibri"/>
                <a:ea typeface="Calibri"/>
                <a:cs typeface="Calibri"/>
                <a:sym typeface="Calibri"/>
              </a:rPr>
              <a:t>data</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62912358"/>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8000" r="-38000"/>
          </a:stretch>
        </a:blipFill>
        <a:effectLst/>
      </p:bgPr>
    </p:bg>
    <p:spTree>
      <p:nvGrpSpPr>
        <p:cNvPr id="1" name="Shape 863"/>
        <p:cNvGrpSpPr/>
        <p:nvPr/>
      </p:nvGrpSpPr>
      <p:grpSpPr>
        <a:xfrm>
          <a:off x="0" y="0"/>
          <a:ext cx="0" cy="0"/>
          <a:chOff x="0" y="0"/>
          <a:chExt cx="0" cy="0"/>
        </a:xfrm>
      </p:grpSpPr>
      <p:sp>
        <p:nvSpPr>
          <p:cNvPr id="2" name="Google Shape;691;p47">
            <a:extLst>
              <a:ext uri="{FF2B5EF4-FFF2-40B4-BE49-F238E27FC236}">
                <a16:creationId xmlns:a16="http://schemas.microsoft.com/office/drawing/2014/main" id="{545ADF52-C82B-937B-6956-460FF2A6F16C}"/>
              </a:ext>
            </a:extLst>
          </p:cNvPr>
          <p:cNvSpPr/>
          <p:nvPr/>
        </p:nvSpPr>
        <p:spPr>
          <a:xfrm>
            <a:off x="0" y="0"/>
            <a:ext cx="12192000" cy="6858000"/>
          </a:xfrm>
          <a:prstGeom prst="rect">
            <a:avLst/>
          </a:prstGeom>
          <a:solidFill>
            <a:schemeClr val="accent5">
              <a:lumMod val="40000"/>
              <a:lumOff val="60000"/>
              <a:alpha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legreya Medium"/>
              <a:ea typeface="Alegreya Medium"/>
              <a:cs typeface="Alegreya Medium"/>
              <a:sym typeface="Alegreya Medium"/>
            </a:endParaRPr>
          </a:p>
        </p:txBody>
      </p:sp>
      <p:pic>
        <p:nvPicPr>
          <p:cNvPr id="6" name="Google Shape;818;p54">
            <a:extLst>
              <a:ext uri="{FF2B5EF4-FFF2-40B4-BE49-F238E27FC236}">
                <a16:creationId xmlns:a16="http://schemas.microsoft.com/office/drawing/2014/main" id="{387F38AE-0B51-84CE-65AF-32CBF9B15220}"/>
              </a:ext>
            </a:extLst>
          </p:cNvPr>
          <p:cNvPicPr preferRelativeResize="0"/>
          <p:nvPr/>
        </p:nvPicPr>
        <p:blipFill rotWithShape="1">
          <a:blip r:embed="rId5">
            <a:alphaModFix/>
          </a:blip>
          <a:srcRect t="1302" b="76958"/>
          <a:stretch/>
        </p:blipFill>
        <p:spPr>
          <a:xfrm>
            <a:off x="2989173" y="1626229"/>
            <a:ext cx="7028537" cy="1419989"/>
          </a:xfrm>
          <a:prstGeom prst="rect">
            <a:avLst/>
          </a:prstGeom>
          <a:noFill/>
          <a:ln>
            <a:solidFill>
              <a:srgbClr val="2D3EC2"/>
            </a:solidFill>
          </a:ln>
        </p:spPr>
      </p:pic>
      <p:sp>
        <p:nvSpPr>
          <p:cNvPr id="7" name="Google Shape;774;p52">
            <a:extLst>
              <a:ext uri="{FF2B5EF4-FFF2-40B4-BE49-F238E27FC236}">
                <a16:creationId xmlns:a16="http://schemas.microsoft.com/office/drawing/2014/main" id="{9D1D7A35-21EC-73B9-0299-BC0775D83706}"/>
              </a:ext>
            </a:extLst>
          </p:cNvPr>
          <p:cNvSpPr txBox="1">
            <a:spLocks noGrp="1"/>
          </p:cNvSpPr>
          <p:nvPr>
            <p:ph type="title"/>
          </p:nvPr>
        </p:nvSpPr>
        <p:spPr>
          <a:xfrm>
            <a:off x="838200" y="73319"/>
            <a:ext cx="10515600" cy="1094601"/>
          </a:xfrm>
          <a:prstGeom prst="rect">
            <a:avLst/>
          </a:prstGeom>
          <a:noFill/>
          <a:ln>
            <a:noFill/>
          </a:ln>
        </p:spPr>
        <p:txBody>
          <a:bodyPr spcFirstLastPara="1" wrap="square" lIns="91425" tIns="45700" rIns="91425" bIns="45700" anchor="ctr" anchorCtr="0">
            <a:normAutofit fontScale="90000"/>
          </a:bodyPr>
          <a:lstStyle/>
          <a:p>
            <a:pPr lvl="0">
              <a:buSzPts val="4000"/>
            </a:pPr>
            <a:r>
              <a:rPr lang="en-US" sz="4000" dirty="0">
                <a:latin typeface="Calibri" panose="020F0502020204030204" pitchFamily="34" charset="0"/>
                <a:cs typeface="Calibri" panose="020F0502020204030204" pitchFamily="34" charset="0"/>
              </a:rPr>
              <a:t>Fish Model on </a:t>
            </a:r>
            <a:r>
              <a:rPr lang="en-US" sz="4000" dirty="0" err="1">
                <a:latin typeface="Calibri" panose="020F0502020204030204" pitchFamily="34" charset="0"/>
                <a:cs typeface="Calibri" panose="020F0502020204030204" pitchFamily="34" charset="0"/>
              </a:rPr>
              <a:t>SacPAS</a:t>
            </a:r>
            <a:r>
              <a:rPr lang="en-US" sz="4000" dirty="0">
                <a:latin typeface="Calibri" panose="020F0502020204030204" pitchFamily="34" charset="0"/>
                <a:cs typeface="Calibri" panose="020F0502020204030204" pitchFamily="34" charset="0"/>
              </a:rPr>
              <a:t>:</a:t>
            </a:r>
            <a:r>
              <a:rPr lang="en-US" sz="4000" b="1" dirty="0">
                <a:latin typeface="Calibri" panose="020F0502020204030204" pitchFamily="34" charset="0"/>
                <a:cs typeface="Calibri" panose="020F0502020204030204" pitchFamily="34" charset="0"/>
              </a:rPr>
              <a:t> </a:t>
            </a:r>
            <a:br>
              <a:rPr lang="en-US" sz="4000"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Egg-to-Fry Model Online Tool</a:t>
            </a:r>
            <a:endParaRPr b="1" dirty="0">
              <a:latin typeface="Calibri" panose="020F0502020204030204" pitchFamily="34" charset="0"/>
              <a:cs typeface="Calibri" panose="020F0502020204030204" pitchFamily="34" charset="0"/>
            </a:endParaRPr>
          </a:p>
        </p:txBody>
      </p:sp>
      <p:sp>
        <p:nvSpPr>
          <p:cNvPr id="866" name="Google Shape;866;p59"/>
          <p:cNvSpPr txBox="1">
            <a:spLocks noGrp="1"/>
          </p:cNvSpPr>
          <p:nvPr>
            <p:ph type="sldNum" sz="quarter" idx="12"/>
          </p:nvPr>
        </p:nvSpPr>
        <p:spPr>
          <a:xfrm>
            <a:off x="9168136"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endParaRPr>
          </a:p>
        </p:txBody>
      </p:sp>
      <p:sp>
        <p:nvSpPr>
          <p:cNvPr id="30" name="Google Shape;824;p54"/>
          <p:cNvSpPr txBox="1"/>
          <p:nvPr/>
        </p:nvSpPr>
        <p:spPr>
          <a:xfrm>
            <a:off x="1764071" y="3121461"/>
            <a:ext cx="2570136"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accent5">
                    <a:lumMod val="50000"/>
                  </a:schemeClr>
                </a:solidFill>
                <a:latin typeface="Calibri" panose="020F0502020204030204" pitchFamily="34" charset="0"/>
                <a:ea typeface="Calibri"/>
                <a:cs typeface="Calibri" panose="020F0502020204030204" pitchFamily="34" charset="0"/>
                <a:sym typeface="Calibri"/>
              </a:rPr>
              <a:t>Check the box</a:t>
            </a:r>
            <a:endParaRPr dirty="0">
              <a:solidFill>
                <a:schemeClr val="accent5">
                  <a:lumMod val="50000"/>
                </a:schemeClr>
              </a:solidFill>
              <a:latin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6"/>
          <a:stretch>
            <a:fillRect/>
          </a:stretch>
        </p:blipFill>
        <p:spPr>
          <a:xfrm>
            <a:off x="5372236" y="4096177"/>
            <a:ext cx="2797835" cy="2696441"/>
          </a:xfrm>
          <a:prstGeom prst="rect">
            <a:avLst/>
          </a:prstGeom>
          <a:ln w="25400">
            <a:solidFill>
              <a:srgbClr val="2F5496"/>
            </a:solidFill>
          </a:ln>
        </p:spPr>
      </p:pic>
      <p:pic>
        <p:nvPicPr>
          <p:cNvPr id="14" name="Picture 13"/>
          <p:cNvPicPr>
            <a:picLocks noChangeAspect="1"/>
          </p:cNvPicPr>
          <p:nvPr/>
        </p:nvPicPr>
        <p:blipFill>
          <a:blip r:embed="rId7"/>
          <a:stretch>
            <a:fillRect/>
          </a:stretch>
        </p:blipFill>
        <p:spPr>
          <a:xfrm>
            <a:off x="399261" y="3924345"/>
            <a:ext cx="4519644" cy="697126"/>
          </a:xfrm>
          <a:prstGeom prst="rect">
            <a:avLst/>
          </a:prstGeom>
          <a:ln w="25400">
            <a:solidFill>
              <a:srgbClr val="2F5496"/>
            </a:solidFill>
          </a:ln>
        </p:spPr>
      </p:pic>
      <p:cxnSp>
        <p:nvCxnSpPr>
          <p:cNvPr id="41" name="Google Shape;822;p54"/>
          <p:cNvCxnSpPr>
            <a:cxnSpLocks/>
          </p:cNvCxnSpPr>
          <p:nvPr/>
        </p:nvCxnSpPr>
        <p:spPr>
          <a:xfrm>
            <a:off x="4291637" y="4678307"/>
            <a:ext cx="1028574" cy="858319"/>
          </a:xfrm>
          <a:prstGeom prst="straightConnector1">
            <a:avLst/>
          </a:prstGeom>
          <a:noFill/>
          <a:ln w="76200" cap="flat" cmpd="sng">
            <a:solidFill>
              <a:srgbClr val="2D3EC2"/>
            </a:solidFill>
            <a:prstDash val="solid"/>
            <a:miter lim="800000"/>
            <a:headEnd type="none" w="sm" len="sm"/>
            <a:tailEnd type="triangle" w="med" len="med"/>
          </a:ln>
        </p:spPr>
      </p:cxnSp>
      <p:cxnSp>
        <p:nvCxnSpPr>
          <p:cNvPr id="44" name="Google Shape;822;p54"/>
          <p:cNvCxnSpPr/>
          <p:nvPr/>
        </p:nvCxnSpPr>
        <p:spPr>
          <a:xfrm>
            <a:off x="4171781" y="3155680"/>
            <a:ext cx="11574" cy="734446"/>
          </a:xfrm>
          <a:prstGeom prst="straightConnector1">
            <a:avLst/>
          </a:prstGeom>
          <a:noFill/>
          <a:ln w="76200" cap="flat" cmpd="sng">
            <a:solidFill>
              <a:srgbClr val="2D3EC2"/>
            </a:solidFill>
            <a:prstDash val="solid"/>
            <a:miter lim="800000"/>
            <a:headEnd type="none" w="sm" len="sm"/>
            <a:tailEnd type="triangle" w="med" len="med"/>
          </a:ln>
        </p:spPr>
      </p:cxnSp>
      <p:sp>
        <p:nvSpPr>
          <p:cNvPr id="22" name="Oval 21"/>
          <p:cNvSpPr/>
          <p:nvPr/>
        </p:nvSpPr>
        <p:spPr>
          <a:xfrm>
            <a:off x="3079002" y="2106639"/>
            <a:ext cx="2625422" cy="1053183"/>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Google Shape;823;p54">
            <a:extLst>
              <a:ext uri="{FF2B5EF4-FFF2-40B4-BE49-F238E27FC236}">
                <a16:creationId xmlns:a16="http://schemas.microsoft.com/office/drawing/2014/main" id="{5A7DD3CB-2549-4B2C-FDFD-D50533C7EC66}"/>
              </a:ext>
            </a:extLst>
          </p:cNvPr>
          <p:cNvSpPr/>
          <p:nvPr/>
        </p:nvSpPr>
        <p:spPr>
          <a:xfrm>
            <a:off x="9351244" y="3621582"/>
            <a:ext cx="2743200" cy="1419989"/>
          </a:xfrm>
          <a:prstGeom prst="ellipse">
            <a:avLst/>
          </a:prstGeom>
          <a:solidFill>
            <a:srgbClr val="F2F2F2"/>
          </a:solidFill>
          <a:ln w="38100" cap="flat" cmpd="sng">
            <a:solidFill>
              <a:srgbClr val="2D3E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5" name="Google Shape;824;p54">
            <a:extLst>
              <a:ext uri="{FF2B5EF4-FFF2-40B4-BE49-F238E27FC236}">
                <a16:creationId xmlns:a16="http://schemas.microsoft.com/office/drawing/2014/main" id="{BEAEAC9A-CE3E-28BE-4EF9-BF5F3DF031A4}"/>
              </a:ext>
            </a:extLst>
          </p:cNvPr>
          <p:cNvSpPr txBox="1"/>
          <p:nvPr/>
        </p:nvSpPr>
        <p:spPr>
          <a:xfrm>
            <a:off x="9572733" y="3900035"/>
            <a:ext cx="244457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70C0"/>
                </a:solidFill>
                <a:latin typeface="Calibri" panose="020F0502020204030204" pitchFamily="34" charset="0"/>
                <a:ea typeface="Calibri"/>
                <a:cs typeface="Calibri" panose="020F0502020204030204" pitchFamily="34" charset="0"/>
                <a:sym typeface="Calibri"/>
              </a:rPr>
              <a:t>Send Results to Migration Model</a:t>
            </a:r>
            <a:endParaRPr dirty="0">
              <a:latin typeface="Calibri" panose="020F0502020204030204" pitchFamily="34" charset="0"/>
              <a:cs typeface="Calibri" panose="020F0502020204030204" pitchFamily="34" charset="0"/>
            </a:endParaRPr>
          </a:p>
        </p:txBody>
      </p:sp>
      <p:cxnSp>
        <p:nvCxnSpPr>
          <p:cNvPr id="8" name="Google Shape;822;p54">
            <a:extLst>
              <a:ext uri="{FF2B5EF4-FFF2-40B4-BE49-F238E27FC236}">
                <a16:creationId xmlns:a16="http://schemas.microsoft.com/office/drawing/2014/main" id="{61390D8A-1744-FC2A-FE26-2C3BD014947F}"/>
              </a:ext>
            </a:extLst>
          </p:cNvPr>
          <p:cNvCxnSpPr>
            <a:cxnSpLocks/>
            <a:stCxn id="4" idx="1"/>
          </p:cNvCxnSpPr>
          <p:nvPr/>
        </p:nvCxnSpPr>
        <p:spPr>
          <a:xfrm flipH="1" flipV="1">
            <a:off x="8487172" y="2963573"/>
            <a:ext cx="1265804" cy="865962"/>
          </a:xfrm>
          <a:prstGeom prst="straightConnector1">
            <a:avLst/>
          </a:prstGeom>
          <a:noFill/>
          <a:ln w="76200" cap="flat" cmpd="sng">
            <a:solidFill>
              <a:srgbClr val="2D3EC2"/>
            </a:solidFill>
            <a:prstDash val="solid"/>
            <a:miter lim="800000"/>
            <a:headEnd type="none" w="sm" len="sm"/>
            <a:tailEnd type="triangle" w="med" len="med"/>
          </a:ln>
        </p:spPr>
      </p:cxnSp>
    </p:spTree>
    <p:extLst>
      <p:ext uri="{BB962C8B-B14F-4D97-AF65-F5344CB8AC3E}">
        <p14:creationId xmlns:p14="http://schemas.microsoft.com/office/powerpoint/2010/main" val="4797436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2" grpId="0" animBg="1"/>
      <p:bldP spid="4" grpId="0" animBg="1"/>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8000" r="-38000"/>
          </a:stretch>
        </a:blipFill>
        <a:effectLst/>
      </p:bgPr>
    </p:bg>
    <p:spTree>
      <p:nvGrpSpPr>
        <p:cNvPr id="1" name="Shape 890"/>
        <p:cNvGrpSpPr/>
        <p:nvPr/>
      </p:nvGrpSpPr>
      <p:grpSpPr>
        <a:xfrm>
          <a:off x="0" y="0"/>
          <a:ext cx="0" cy="0"/>
          <a:chOff x="0" y="0"/>
          <a:chExt cx="0" cy="0"/>
        </a:xfrm>
      </p:grpSpPr>
      <p:sp>
        <p:nvSpPr>
          <p:cNvPr id="2" name="Google Shape;691;p47">
            <a:extLst>
              <a:ext uri="{FF2B5EF4-FFF2-40B4-BE49-F238E27FC236}">
                <a16:creationId xmlns:a16="http://schemas.microsoft.com/office/drawing/2014/main" id="{4066B648-0694-B780-FF6E-3F0265574F28}"/>
              </a:ext>
            </a:extLst>
          </p:cNvPr>
          <p:cNvSpPr/>
          <p:nvPr/>
        </p:nvSpPr>
        <p:spPr>
          <a:xfrm>
            <a:off x="0" y="0"/>
            <a:ext cx="12192000" cy="6858000"/>
          </a:xfrm>
          <a:prstGeom prst="rect">
            <a:avLst/>
          </a:prstGeom>
          <a:solidFill>
            <a:schemeClr val="accent5">
              <a:lumMod val="40000"/>
              <a:lumOff val="60000"/>
              <a:alpha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legreya Medium"/>
              <a:ea typeface="Alegreya Medium"/>
              <a:cs typeface="Alegreya Medium"/>
              <a:sym typeface="Alegreya Medium"/>
            </a:endParaRPr>
          </a:p>
        </p:txBody>
      </p:sp>
      <p:sp>
        <p:nvSpPr>
          <p:cNvPr id="891" name="Google Shape;891;p60"/>
          <p:cNvSpPr txBox="1">
            <a:spLocks noGrp="1"/>
          </p:cNvSpPr>
          <p:nvPr>
            <p:ph type="title"/>
          </p:nvPr>
        </p:nvSpPr>
        <p:spPr>
          <a:xfrm>
            <a:off x="838200" y="405835"/>
            <a:ext cx="10515600" cy="12284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6000"/>
              <a:buFont typeface="Alegreya Medium"/>
              <a:buNone/>
            </a:pPr>
            <a:r>
              <a:rPr lang="en-US" b="1" dirty="0">
                <a:latin typeface="Calibri" panose="020F0502020204030204" pitchFamily="34" charset="0"/>
                <a:cs typeface="Calibri" panose="020F0502020204030204" pitchFamily="34" charset="0"/>
              </a:rPr>
              <a:t>Loss &amp; Salvage Predictor</a:t>
            </a:r>
            <a:endParaRPr dirty="0">
              <a:latin typeface="Calibri" panose="020F0502020204030204" pitchFamily="34" charset="0"/>
              <a:cs typeface="Calibri" panose="020F0502020204030204" pitchFamily="34" charset="0"/>
            </a:endParaRPr>
          </a:p>
        </p:txBody>
      </p:sp>
      <p:sp>
        <p:nvSpPr>
          <p:cNvPr id="892" name="Google Shape;892;p60"/>
          <p:cNvSpPr txBox="1">
            <a:spLocks noGrp="1"/>
          </p:cNvSpPr>
          <p:nvPr>
            <p:ph type="sldNum" sz="quarter" idx="12"/>
          </p:nvPr>
        </p:nvSpPr>
        <p:spPr>
          <a:xfrm>
            <a:off x="872733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latin typeface="Calibri" panose="020F0502020204030204" pitchFamily="34" charset="0"/>
                <a:cs typeface="Calibri" panose="020F0502020204030204" pitchFamily="34" charset="0"/>
              </a:rPr>
              <a:t>64</a:t>
            </a:fld>
            <a:endParaRPr>
              <a:solidFill>
                <a:schemeClr val="dk1"/>
              </a:solidFill>
              <a:latin typeface="Calibri" panose="020F0502020204030204" pitchFamily="34" charset="0"/>
              <a:cs typeface="Calibri" panose="020F0502020204030204" pitchFamily="34" charset="0"/>
            </a:endParaRPr>
          </a:p>
        </p:txBody>
      </p:sp>
      <p:sp>
        <p:nvSpPr>
          <p:cNvPr id="893" name="Google Shape;893;p60"/>
          <p:cNvSpPr txBox="1"/>
          <p:nvPr/>
        </p:nvSpPr>
        <p:spPr>
          <a:xfrm>
            <a:off x="838200" y="5283205"/>
            <a:ext cx="5257800" cy="1441451"/>
          </a:xfrm>
          <a:prstGeom prst="rect">
            <a:avLst/>
          </a:prstGeom>
          <a:noFill/>
          <a:ln>
            <a:noFill/>
          </a:ln>
        </p:spPr>
        <p:txBody>
          <a:bodyPr spcFirstLastPara="1" wrap="square" lIns="91425" tIns="45700" rIns="91425" bIns="45700" anchor="t" anchorCtr="0">
            <a:normAutofit/>
          </a:bodyPr>
          <a:lstStyle/>
          <a:p>
            <a:pPr marL="228600" marR="0" lvl="0" indent="0" algn="l" rtl="0">
              <a:lnSpc>
                <a:spcPct val="90000"/>
              </a:lnSpc>
              <a:spcBef>
                <a:spcPts val="0"/>
              </a:spcBef>
              <a:spcAft>
                <a:spcPts val="0"/>
              </a:spcAft>
              <a:buClr>
                <a:schemeClr val="dk1"/>
              </a:buClr>
              <a:buSzPts val="3600"/>
              <a:buFont typeface="Arial"/>
              <a:buNone/>
            </a:pPr>
            <a:endParaRPr sz="3600" b="1">
              <a:solidFill>
                <a:schemeClr val="dk1"/>
              </a:solidFill>
              <a:latin typeface="Calibri" panose="020F0502020204030204" pitchFamily="34" charset="0"/>
              <a:ea typeface="Alegreya Sans"/>
              <a:cs typeface="Calibri" panose="020F0502020204030204" pitchFamily="34" charset="0"/>
              <a:sym typeface="Alegreya Sans"/>
            </a:endParaRPr>
          </a:p>
          <a:p>
            <a:pPr marL="228600" marR="0" lvl="0" indent="0" algn="l" rtl="0">
              <a:lnSpc>
                <a:spcPct val="90000"/>
              </a:lnSpc>
              <a:spcBef>
                <a:spcPts val="1000"/>
              </a:spcBef>
              <a:spcAft>
                <a:spcPts val="0"/>
              </a:spcAft>
              <a:buClr>
                <a:schemeClr val="dk1"/>
              </a:buClr>
              <a:buSzPts val="4400"/>
              <a:buFont typeface="Arial"/>
              <a:buNone/>
            </a:pPr>
            <a:endParaRPr sz="4400" b="1">
              <a:solidFill>
                <a:schemeClr val="dk1"/>
              </a:solidFill>
              <a:latin typeface="Calibri" panose="020F0502020204030204" pitchFamily="34" charset="0"/>
              <a:ea typeface="Alegreya Sans"/>
              <a:cs typeface="Calibri" panose="020F0502020204030204" pitchFamily="34" charset="0"/>
              <a:sym typeface="Alegreya Sans"/>
            </a:endParaRPr>
          </a:p>
        </p:txBody>
      </p:sp>
      <p:pic>
        <p:nvPicPr>
          <p:cNvPr id="894" name="Google Shape;894;p60"/>
          <p:cNvPicPr preferRelativeResize="0"/>
          <p:nvPr/>
        </p:nvPicPr>
        <p:blipFill rotWithShape="1">
          <a:blip r:embed="rId5">
            <a:alphaModFix/>
          </a:blip>
          <a:srcRect/>
          <a:stretch/>
        </p:blipFill>
        <p:spPr>
          <a:xfrm>
            <a:off x="6358217" y="2078183"/>
            <a:ext cx="5112124" cy="2761099"/>
          </a:xfrm>
          <a:prstGeom prst="rect">
            <a:avLst/>
          </a:prstGeom>
          <a:noFill/>
          <a:ln>
            <a:noFill/>
          </a:ln>
        </p:spPr>
      </p:pic>
      <p:sp>
        <p:nvSpPr>
          <p:cNvPr id="895" name="Google Shape;895;p60"/>
          <p:cNvSpPr txBox="1"/>
          <p:nvPr/>
        </p:nvSpPr>
        <p:spPr>
          <a:xfrm>
            <a:off x="1055752" y="1634261"/>
            <a:ext cx="4362451" cy="3375889"/>
          </a:xfrm>
          <a:prstGeom prst="rect">
            <a:avLst/>
          </a:prstGeom>
          <a:solidFill>
            <a:schemeClr val="bg1"/>
          </a:solid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3000"/>
              <a:buFont typeface="Arial"/>
              <a:buChar char="•"/>
            </a:pPr>
            <a:r>
              <a:rPr lang="en-US" sz="2400" dirty="0">
                <a:solidFill>
                  <a:schemeClr val="dk1"/>
                </a:solidFill>
                <a:latin typeface="Calibri" panose="020F0502020204030204" pitchFamily="34" charset="0"/>
                <a:ea typeface="Alegreya Sans"/>
                <a:cs typeface="Calibri" panose="020F0502020204030204" pitchFamily="34" charset="0"/>
                <a:sym typeface="Alegreya Sans"/>
              </a:rPr>
              <a:t>Weekly forecasts of </a:t>
            </a:r>
            <a:br>
              <a:rPr lang="en-US" sz="2400" dirty="0">
                <a:solidFill>
                  <a:schemeClr val="dk1"/>
                </a:solidFill>
                <a:latin typeface="Calibri" panose="020F0502020204030204" pitchFamily="34" charset="0"/>
                <a:ea typeface="Alegreya Sans"/>
                <a:cs typeface="Calibri" panose="020F0502020204030204" pitchFamily="34" charset="0"/>
                <a:sym typeface="Alegreya Sans"/>
              </a:rPr>
            </a:br>
            <a:r>
              <a:rPr lang="en-US" sz="2400" dirty="0">
                <a:solidFill>
                  <a:schemeClr val="dk1"/>
                </a:solidFill>
                <a:latin typeface="Calibri" panose="020F0502020204030204" pitchFamily="34" charset="0"/>
                <a:ea typeface="Alegreya Sans"/>
                <a:cs typeface="Calibri" panose="020F0502020204030204" pitchFamily="34" charset="0"/>
                <a:sym typeface="Alegreya Sans"/>
              </a:rPr>
              <a:t>Steelhead &amp; Chinook </a:t>
            </a:r>
            <a:br>
              <a:rPr lang="en-US" sz="2400" dirty="0">
                <a:solidFill>
                  <a:schemeClr val="dk1"/>
                </a:solidFill>
                <a:latin typeface="Calibri" panose="020F0502020204030204" pitchFamily="34" charset="0"/>
                <a:ea typeface="Alegreya Sans"/>
                <a:cs typeface="Calibri" panose="020F0502020204030204" pitchFamily="34" charset="0"/>
                <a:sym typeface="Alegreya Sans"/>
              </a:rPr>
            </a:br>
            <a:r>
              <a:rPr lang="en-US" sz="2400" dirty="0">
                <a:solidFill>
                  <a:schemeClr val="dk1"/>
                </a:solidFill>
                <a:latin typeface="Calibri" panose="020F0502020204030204" pitchFamily="34" charset="0"/>
                <a:ea typeface="Alegreya Sans"/>
                <a:cs typeface="Calibri" panose="020F0502020204030204" pitchFamily="34" charset="0"/>
                <a:sym typeface="Alegreya Sans"/>
              </a:rPr>
              <a:t>loss at the pumps</a:t>
            </a:r>
            <a:endParaRPr sz="1100" dirty="0">
              <a:latin typeface="Calibri" panose="020F0502020204030204" pitchFamily="34" charset="0"/>
              <a:cs typeface="Calibri" panose="020F0502020204030204" pitchFamily="34" charset="0"/>
            </a:endParaRPr>
          </a:p>
          <a:p>
            <a:pPr marL="228600" marR="0" lvl="0" indent="-190500" algn="l" rtl="0">
              <a:lnSpc>
                <a:spcPct val="90000"/>
              </a:lnSpc>
              <a:spcBef>
                <a:spcPts val="1000"/>
              </a:spcBef>
              <a:spcAft>
                <a:spcPts val="0"/>
              </a:spcAft>
              <a:buClr>
                <a:schemeClr val="dk1"/>
              </a:buClr>
              <a:buSzPts val="600"/>
              <a:buFont typeface="Arial"/>
              <a:buNone/>
            </a:pPr>
            <a:endParaRPr sz="400" dirty="0">
              <a:solidFill>
                <a:schemeClr val="dk1"/>
              </a:solidFill>
              <a:latin typeface="Calibri" panose="020F0502020204030204" pitchFamily="34" charset="0"/>
              <a:ea typeface="Alegreya Sans"/>
              <a:cs typeface="Calibri" panose="020F0502020204030204" pitchFamily="34" charset="0"/>
              <a:sym typeface="Alegreya Sans"/>
            </a:endParaRPr>
          </a:p>
          <a:p>
            <a:pPr marL="228600" marR="0" lvl="0" indent="-228600" algn="l" rtl="0">
              <a:lnSpc>
                <a:spcPct val="90000"/>
              </a:lnSpc>
              <a:spcBef>
                <a:spcPts val="1000"/>
              </a:spcBef>
              <a:spcAft>
                <a:spcPts val="0"/>
              </a:spcAft>
              <a:buClr>
                <a:schemeClr val="dk1"/>
              </a:buClr>
              <a:buSzPts val="3000"/>
              <a:buFont typeface="Arial"/>
              <a:buChar char="•"/>
            </a:pPr>
            <a:r>
              <a:rPr lang="en-US" sz="2400" dirty="0">
                <a:solidFill>
                  <a:schemeClr val="dk1"/>
                </a:solidFill>
                <a:latin typeface="Calibri" panose="020F0502020204030204" pitchFamily="34" charset="0"/>
                <a:ea typeface="Alegreya Sans"/>
                <a:cs typeface="Calibri" panose="020F0502020204030204" pitchFamily="34" charset="0"/>
                <a:sym typeface="Alegreya Sans"/>
              </a:rPr>
              <a:t>Using historical </a:t>
            </a:r>
            <a:br>
              <a:rPr lang="en-US" sz="2400" dirty="0">
                <a:solidFill>
                  <a:schemeClr val="dk1"/>
                </a:solidFill>
                <a:latin typeface="Calibri" panose="020F0502020204030204" pitchFamily="34" charset="0"/>
                <a:ea typeface="Alegreya Sans"/>
                <a:cs typeface="Calibri" panose="020F0502020204030204" pitchFamily="34" charset="0"/>
                <a:sym typeface="Alegreya Sans"/>
              </a:rPr>
            </a:br>
            <a:r>
              <a:rPr lang="en-US" sz="2400" dirty="0">
                <a:solidFill>
                  <a:schemeClr val="dk1"/>
                </a:solidFill>
                <a:latin typeface="Calibri" panose="020F0502020204030204" pitchFamily="34" charset="0"/>
                <a:ea typeface="Alegreya Sans"/>
                <a:cs typeface="Calibri" panose="020F0502020204030204" pitchFamily="34" charset="0"/>
                <a:sym typeface="Alegreya Sans"/>
              </a:rPr>
              <a:t>observations of loss &amp; environmental conditions</a:t>
            </a:r>
            <a:endParaRPr sz="1100" dirty="0">
              <a:latin typeface="Calibri" panose="020F0502020204030204" pitchFamily="34" charset="0"/>
              <a:cs typeface="Calibri" panose="020F0502020204030204" pitchFamily="34" charset="0"/>
            </a:endParaRPr>
          </a:p>
          <a:p>
            <a:pPr marL="228600" marR="0" lvl="0" indent="-190500" algn="l" rtl="0">
              <a:lnSpc>
                <a:spcPct val="90000"/>
              </a:lnSpc>
              <a:spcBef>
                <a:spcPts val="1000"/>
              </a:spcBef>
              <a:spcAft>
                <a:spcPts val="0"/>
              </a:spcAft>
              <a:buClr>
                <a:schemeClr val="dk1"/>
              </a:buClr>
              <a:buSzPts val="600"/>
              <a:buFont typeface="Arial"/>
              <a:buNone/>
            </a:pPr>
            <a:endParaRPr sz="400" dirty="0">
              <a:solidFill>
                <a:schemeClr val="dk1"/>
              </a:solidFill>
              <a:latin typeface="Calibri" panose="020F0502020204030204" pitchFamily="34" charset="0"/>
              <a:ea typeface="Alegreya Sans"/>
              <a:cs typeface="Calibri" panose="020F0502020204030204" pitchFamily="34" charset="0"/>
              <a:sym typeface="Alegreya Sans"/>
            </a:endParaRPr>
          </a:p>
          <a:p>
            <a:pPr marL="228600" marR="0" lvl="0" indent="-228600" algn="l" rtl="0">
              <a:lnSpc>
                <a:spcPct val="90000"/>
              </a:lnSpc>
              <a:spcBef>
                <a:spcPts val="1000"/>
              </a:spcBef>
              <a:spcAft>
                <a:spcPts val="0"/>
              </a:spcAft>
              <a:buClr>
                <a:schemeClr val="dk1"/>
              </a:buClr>
              <a:buSzPts val="3000"/>
              <a:buFont typeface="Arial"/>
              <a:buChar char="•"/>
            </a:pPr>
            <a:r>
              <a:rPr lang="en-US" sz="2400" dirty="0" err="1">
                <a:solidFill>
                  <a:schemeClr val="dk1"/>
                </a:solidFill>
                <a:latin typeface="Calibri" panose="020F0502020204030204" pitchFamily="34" charset="0"/>
                <a:ea typeface="Alegreya Sans"/>
                <a:cs typeface="Calibri" panose="020F0502020204030204" pitchFamily="34" charset="0"/>
                <a:sym typeface="Alegreya Sans"/>
              </a:rPr>
              <a:t>Tillotson</a:t>
            </a:r>
            <a:r>
              <a:rPr lang="en-US" sz="2400" dirty="0">
                <a:solidFill>
                  <a:schemeClr val="dk1"/>
                </a:solidFill>
                <a:latin typeface="Calibri" panose="020F0502020204030204" pitchFamily="34" charset="0"/>
                <a:ea typeface="Alegreya Sans"/>
                <a:cs typeface="Calibri" panose="020F0502020204030204" pitchFamily="34" charset="0"/>
                <a:sym typeface="Alegreya Sans"/>
              </a:rPr>
              <a:t> et al. (2022)</a:t>
            </a:r>
            <a:endParaRPr sz="1100" dirty="0">
              <a:latin typeface="Calibri" panose="020F0502020204030204" pitchFamily="34" charset="0"/>
              <a:cs typeface="Calibri" panose="020F0502020204030204" pitchFamily="34" charset="0"/>
            </a:endParaRPr>
          </a:p>
          <a:p>
            <a:pPr marL="685800" marR="0" lvl="1" indent="-228600" algn="l" rtl="0">
              <a:lnSpc>
                <a:spcPct val="90000"/>
              </a:lnSpc>
              <a:spcBef>
                <a:spcPts val="500"/>
              </a:spcBef>
              <a:spcAft>
                <a:spcPts val="0"/>
              </a:spcAft>
              <a:buClr>
                <a:schemeClr val="dk1"/>
              </a:buClr>
              <a:buSzPts val="1900"/>
              <a:buFont typeface="Arial"/>
              <a:buChar char="•"/>
            </a:pPr>
            <a:r>
              <a:rPr lang="en-US" sz="1600" b="0" i="0" u="none" strike="noStrike" cap="none" dirty="0">
                <a:solidFill>
                  <a:schemeClr val="dk1"/>
                </a:solidFill>
                <a:latin typeface="Calibri" panose="020F0502020204030204" pitchFamily="34" charset="0"/>
                <a:ea typeface="Alegreya Sans"/>
                <a:cs typeface="Calibri" panose="020F0502020204030204" pitchFamily="34" charset="0"/>
                <a:sym typeface="Alegreya Sans"/>
              </a:rPr>
              <a:t>Quantile regression forest approach</a:t>
            </a:r>
            <a:endParaRPr sz="1100" dirty="0">
              <a:latin typeface="Calibri" panose="020F0502020204030204" pitchFamily="34" charset="0"/>
              <a:cs typeface="Calibri" panose="020F0502020204030204" pitchFamily="34" charset="0"/>
            </a:endParaRPr>
          </a:p>
          <a:p>
            <a:pPr marL="228600" marR="0" lvl="0" indent="0" algn="l" rtl="0">
              <a:lnSpc>
                <a:spcPct val="90000"/>
              </a:lnSpc>
              <a:spcBef>
                <a:spcPts val="1000"/>
              </a:spcBef>
              <a:spcAft>
                <a:spcPts val="0"/>
              </a:spcAft>
              <a:buClr>
                <a:schemeClr val="dk1"/>
              </a:buClr>
              <a:buSzPts val="3600"/>
              <a:buFont typeface="Arial"/>
              <a:buNone/>
            </a:pPr>
            <a:endParaRPr sz="3600" dirty="0">
              <a:solidFill>
                <a:schemeClr val="dk1"/>
              </a:solidFill>
              <a:latin typeface="Calibri" panose="020F0502020204030204" pitchFamily="34" charset="0"/>
              <a:ea typeface="Alegreya Sans"/>
              <a:cs typeface="Calibri" panose="020F0502020204030204" pitchFamily="34" charset="0"/>
              <a:sym typeface="Alegreya Sans"/>
            </a:endParaRPr>
          </a:p>
          <a:p>
            <a:pPr marL="228600" marR="0" lvl="0" indent="0" algn="l" rtl="0">
              <a:lnSpc>
                <a:spcPct val="90000"/>
              </a:lnSpc>
              <a:spcBef>
                <a:spcPts val="1000"/>
              </a:spcBef>
              <a:spcAft>
                <a:spcPts val="0"/>
              </a:spcAft>
              <a:buClr>
                <a:schemeClr val="dk1"/>
              </a:buClr>
              <a:buSzPts val="4400"/>
              <a:buFont typeface="Arial"/>
              <a:buNone/>
            </a:pPr>
            <a:endParaRPr sz="4400" b="1" dirty="0">
              <a:solidFill>
                <a:schemeClr val="dk1"/>
              </a:solidFill>
              <a:latin typeface="Calibri" panose="020F0502020204030204" pitchFamily="34" charset="0"/>
              <a:ea typeface="Alegreya Sans"/>
              <a:cs typeface="Calibri" panose="020F0502020204030204" pitchFamily="34" charset="0"/>
              <a:sym typeface="Alegreya Sans"/>
            </a:endParaRPr>
          </a:p>
        </p:txBody>
      </p:sp>
      <p:sp>
        <p:nvSpPr>
          <p:cNvPr id="896" name="Google Shape;896;p60"/>
          <p:cNvSpPr txBox="1"/>
          <p:nvPr/>
        </p:nvSpPr>
        <p:spPr>
          <a:xfrm>
            <a:off x="890666" y="5283204"/>
            <a:ext cx="10632141" cy="9848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alibri" panose="020F0502020204030204" pitchFamily="34" charset="0"/>
                <a:ea typeface="Calibri"/>
                <a:cs typeface="Calibri" panose="020F0502020204030204" pitchFamily="34" charset="0"/>
                <a:sym typeface="Calibri"/>
              </a:rPr>
              <a:t>Loss &amp; Salvage Predictor Online Tool: </a:t>
            </a:r>
            <a:r>
              <a:rPr lang="en-US" dirty="0">
                <a:solidFill>
                  <a:schemeClr val="dk1"/>
                </a:solidFill>
                <a:latin typeface="Calibri" panose="020F0502020204030204" pitchFamily="34" charset="0"/>
                <a:ea typeface="Calibri"/>
                <a:cs typeface="Calibri" panose="020F0502020204030204" pitchFamily="34" charset="0"/>
                <a:sym typeface="Calibri"/>
                <a:hlinkClick r:id="rId6"/>
              </a:rPr>
              <a:t>https://www.cbr.washington.edu/sacramento/lossandsalvage/</a:t>
            </a:r>
            <a:r>
              <a:rPr lang="en-US" dirty="0">
                <a:solidFill>
                  <a:schemeClr val="dk1"/>
                </a:solidFill>
                <a:latin typeface="Calibri" panose="020F0502020204030204" pitchFamily="34" charset="0"/>
                <a:ea typeface="Calibri"/>
                <a:cs typeface="Calibri" panose="020F0502020204030204" pitchFamily="34" charset="0"/>
                <a:sym typeface="Calibri"/>
              </a:rPr>
              <a:t> </a:t>
            </a:r>
          </a:p>
          <a:p>
            <a:pPr marL="0" marR="0" lvl="0" indent="0" algn="l" rtl="0">
              <a:spcBef>
                <a:spcPts val="0"/>
              </a:spcBef>
              <a:spcAft>
                <a:spcPts val="0"/>
              </a:spcAft>
              <a:buNone/>
            </a:pPr>
            <a:endParaRPr lang="en-US" dirty="0">
              <a:solidFill>
                <a:schemeClr val="dk1"/>
              </a:solidFill>
              <a:latin typeface="Calibri" panose="020F0502020204030204" pitchFamily="34" charset="0"/>
              <a:ea typeface="Calibri"/>
              <a:cs typeface="Calibri" panose="020F0502020204030204" pitchFamily="34" charset="0"/>
              <a:sym typeface="Calibri"/>
            </a:endParaRPr>
          </a:p>
          <a:p>
            <a:pPr lvl="0"/>
            <a:r>
              <a:rPr lang="en-US" sz="2000" dirty="0">
                <a:solidFill>
                  <a:schemeClr val="dk1"/>
                </a:solidFill>
                <a:latin typeface="Calibri" panose="020F0502020204030204" pitchFamily="34" charset="0"/>
                <a:cs typeface="Calibri" panose="020F0502020204030204" pitchFamily="34" charset="0"/>
                <a:sym typeface="Calibri"/>
              </a:rPr>
              <a:t>Historical &amp; real-time data: </a:t>
            </a:r>
            <a:r>
              <a:rPr lang="en-US" dirty="0">
                <a:solidFill>
                  <a:schemeClr val="dk1"/>
                </a:solidFill>
                <a:latin typeface="Calibri" panose="020F0502020204030204" pitchFamily="34" charset="0"/>
                <a:cs typeface="Calibri" panose="020F0502020204030204" pitchFamily="34" charset="0"/>
                <a:sym typeface="Calibri"/>
                <a:hlinkClick r:id="rId7"/>
              </a:rPr>
              <a:t>https://www.cbr.washington.edu/sacramento/data/delta_loss_summary.html/</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5173152"/>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8000" r="-38000"/>
          </a:stretch>
        </a:blipFill>
        <a:effectLst/>
      </p:bgPr>
    </p:bg>
    <p:spTree>
      <p:nvGrpSpPr>
        <p:cNvPr id="1" name="Shape 901"/>
        <p:cNvGrpSpPr/>
        <p:nvPr/>
      </p:nvGrpSpPr>
      <p:grpSpPr>
        <a:xfrm>
          <a:off x="0" y="0"/>
          <a:ext cx="0" cy="0"/>
          <a:chOff x="0" y="0"/>
          <a:chExt cx="0" cy="0"/>
        </a:xfrm>
      </p:grpSpPr>
      <p:sp>
        <p:nvSpPr>
          <p:cNvPr id="2" name="Google Shape;691;p47">
            <a:extLst>
              <a:ext uri="{FF2B5EF4-FFF2-40B4-BE49-F238E27FC236}">
                <a16:creationId xmlns:a16="http://schemas.microsoft.com/office/drawing/2014/main" id="{F033CDB2-A422-0233-575F-89AFA4B77DF2}"/>
              </a:ext>
            </a:extLst>
          </p:cNvPr>
          <p:cNvSpPr/>
          <p:nvPr/>
        </p:nvSpPr>
        <p:spPr>
          <a:xfrm>
            <a:off x="0" y="0"/>
            <a:ext cx="12192000" cy="6858000"/>
          </a:xfrm>
          <a:prstGeom prst="rect">
            <a:avLst/>
          </a:prstGeom>
          <a:solidFill>
            <a:schemeClr val="accent5">
              <a:lumMod val="40000"/>
              <a:lumOff val="60000"/>
              <a:alpha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legreya Medium"/>
              <a:ea typeface="Alegreya Medium"/>
              <a:cs typeface="Alegreya Medium"/>
              <a:sym typeface="Alegreya Medium"/>
            </a:endParaRPr>
          </a:p>
        </p:txBody>
      </p:sp>
      <p:sp>
        <p:nvSpPr>
          <p:cNvPr id="902" name="Google Shape;902;p61"/>
          <p:cNvSpPr txBox="1">
            <a:spLocks noGrp="1"/>
          </p:cNvSpPr>
          <p:nvPr>
            <p:ph type="title"/>
          </p:nvPr>
        </p:nvSpPr>
        <p:spPr>
          <a:xfrm>
            <a:off x="524434" y="153736"/>
            <a:ext cx="10372133" cy="843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6000"/>
              <a:buFont typeface="Alegreya Medium"/>
              <a:buNone/>
            </a:pPr>
            <a:r>
              <a:rPr lang="en-US" sz="5000" b="1" dirty="0">
                <a:latin typeface="Calibri" panose="020F0502020204030204" pitchFamily="34" charset="0"/>
                <a:cs typeface="Calibri" panose="020F0502020204030204" pitchFamily="34" charset="0"/>
              </a:rPr>
              <a:t>Loss &amp; Salvage Predictor</a:t>
            </a:r>
            <a:endParaRPr sz="5000" dirty="0">
              <a:latin typeface="Calibri" panose="020F0502020204030204" pitchFamily="34" charset="0"/>
              <a:cs typeface="Calibri" panose="020F0502020204030204" pitchFamily="34" charset="0"/>
            </a:endParaRPr>
          </a:p>
        </p:txBody>
      </p:sp>
      <p:sp>
        <p:nvSpPr>
          <p:cNvPr id="903" name="Google Shape;903;p61"/>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latin typeface="Calibri" panose="020F0502020204030204" pitchFamily="34" charset="0"/>
                <a:cs typeface="Calibri" panose="020F0502020204030204" pitchFamily="34" charset="0"/>
              </a:rPr>
              <a:t>65</a:t>
            </a:fld>
            <a:endParaRPr>
              <a:solidFill>
                <a:schemeClr val="dk1"/>
              </a:solidFill>
              <a:latin typeface="Calibri" panose="020F0502020204030204" pitchFamily="34" charset="0"/>
              <a:cs typeface="Calibri" panose="020F0502020204030204" pitchFamily="34" charset="0"/>
            </a:endParaRPr>
          </a:p>
        </p:txBody>
      </p:sp>
      <p:grpSp>
        <p:nvGrpSpPr>
          <p:cNvPr id="906" name="Google Shape;906;p61"/>
          <p:cNvGrpSpPr/>
          <p:nvPr/>
        </p:nvGrpSpPr>
        <p:grpSpPr>
          <a:xfrm>
            <a:off x="2939996" y="1459684"/>
            <a:ext cx="3045217" cy="1547324"/>
            <a:chOff x="5831078" y="4584971"/>
            <a:chExt cx="1247390" cy="1014552"/>
          </a:xfrm>
        </p:grpSpPr>
        <p:sp>
          <p:nvSpPr>
            <p:cNvPr id="907" name="Google Shape;907;p61"/>
            <p:cNvSpPr/>
            <p:nvPr/>
          </p:nvSpPr>
          <p:spPr>
            <a:xfrm>
              <a:off x="5831078" y="4584971"/>
              <a:ext cx="1247390" cy="1014552"/>
            </a:xfrm>
            <a:prstGeom prst="ellipse">
              <a:avLst/>
            </a:prstGeom>
            <a:solidFill>
              <a:srgbClr val="E1EFD8"/>
            </a:solidFill>
            <a:ln w="381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908" name="Google Shape;908;p61"/>
            <p:cNvSpPr txBox="1"/>
            <p:nvPr/>
          </p:nvSpPr>
          <p:spPr>
            <a:xfrm>
              <a:off x="5913276" y="4753204"/>
              <a:ext cx="1123675" cy="7264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Calibri" panose="020F0502020204030204" pitchFamily="34" charset="0"/>
                  <a:ea typeface="Calibri"/>
                  <a:cs typeface="Calibri" panose="020F0502020204030204" pitchFamily="34" charset="0"/>
                  <a:sym typeface="Calibri"/>
                </a:rPr>
                <a:t>Get latest </a:t>
              </a:r>
              <a:r>
                <a:rPr lang="en-US" sz="2400" b="1" dirty="0">
                  <a:solidFill>
                    <a:schemeClr val="dk1"/>
                  </a:solidFill>
                  <a:latin typeface="Calibri" panose="020F0502020204030204" pitchFamily="34" charset="0"/>
                  <a:ea typeface="Calibri"/>
                  <a:cs typeface="Calibri" panose="020F0502020204030204" pitchFamily="34" charset="0"/>
                  <a:sym typeface="Calibri"/>
                </a:rPr>
                <a:t>forecast</a:t>
              </a:r>
              <a:r>
                <a:rPr lang="en-US" sz="2400" dirty="0">
                  <a:solidFill>
                    <a:schemeClr val="dk1"/>
                  </a:solidFill>
                  <a:latin typeface="Calibri" panose="020F0502020204030204" pitchFamily="34" charset="0"/>
                  <a:ea typeface="Calibri"/>
                  <a:cs typeface="Calibri" panose="020F0502020204030204" pitchFamily="34" charset="0"/>
                  <a:sym typeface="Calibri"/>
                </a:rPr>
                <a:t> </a:t>
              </a:r>
              <a:br>
                <a:rPr lang="en-US" sz="2400" dirty="0">
                  <a:solidFill>
                    <a:schemeClr val="dk1"/>
                  </a:solidFill>
                  <a:latin typeface="Calibri" panose="020F0502020204030204" pitchFamily="34" charset="0"/>
                  <a:ea typeface="Calibri"/>
                  <a:cs typeface="Calibri" panose="020F0502020204030204" pitchFamily="34" charset="0"/>
                  <a:sym typeface="Calibri"/>
                </a:rPr>
              </a:br>
              <a:r>
                <a:rPr lang="en-US" sz="2000" dirty="0">
                  <a:solidFill>
                    <a:schemeClr val="dk1"/>
                  </a:solidFill>
                  <a:latin typeface="Calibri" panose="020F0502020204030204" pitchFamily="34" charset="0"/>
                  <a:ea typeface="Calibri"/>
                  <a:cs typeface="Calibri" panose="020F0502020204030204" pitchFamily="34" charset="0"/>
                  <a:sym typeface="Calibri"/>
                </a:rPr>
                <a:t>and access scenario forecasting</a:t>
              </a:r>
            </a:p>
          </p:txBody>
        </p:sp>
      </p:grpSp>
      <p:grpSp>
        <p:nvGrpSpPr>
          <p:cNvPr id="34" name="Group 33">
            <a:extLst>
              <a:ext uri="{FF2B5EF4-FFF2-40B4-BE49-F238E27FC236}">
                <a16:creationId xmlns:a16="http://schemas.microsoft.com/office/drawing/2014/main" id="{8A5D9FBA-151F-37F9-FD58-B1656AE6A84A}"/>
              </a:ext>
            </a:extLst>
          </p:cNvPr>
          <p:cNvGrpSpPr/>
          <p:nvPr/>
        </p:nvGrpSpPr>
        <p:grpSpPr>
          <a:xfrm>
            <a:off x="7329748" y="706624"/>
            <a:ext cx="2976062" cy="6145373"/>
            <a:chOff x="7329748" y="784864"/>
            <a:chExt cx="2976062" cy="6145373"/>
          </a:xfrm>
        </p:grpSpPr>
        <p:pic>
          <p:nvPicPr>
            <p:cNvPr id="5" name="Picture 4"/>
            <p:cNvPicPr>
              <a:picLocks noChangeAspect="1"/>
            </p:cNvPicPr>
            <p:nvPr/>
          </p:nvPicPr>
          <p:blipFill>
            <a:blip r:embed="rId5"/>
            <a:stretch>
              <a:fillRect/>
            </a:stretch>
          </p:blipFill>
          <p:spPr>
            <a:xfrm>
              <a:off x="7330399" y="784864"/>
              <a:ext cx="2966754" cy="5650166"/>
            </a:xfrm>
            <a:prstGeom prst="rect">
              <a:avLst/>
            </a:prstGeom>
            <a:noFill/>
            <a:ln>
              <a:solidFill>
                <a:schemeClr val="tx1"/>
              </a:solidFill>
            </a:ln>
          </p:spPr>
        </p:pic>
        <p:pic>
          <p:nvPicPr>
            <p:cNvPr id="6" name="Picture 5"/>
            <p:cNvPicPr>
              <a:picLocks noChangeAspect="1"/>
            </p:cNvPicPr>
            <p:nvPr/>
          </p:nvPicPr>
          <p:blipFill>
            <a:blip r:embed="rId6"/>
            <a:stretch>
              <a:fillRect/>
            </a:stretch>
          </p:blipFill>
          <p:spPr>
            <a:xfrm>
              <a:off x="7329748" y="6356350"/>
              <a:ext cx="2976062" cy="573887"/>
            </a:xfrm>
            <a:prstGeom prst="rect">
              <a:avLst/>
            </a:prstGeom>
            <a:ln>
              <a:solidFill>
                <a:schemeClr val="tx1"/>
              </a:solidFill>
            </a:ln>
          </p:spPr>
        </p:pic>
      </p:grpSp>
      <p:cxnSp>
        <p:nvCxnSpPr>
          <p:cNvPr id="909" name="Google Shape;909;p61"/>
          <p:cNvCxnSpPr>
            <a:cxnSpLocks/>
          </p:cNvCxnSpPr>
          <p:nvPr/>
        </p:nvCxnSpPr>
        <p:spPr>
          <a:xfrm flipV="1">
            <a:off x="5835964" y="1139333"/>
            <a:ext cx="1688525" cy="764649"/>
          </a:xfrm>
          <a:prstGeom prst="straightConnector1">
            <a:avLst/>
          </a:prstGeom>
          <a:noFill/>
          <a:ln w="76200" cap="flat" cmpd="sng">
            <a:solidFill>
              <a:schemeClr val="accent6">
                <a:lumMod val="50000"/>
              </a:schemeClr>
            </a:solidFill>
            <a:prstDash val="solid"/>
            <a:miter lim="800000"/>
            <a:headEnd type="none" w="sm" len="sm"/>
            <a:tailEnd type="triangle" w="med" len="med"/>
          </a:ln>
        </p:spPr>
      </p:cxnSp>
      <p:cxnSp>
        <p:nvCxnSpPr>
          <p:cNvPr id="12" name="Google Shape;909;p61">
            <a:extLst>
              <a:ext uri="{FF2B5EF4-FFF2-40B4-BE49-F238E27FC236}">
                <a16:creationId xmlns:a16="http://schemas.microsoft.com/office/drawing/2014/main" id="{8F35E50D-98B1-4BC6-457C-1FFCEDB72F10}"/>
              </a:ext>
            </a:extLst>
          </p:cNvPr>
          <p:cNvCxnSpPr>
            <a:cxnSpLocks/>
          </p:cNvCxnSpPr>
          <p:nvPr/>
        </p:nvCxnSpPr>
        <p:spPr>
          <a:xfrm flipV="1">
            <a:off x="5259203" y="1393604"/>
            <a:ext cx="2265286" cy="2276862"/>
          </a:xfrm>
          <a:prstGeom prst="straightConnector1">
            <a:avLst/>
          </a:prstGeom>
          <a:noFill/>
          <a:ln w="76200" cap="flat" cmpd="sng">
            <a:solidFill>
              <a:schemeClr val="accent6">
                <a:lumMod val="50000"/>
              </a:schemeClr>
            </a:solidFill>
            <a:prstDash val="solid"/>
            <a:miter lim="800000"/>
            <a:headEnd type="none" w="sm" len="sm"/>
            <a:tailEnd type="triangle" w="med" len="med"/>
          </a:ln>
        </p:spPr>
      </p:cxnSp>
      <p:grpSp>
        <p:nvGrpSpPr>
          <p:cNvPr id="18" name="Google Shape;906;p61">
            <a:extLst>
              <a:ext uri="{FF2B5EF4-FFF2-40B4-BE49-F238E27FC236}">
                <a16:creationId xmlns:a16="http://schemas.microsoft.com/office/drawing/2014/main" id="{D48BDD86-8CD7-5757-0542-54E6007D48D5}"/>
              </a:ext>
            </a:extLst>
          </p:cNvPr>
          <p:cNvGrpSpPr/>
          <p:nvPr/>
        </p:nvGrpSpPr>
        <p:grpSpPr>
          <a:xfrm>
            <a:off x="3200404" y="3525981"/>
            <a:ext cx="2447958" cy="877067"/>
            <a:chOff x="6085614" y="4661115"/>
            <a:chExt cx="1128096" cy="409955"/>
          </a:xfrm>
        </p:grpSpPr>
        <p:sp>
          <p:nvSpPr>
            <p:cNvPr id="19" name="Google Shape;907;p61">
              <a:extLst>
                <a:ext uri="{FF2B5EF4-FFF2-40B4-BE49-F238E27FC236}">
                  <a16:creationId xmlns:a16="http://schemas.microsoft.com/office/drawing/2014/main" id="{7D077ED1-879F-8EB1-4E4A-3F011E4A7BF6}"/>
                </a:ext>
              </a:extLst>
            </p:cNvPr>
            <p:cNvSpPr/>
            <p:nvPr/>
          </p:nvSpPr>
          <p:spPr>
            <a:xfrm>
              <a:off x="6090035" y="4661115"/>
              <a:ext cx="1123675" cy="409955"/>
            </a:xfrm>
            <a:prstGeom prst="ellipse">
              <a:avLst/>
            </a:prstGeom>
            <a:solidFill>
              <a:srgbClr val="E1EFD8"/>
            </a:solidFill>
            <a:ln w="381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20" name="Google Shape;908;p61">
              <a:extLst>
                <a:ext uri="{FF2B5EF4-FFF2-40B4-BE49-F238E27FC236}">
                  <a16:creationId xmlns:a16="http://schemas.microsoft.com/office/drawing/2014/main" id="{57D0EB25-DF7D-7053-A82D-AC8FDB2A07DB}"/>
                </a:ext>
              </a:extLst>
            </p:cNvPr>
            <p:cNvSpPr txBox="1"/>
            <p:nvPr/>
          </p:nvSpPr>
          <p:spPr>
            <a:xfrm>
              <a:off x="6085614" y="4759817"/>
              <a:ext cx="1123675" cy="2157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Calibri" panose="020F0502020204030204" pitchFamily="34" charset="0"/>
                  <a:ea typeface="Calibri"/>
                  <a:cs typeface="Calibri" panose="020F0502020204030204" pitchFamily="34" charset="0"/>
                  <a:sym typeface="Calibri"/>
                </a:rPr>
                <a:t>Hindcast</a:t>
              </a:r>
            </a:p>
          </p:txBody>
        </p:sp>
      </p:grpSp>
    </p:spTree>
    <p:extLst>
      <p:ext uri="{BB962C8B-B14F-4D97-AF65-F5344CB8AC3E}">
        <p14:creationId xmlns:p14="http://schemas.microsoft.com/office/powerpoint/2010/main" val="2488553993"/>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8000" r="-38000"/>
          </a:stretch>
        </a:blipFill>
        <a:effectLst/>
      </p:bgPr>
    </p:bg>
    <p:spTree>
      <p:nvGrpSpPr>
        <p:cNvPr id="1" name="Shape 915"/>
        <p:cNvGrpSpPr/>
        <p:nvPr/>
      </p:nvGrpSpPr>
      <p:grpSpPr>
        <a:xfrm>
          <a:off x="0" y="0"/>
          <a:ext cx="0" cy="0"/>
          <a:chOff x="0" y="0"/>
          <a:chExt cx="0" cy="0"/>
        </a:xfrm>
      </p:grpSpPr>
      <p:sp>
        <p:nvSpPr>
          <p:cNvPr id="2" name="Google Shape;691;p47">
            <a:extLst>
              <a:ext uri="{FF2B5EF4-FFF2-40B4-BE49-F238E27FC236}">
                <a16:creationId xmlns:a16="http://schemas.microsoft.com/office/drawing/2014/main" id="{6FC03095-C067-62D8-04DC-FDE513A50356}"/>
              </a:ext>
            </a:extLst>
          </p:cNvPr>
          <p:cNvSpPr/>
          <p:nvPr/>
        </p:nvSpPr>
        <p:spPr>
          <a:xfrm>
            <a:off x="0" y="0"/>
            <a:ext cx="12192000" cy="6858000"/>
          </a:xfrm>
          <a:prstGeom prst="rect">
            <a:avLst/>
          </a:prstGeom>
          <a:solidFill>
            <a:schemeClr val="accent5">
              <a:lumMod val="40000"/>
              <a:lumOff val="60000"/>
              <a:alpha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legreya Medium"/>
              <a:ea typeface="Alegreya Medium"/>
              <a:cs typeface="Alegreya Medium"/>
              <a:sym typeface="Alegreya Medium"/>
            </a:endParaRPr>
          </a:p>
        </p:txBody>
      </p:sp>
      <p:pic>
        <p:nvPicPr>
          <p:cNvPr id="916" name="Google Shape;916;p62"/>
          <p:cNvPicPr preferRelativeResize="0"/>
          <p:nvPr/>
        </p:nvPicPr>
        <p:blipFill rotWithShape="1">
          <a:blip r:embed="rId5">
            <a:alphaModFix/>
          </a:blip>
          <a:srcRect b="632"/>
          <a:stretch/>
        </p:blipFill>
        <p:spPr>
          <a:xfrm>
            <a:off x="286992" y="209341"/>
            <a:ext cx="11642737" cy="6330712"/>
          </a:xfrm>
          <a:prstGeom prst="rect">
            <a:avLst/>
          </a:prstGeom>
          <a:noFill/>
          <a:ln>
            <a:noFill/>
          </a:ln>
        </p:spPr>
      </p:pic>
      <p:sp>
        <p:nvSpPr>
          <p:cNvPr id="922" name="Google Shape;922;p62"/>
          <p:cNvSpPr/>
          <p:nvPr/>
        </p:nvSpPr>
        <p:spPr>
          <a:xfrm>
            <a:off x="2435910" y="4180530"/>
            <a:ext cx="2631446" cy="2359523"/>
          </a:xfrm>
          <a:prstGeom prst="ellipse">
            <a:avLst/>
          </a:prstGeom>
          <a:solidFill>
            <a:srgbClr val="E1EFD8"/>
          </a:solidFill>
          <a:ln w="38100" cap="flat" cmpd="sng">
            <a:solidFill>
              <a:schemeClr val="accent6">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cxnSp>
        <p:nvCxnSpPr>
          <p:cNvPr id="923" name="Google Shape;923;p62"/>
          <p:cNvCxnSpPr>
            <a:cxnSpLocks/>
          </p:cNvCxnSpPr>
          <p:nvPr/>
        </p:nvCxnSpPr>
        <p:spPr>
          <a:xfrm flipV="1">
            <a:off x="3061450" y="1940088"/>
            <a:ext cx="486051" cy="2414360"/>
          </a:xfrm>
          <a:prstGeom prst="straightConnector1">
            <a:avLst/>
          </a:prstGeom>
          <a:noFill/>
          <a:ln w="50800" cap="flat" cmpd="sng">
            <a:solidFill>
              <a:schemeClr val="accent6">
                <a:lumMod val="50000"/>
              </a:schemeClr>
            </a:solidFill>
            <a:prstDash val="solid"/>
            <a:miter lim="800000"/>
            <a:headEnd type="none" w="sm" len="sm"/>
            <a:tailEnd type="triangle" w="med" len="med"/>
          </a:ln>
        </p:spPr>
      </p:cxnSp>
      <p:sp>
        <p:nvSpPr>
          <p:cNvPr id="924" name="Google Shape;924;p62"/>
          <p:cNvSpPr/>
          <p:nvPr/>
        </p:nvSpPr>
        <p:spPr>
          <a:xfrm>
            <a:off x="5352927" y="5632655"/>
            <a:ext cx="2972642" cy="1181360"/>
          </a:xfrm>
          <a:prstGeom prst="ellipse">
            <a:avLst/>
          </a:prstGeom>
          <a:solidFill>
            <a:schemeClr val="accent6">
              <a:lumMod val="20000"/>
              <a:lumOff val="80000"/>
            </a:schemeClr>
          </a:solidFill>
          <a:ln w="38100" cap="flat" cmpd="sng">
            <a:solidFill>
              <a:schemeClr val="accent6">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925" name="Google Shape;925;p62"/>
          <p:cNvSpPr txBox="1"/>
          <p:nvPr/>
        </p:nvSpPr>
        <p:spPr>
          <a:xfrm>
            <a:off x="5386650" y="5848004"/>
            <a:ext cx="2972642" cy="86789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400" dirty="0">
                <a:solidFill>
                  <a:schemeClr val="dk1"/>
                </a:solidFill>
                <a:latin typeface="Calibri" panose="020F0502020204030204" pitchFamily="34" charset="0"/>
                <a:ea typeface="Calibri"/>
                <a:cs typeface="Calibri" panose="020F0502020204030204" pitchFamily="34" charset="0"/>
                <a:sym typeface="Calibri"/>
              </a:rPr>
              <a:t>Counts are very low compared to historical numbers, so model was forecasting a “catch-up” and thus a wide confidence band</a:t>
            </a:r>
            <a:endParaRPr sz="1400" dirty="0">
              <a:latin typeface="Calibri" panose="020F0502020204030204" pitchFamily="34" charset="0"/>
              <a:cs typeface="Calibri" panose="020F0502020204030204" pitchFamily="34" charset="0"/>
            </a:endParaRPr>
          </a:p>
        </p:txBody>
      </p:sp>
      <p:cxnSp>
        <p:nvCxnSpPr>
          <p:cNvPr id="926" name="Google Shape;926;p62"/>
          <p:cNvCxnSpPr>
            <a:cxnSpLocks/>
          </p:cNvCxnSpPr>
          <p:nvPr/>
        </p:nvCxnSpPr>
        <p:spPr>
          <a:xfrm flipV="1">
            <a:off x="6993994" y="4985814"/>
            <a:ext cx="0" cy="653874"/>
          </a:xfrm>
          <a:prstGeom prst="straightConnector1">
            <a:avLst/>
          </a:prstGeom>
          <a:noFill/>
          <a:ln w="38100" cap="flat" cmpd="sng">
            <a:solidFill>
              <a:schemeClr val="accent6">
                <a:lumMod val="50000"/>
              </a:schemeClr>
            </a:solidFill>
            <a:prstDash val="solid"/>
            <a:miter lim="800000"/>
            <a:headEnd type="none" w="sm" len="sm"/>
            <a:tailEnd type="triangle" w="med" len="med"/>
          </a:ln>
        </p:spPr>
      </p:cxnSp>
      <p:sp>
        <p:nvSpPr>
          <p:cNvPr id="927" name="Google Shape;927;p62"/>
          <p:cNvSpPr/>
          <p:nvPr/>
        </p:nvSpPr>
        <p:spPr>
          <a:xfrm>
            <a:off x="8900030" y="5528256"/>
            <a:ext cx="2103695" cy="1285759"/>
          </a:xfrm>
          <a:prstGeom prst="ellipse">
            <a:avLst/>
          </a:prstGeom>
          <a:solidFill>
            <a:srgbClr val="E1EFD8"/>
          </a:solidFill>
          <a:ln w="38100" cap="flat" cmpd="sng">
            <a:solidFill>
              <a:schemeClr val="accent6">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928" name="Google Shape;928;p62"/>
          <p:cNvSpPr txBox="1"/>
          <p:nvPr/>
        </p:nvSpPr>
        <p:spPr>
          <a:xfrm>
            <a:off x="2717963" y="4563156"/>
            <a:ext cx="2088277"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Calibri" panose="020F0502020204030204" pitchFamily="34" charset="0"/>
                <a:ea typeface="Calibri"/>
                <a:cs typeface="Calibri" panose="020F0502020204030204" pitchFamily="34" charset="0"/>
                <a:sym typeface="Calibri"/>
              </a:rPr>
              <a:t>This week’s averages. They are projected to the next week except “sac” flow which user has raised and the text is now colored </a:t>
            </a:r>
            <a:r>
              <a:rPr lang="en-US" sz="1600" b="1" dirty="0">
                <a:solidFill>
                  <a:srgbClr val="385623"/>
                </a:solidFill>
                <a:latin typeface="Calibri" panose="020F0502020204030204" pitchFamily="34" charset="0"/>
                <a:ea typeface="Calibri"/>
                <a:cs typeface="Calibri" panose="020F0502020204030204" pitchFamily="34" charset="0"/>
                <a:sym typeface="Calibri"/>
              </a:rPr>
              <a:t>green.</a:t>
            </a:r>
            <a:endParaRPr dirty="0">
              <a:latin typeface="Calibri" panose="020F0502020204030204" pitchFamily="34" charset="0"/>
              <a:cs typeface="Calibri" panose="020F0502020204030204" pitchFamily="34" charset="0"/>
            </a:endParaRPr>
          </a:p>
        </p:txBody>
      </p:sp>
      <p:sp>
        <p:nvSpPr>
          <p:cNvPr id="929" name="Google Shape;929;p62"/>
          <p:cNvSpPr txBox="1"/>
          <p:nvPr/>
        </p:nvSpPr>
        <p:spPr>
          <a:xfrm>
            <a:off x="8946989" y="5765721"/>
            <a:ext cx="210369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Calibri" panose="020F0502020204030204" pitchFamily="34" charset="0"/>
                <a:ea typeface="Calibri"/>
                <a:cs typeface="Calibri" panose="020F0502020204030204" pitchFamily="34" charset="0"/>
                <a:sym typeface="Calibri"/>
              </a:rPr>
              <a:t>The forecast now includes an adjusted Sacramento flow</a:t>
            </a:r>
            <a:endParaRPr sz="1600" dirty="0">
              <a:latin typeface="Calibri" panose="020F0502020204030204" pitchFamily="34" charset="0"/>
              <a:cs typeface="Calibri" panose="020F0502020204030204" pitchFamily="34" charset="0"/>
            </a:endParaRPr>
          </a:p>
        </p:txBody>
      </p:sp>
      <p:cxnSp>
        <p:nvCxnSpPr>
          <p:cNvPr id="930" name="Google Shape;930;p62"/>
          <p:cNvCxnSpPr>
            <a:cxnSpLocks/>
          </p:cNvCxnSpPr>
          <p:nvPr/>
        </p:nvCxnSpPr>
        <p:spPr>
          <a:xfrm flipV="1">
            <a:off x="10567618" y="4635507"/>
            <a:ext cx="87775" cy="986198"/>
          </a:xfrm>
          <a:prstGeom prst="straightConnector1">
            <a:avLst/>
          </a:prstGeom>
          <a:noFill/>
          <a:ln w="50800" cap="flat" cmpd="sng">
            <a:solidFill>
              <a:schemeClr val="accent6">
                <a:lumMod val="50000"/>
              </a:schemeClr>
            </a:solidFill>
            <a:prstDash val="solid"/>
            <a:miter lim="800000"/>
            <a:headEnd type="none" w="sm" len="sm"/>
            <a:tailEnd type="triangle" w="med" len="med"/>
          </a:ln>
        </p:spPr>
      </p:cxnSp>
      <p:sp>
        <p:nvSpPr>
          <p:cNvPr id="931" name="Google Shape;931;p62"/>
          <p:cNvSpPr txBox="1">
            <a:spLocks noGrp="1"/>
          </p:cNvSpPr>
          <p:nvPr>
            <p:ph type="sldNum" sz="quarter" idx="12"/>
          </p:nvPr>
        </p:nvSpPr>
        <p:spPr>
          <a:xfrm>
            <a:off x="8863515" y="6260097"/>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66</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1430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 grpId="0" animBg="1"/>
      <p:bldP spid="924" grpId="0" animBg="1"/>
      <p:bldP spid="925" grpId="0"/>
      <p:bldP spid="927" grpId="0" animBg="1"/>
      <p:bldP spid="928" grpId="0"/>
      <p:bldP spid="929"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8000" r="-38000"/>
          </a:stretch>
        </a:blipFill>
        <a:effectLst/>
      </p:bgPr>
    </p:bg>
    <p:spTree>
      <p:nvGrpSpPr>
        <p:cNvPr id="1" name="Shape 936"/>
        <p:cNvGrpSpPr/>
        <p:nvPr/>
      </p:nvGrpSpPr>
      <p:grpSpPr>
        <a:xfrm>
          <a:off x="0" y="0"/>
          <a:ext cx="0" cy="0"/>
          <a:chOff x="0" y="0"/>
          <a:chExt cx="0" cy="0"/>
        </a:xfrm>
      </p:grpSpPr>
      <p:sp>
        <p:nvSpPr>
          <p:cNvPr id="4" name="Google Shape;691;p47">
            <a:extLst>
              <a:ext uri="{FF2B5EF4-FFF2-40B4-BE49-F238E27FC236}">
                <a16:creationId xmlns:a16="http://schemas.microsoft.com/office/drawing/2014/main" id="{EEA6B05B-56CD-0ADE-8725-E02073E9FB28}"/>
              </a:ext>
            </a:extLst>
          </p:cNvPr>
          <p:cNvSpPr/>
          <p:nvPr/>
        </p:nvSpPr>
        <p:spPr>
          <a:xfrm>
            <a:off x="0" y="0"/>
            <a:ext cx="12192000" cy="6858000"/>
          </a:xfrm>
          <a:prstGeom prst="rect">
            <a:avLst/>
          </a:prstGeom>
          <a:solidFill>
            <a:schemeClr val="accent5">
              <a:lumMod val="40000"/>
              <a:lumOff val="60000"/>
              <a:alpha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legreya Medium"/>
              <a:ea typeface="Alegreya Medium"/>
              <a:cs typeface="Alegreya Medium"/>
              <a:sym typeface="Alegreya Medium"/>
            </a:endParaRPr>
          </a:p>
        </p:txBody>
      </p:sp>
      <p:pic>
        <p:nvPicPr>
          <p:cNvPr id="2" name="Picture 1"/>
          <p:cNvPicPr>
            <a:picLocks noChangeAspect="1"/>
          </p:cNvPicPr>
          <p:nvPr/>
        </p:nvPicPr>
        <p:blipFill>
          <a:blip r:embed="rId5"/>
          <a:stretch>
            <a:fillRect/>
          </a:stretch>
        </p:blipFill>
        <p:spPr>
          <a:xfrm>
            <a:off x="5940912" y="309638"/>
            <a:ext cx="4003475" cy="6445803"/>
          </a:xfrm>
          <a:prstGeom prst="rect">
            <a:avLst/>
          </a:prstGeom>
        </p:spPr>
      </p:pic>
      <p:sp>
        <p:nvSpPr>
          <p:cNvPr id="938" name="Google Shape;938;p63"/>
          <p:cNvSpPr txBox="1">
            <a:spLocks noGrp="1"/>
          </p:cNvSpPr>
          <p:nvPr>
            <p:ph type="title"/>
          </p:nvPr>
        </p:nvSpPr>
        <p:spPr>
          <a:xfrm>
            <a:off x="432777" y="365126"/>
            <a:ext cx="10515600" cy="10215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legreya Medium"/>
              <a:buNone/>
            </a:pPr>
            <a:r>
              <a:rPr lang="en-US" b="1" dirty="0">
                <a:latin typeface="Calibri" panose="020F0502020204030204" pitchFamily="34" charset="0"/>
                <a:cs typeface="Calibri" panose="020F0502020204030204" pitchFamily="34" charset="0"/>
              </a:rPr>
              <a:t>STARS</a:t>
            </a:r>
            <a:endParaRPr b="1" dirty="0">
              <a:latin typeface="Calibri" panose="020F0502020204030204" pitchFamily="34" charset="0"/>
              <a:cs typeface="Calibri" panose="020F0502020204030204" pitchFamily="34" charset="0"/>
            </a:endParaRPr>
          </a:p>
        </p:txBody>
      </p:sp>
      <p:sp>
        <p:nvSpPr>
          <p:cNvPr id="939" name="Google Shape;939;p63"/>
          <p:cNvSpPr txBox="1">
            <a:spLocks noGrp="1"/>
          </p:cNvSpPr>
          <p:nvPr>
            <p:ph type="sldNum" sz="quarter" idx="12"/>
          </p:nvPr>
        </p:nvSpPr>
        <p:spPr>
          <a:xfrm>
            <a:off x="8863515" y="639526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67</a:t>
            </a:fld>
            <a:endParaRPr dirty="0">
              <a:latin typeface="Calibri" panose="020F0502020204030204" pitchFamily="34" charset="0"/>
              <a:cs typeface="Calibri" panose="020F0502020204030204" pitchFamily="34" charset="0"/>
            </a:endParaRPr>
          </a:p>
        </p:txBody>
      </p:sp>
      <p:sp>
        <p:nvSpPr>
          <p:cNvPr id="940" name="Google Shape;940;p63"/>
          <p:cNvSpPr txBox="1"/>
          <p:nvPr/>
        </p:nvSpPr>
        <p:spPr>
          <a:xfrm>
            <a:off x="308089" y="5715639"/>
            <a:ext cx="5626766"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panose="020F0502020204030204" pitchFamily="34" charset="0"/>
                <a:ea typeface="Calibri"/>
                <a:cs typeface="Calibri" panose="020F0502020204030204" pitchFamily="34" charset="0"/>
                <a:sym typeface="Calibri"/>
                <a:hlinkClick r:id="rId6"/>
              </a:rPr>
              <a:t>https://www.cbr.washington.edu/shiny/STARS/</a:t>
            </a:r>
            <a:r>
              <a:rPr lang="en-US" sz="1800" dirty="0">
                <a:solidFill>
                  <a:schemeClr val="dk1"/>
                </a:solidFill>
                <a:latin typeface="Calibri" panose="020F0502020204030204" pitchFamily="34" charset="0"/>
                <a:ea typeface="Calibri"/>
                <a:cs typeface="Calibri" panose="020F0502020204030204" pitchFamily="34" charset="0"/>
                <a:sym typeface="Calibri"/>
              </a:rPr>
              <a:t> </a:t>
            </a:r>
          </a:p>
          <a:p>
            <a:pPr marL="0" marR="0" lvl="0" indent="0" algn="l" rtl="0">
              <a:spcBef>
                <a:spcPts val="0"/>
              </a:spcBef>
              <a:spcAft>
                <a:spcPts val="0"/>
              </a:spcAft>
              <a:buNone/>
            </a:pPr>
            <a:endParaRPr lang="en-US" sz="1800" dirty="0">
              <a:solidFill>
                <a:schemeClr val="dk1"/>
              </a:solidFill>
              <a:latin typeface="Calibri" panose="020F0502020204030204" pitchFamily="34" charset="0"/>
              <a:cs typeface="Calibri" panose="020F0502020204030204" pitchFamily="34" charset="0"/>
              <a:sym typeface="Calibri"/>
            </a:endParaRPr>
          </a:p>
          <a:p>
            <a:pPr lvl="0"/>
            <a:r>
              <a:rPr lang="en-US" dirty="0">
                <a:latin typeface="Calibri" panose="020F0502020204030204" pitchFamily="34" charset="0"/>
                <a:cs typeface="Calibri" panose="020F0502020204030204" pitchFamily="34" charset="0"/>
                <a:hlinkClick r:id="rId7"/>
              </a:rPr>
              <a:t>https://oceanview.pfeg.noaa.gov/shiny/FED/CalFishTrack/</a:t>
            </a:r>
            <a:r>
              <a:rPr lang="en-US" dirty="0">
                <a:latin typeface="Calibri" panose="020F0502020204030204" pitchFamily="34" charset="0"/>
                <a:cs typeface="Calibri" panose="020F0502020204030204" pitchFamily="34" charset="0"/>
              </a:rPr>
              <a:t> </a:t>
            </a:r>
          </a:p>
          <a:p>
            <a:pPr lvl="0"/>
            <a:endParaRPr dirty="0">
              <a:latin typeface="Calibri" panose="020F0502020204030204" pitchFamily="34" charset="0"/>
              <a:cs typeface="Calibri" panose="020F0502020204030204" pitchFamily="34" charset="0"/>
            </a:endParaRPr>
          </a:p>
        </p:txBody>
      </p:sp>
      <p:pic>
        <p:nvPicPr>
          <p:cNvPr id="941" name="Google Shape;941;p63"/>
          <p:cNvPicPr preferRelativeResize="0"/>
          <p:nvPr/>
        </p:nvPicPr>
        <p:blipFill rotWithShape="1">
          <a:blip r:embed="rId8">
            <a:alphaModFix/>
          </a:blip>
          <a:srcRect/>
          <a:stretch/>
        </p:blipFill>
        <p:spPr>
          <a:xfrm>
            <a:off x="1096293" y="2039083"/>
            <a:ext cx="3181256" cy="3589807"/>
          </a:xfrm>
          <a:prstGeom prst="rect">
            <a:avLst/>
          </a:prstGeom>
          <a:noFill/>
          <a:ln>
            <a:noFill/>
          </a:ln>
        </p:spPr>
      </p:pic>
      <p:sp>
        <p:nvSpPr>
          <p:cNvPr id="946" name="Google Shape;946;p63"/>
          <p:cNvSpPr txBox="1"/>
          <p:nvPr/>
        </p:nvSpPr>
        <p:spPr>
          <a:xfrm>
            <a:off x="407988" y="1142361"/>
            <a:ext cx="580475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alibri" panose="020F0502020204030204" pitchFamily="34" charset="0"/>
                <a:ea typeface="Calibri"/>
                <a:cs typeface="Calibri" panose="020F0502020204030204" pitchFamily="34" charset="0"/>
                <a:sym typeface="Calibri"/>
              </a:rPr>
              <a:t>(Delta Survival Travel And Routing Simulation</a:t>
            </a:r>
            <a:r>
              <a:rPr lang="en-US" sz="1600" dirty="0">
                <a:solidFill>
                  <a:schemeClr val="dk1"/>
                </a:solidFill>
                <a:latin typeface="Calibri" panose="020F0502020204030204" pitchFamily="34" charset="0"/>
                <a:ea typeface="Calibri"/>
                <a:cs typeface="Calibri" panose="020F0502020204030204" pitchFamily="34" charset="0"/>
                <a:sym typeface="Calibri"/>
              </a:rPr>
              <a:t>; </a:t>
            </a:r>
            <a:br>
              <a:rPr lang="en-US" sz="1600" dirty="0">
                <a:solidFill>
                  <a:schemeClr val="dk1"/>
                </a:solidFill>
                <a:latin typeface="Calibri" panose="020F0502020204030204" pitchFamily="34" charset="0"/>
                <a:ea typeface="Calibri"/>
                <a:cs typeface="Calibri" panose="020F0502020204030204" pitchFamily="34" charset="0"/>
                <a:sym typeface="Calibri"/>
              </a:rPr>
            </a:br>
            <a:r>
              <a:rPr lang="en-US" sz="1600" dirty="0">
                <a:solidFill>
                  <a:schemeClr val="dk1"/>
                </a:solidFill>
                <a:latin typeface="Calibri" panose="020F0502020204030204" pitchFamily="34" charset="0"/>
                <a:ea typeface="Calibri"/>
                <a:cs typeface="Calibri" panose="020F0502020204030204" pitchFamily="34" charset="0"/>
                <a:sym typeface="Calibri"/>
              </a:rPr>
              <a:t>    </a:t>
            </a:r>
            <a:r>
              <a:rPr lang="en-US" sz="2000" dirty="0">
                <a:solidFill>
                  <a:schemeClr val="dk1"/>
                </a:solidFill>
                <a:latin typeface="Calibri" panose="020F0502020204030204" pitchFamily="34" charset="0"/>
                <a:ea typeface="Calibri"/>
                <a:cs typeface="Calibri" panose="020F0502020204030204" pitchFamily="34" charset="0"/>
                <a:sym typeface="Calibri"/>
              </a:rPr>
              <a:t>Perry et al. 2018, </a:t>
            </a:r>
            <a:r>
              <a:rPr lang="en-US" sz="2000" dirty="0" err="1">
                <a:solidFill>
                  <a:schemeClr val="dk1"/>
                </a:solidFill>
                <a:latin typeface="Calibri" panose="020F0502020204030204" pitchFamily="34" charset="0"/>
                <a:ea typeface="Calibri"/>
                <a:cs typeface="Calibri" panose="020F0502020204030204" pitchFamily="34" charset="0"/>
                <a:sym typeface="Calibri"/>
              </a:rPr>
              <a:t>Hance</a:t>
            </a:r>
            <a:r>
              <a:rPr lang="en-US" sz="2000" dirty="0">
                <a:solidFill>
                  <a:schemeClr val="dk1"/>
                </a:solidFill>
                <a:latin typeface="Calibri" panose="020F0502020204030204" pitchFamily="34" charset="0"/>
                <a:ea typeface="Calibri"/>
                <a:cs typeface="Calibri" panose="020F0502020204030204" pitchFamily="34" charset="0"/>
                <a:sym typeface="Calibri"/>
              </a:rPr>
              <a:t> et al. 2021)</a:t>
            </a:r>
            <a:endParaRPr sz="1200" dirty="0">
              <a:latin typeface="Calibri" panose="020F0502020204030204" pitchFamily="34" charset="0"/>
              <a:cs typeface="Calibri" panose="020F0502020204030204" pitchFamily="34" charset="0"/>
            </a:endParaRPr>
          </a:p>
        </p:txBody>
      </p:sp>
      <p:grpSp>
        <p:nvGrpSpPr>
          <p:cNvPr id="947" name="Google Shape;947;p63"/>
          <p:cNvGrpSpPr/>
          <p:nvPr/>
        </p:nvGrpSpPr>
        <p:grpSpPr>
          <a:xfrm>
            <a:off x="4740906" y="2267179"/>
            <a:ext cx="1785497" cy="1001147"/>
            <a:chOff x="2489776" y="5621182"/>
            <a:chExt cx="1828800" cy="966281"/>
          </a:xfrm>
        </p:grpSpPr>
        <p:sp>
          <p:nvSpPr>
            <p:cNvPr id="948" name="Google Shape;948;p63"/>
            <p:cNvSpPr/>
            <p:nvPr/>
          </p:nvSpPr>
          <p:spPr>
            <a:xfrm>
              <a:off x="2489776" y="5621182"/>
              <a:ext cx="1828800" cy="966281"/>
            </a:xfrm>
            <a:prstGeom prst="ellipse">
              <a:avLst/>
            </a:prstGeom>
            <a:solidFill>
              <a:srgbClr val="E1EFD8"/>
            </a:solidFill>
            <a:ln w="381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949" name="Google Shape;949;p63"/>
            <p:cNvSpPr txBox="1"/>
            <p:nvPr/>
          </p:nvSpPr>
          <p:spPr>
            <a:xfrm>
              <a:off x="2583082" y="5696289"/>
              <a:ext cx="1717655" cy="8911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libri" panose="020F0502020204030204" pitchFamily="34" charset="0"/>
                  <a:ea typeface="Calibri"/>
                  <a:cs typeface="Calibri" panose="020F0502020204030204" pitchFamily="34" charset="0"/>
                  <a:sym typeface="Calibri"/>
                </a:rPr>
                <a:t>Late Fall-run </a:t>
              </a:r>
              <a:br>
                <a:rPr lang="en-US" sz="1800" dirty="0">
                  <a:solidFill>
                    <a:schemeClr val="dk1"/>
                  </a:solidFill>
                  <a:latin typeface="Calibri" panose="020F0502020204030204" pitchFamily="34" charset="0"/>
                  <a:ea typeface="Calibri"/>
                  <a:cs typeface="Calibri" panose="020F0502020204030204" pitchFamily="34" charset="0"/>
                  <a:sym typeface="Calibri"/>
                </a:rPr>
              </a:br>
              <a:r>
                <a:rPr lang="en-US" sz="1800" dirty="0">
                  <a:solidFill>
                    <a:schemeClr val="dk1"/>
                  </a:solidFill>
                  <a:latin typeface="Calibri" panose="020F0502020204030204" pitchFamily="34" charset="0"/>
                  <a:ea typeface="Calibri"/>
                  <a:cs typeface="Calibri" panose="020F0502020204030204" pitchFamily="34" charset="0"/>
                  <a:sym typeface="Calibri"/>
                </a:rPr>
                <a:t>&amp; Winter-run Chinook</a:t>
              </a:r>
              <a:endParaRPr dirty="0">
                <a:latin typeface="Calibri" panose="020F0502020204030204" pitchFamily="34" charset="0"/>
                <a:cs typeface="Calibri" panose="020F0502020204030204" pitchFamily="34" charset="0"/>
              </a:endParaRPr>
            </a:p>
          </p:txBody>
        </p:sp>
      </p:grpSp>
      <p:cxnSp>
        <p:nvCxnSpPr>
          <p:cNvPr id="950" name="Google Shape;950;p63"/>
          <p:cNvCxnSpPr>
            <a:cxnSpLocks/>
            <a:stCxn id="948" idx="0"/>
          </p:cNvCxnSpPr>
          <p:nvPr/>
        </p:nvCxnSpPr>
        <p:spPr>
          <a:xfrm flipV="1">
            <a:off x="5633655" y="773369"/>
            <a:ext cx="307257" cy="1493810"/>
          </a:xfrm>
          <a:prstGeom prst="straightConnector1">
            <a:avLst/>
          </a:prstGeom>
          <a:noFill/>
          <a:ln w="38100" cap="flat" cmpd="sng">
            <a:solidFill>
              <a:schemeClr val="accent6"/>
            </a:solidFill>
            <a:prstDash val="solid"/>
            <a:miter lim="800000"/>
            <a:headEnd type="none" w="sm" len="sm"/>
            <a:tailEnd type="triangle" w="med" len="med"/>
          </a:ln>
        </p:spPr>
      </p:cxnSp>
      <p:grpSp>
        <p:nvGrpSpPr>
          <p:cNvPr id="951" name="Google Shape;951;p63"/>
          <p:cNvGrpSpPr/>
          <p:nvPr/>
        </p:nvGrpSpPr>
        <p:grpSpPr>
          <a:xfrm>
            <a:off x="10042281" y="590028"/>
            <a:ext cx="1997639" cy="1962256"/>
            <a:chOff x="2523336" y="5110264"/>
            <a:chExt cx="2046087" cy="1415137"/>
          </a:xfrm>
        </p:grpSpPr>
        <p:sp>
          <p:nvSpPr>
            <p:cNvPr id="952" name="Google Shape;952;p63"/>
            <p:cNvSpPr/>
            <p:nvPr/>
          </p:nvSpPr>
          <p:spPr>
            <a:xfrm>
              <a:off x="2568102" y="5110264"/>
              <a:ext cx="2001321" cy="1415137"/>
            </a:xfrm>
            <a:prstGeom prst="roundRect">
              <a:avLst>
                <a:gd name="adj" fmla="val 16667"/>
              </a:avLst>
            </a:prstGeom>
            <a:solidFill>
              <a:srgbClr val="E1EFD8"/>
            </a:solidFill>
            <a:ln w="381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953" name="Google Shape;953;p63"/>
            <p:cNvSpPr txBox="1"/>
            <p:nvPr/>
          </p:nvSpPr>
          <p:spPr>
            <a:xfrm>
              <a:off x="2523336" y="5182997"/>
              <a:ext cx="2046087" cy="1242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panose="020F0502020204030204" pitchFamily="34" charset="0"/>
                  <a:ea typeface="Calibri"/>
                  <a:cs typeface="Calibri" panose="020F0502020204030204" pitchFamily="34" charset="0"/>
                  <a:sym typeface="Calibri"/>
                </a:rPr>
                <a:t>Select Display: </a:t>
              </a:r>
              <a:br>
                <a:rPr lang="en-US" sz="1800">
                  <a:solidFill>
                    <a:schemeClr val="dk1"/>
                  </a:solidFill>
                  <a:latin typeface="Calibri" panose="020F0502020204030204" pitchFamily="34" charset="0"/>
                  <a:ea typeface="Calibri"/>
                  <a:cs typeface="Calibri" panose="020F0502020204030204" pitchFamily="34" charset="0"/>
                  <a:sym typeface="Calibri"/>
                </a:rPr>
              </a:br>
              <a:br>
                <a:rPr lang="en-US" sz="600">
                  <a:solidFill>
                    <a:schemeClr val="dk1"/>
                  </a:solidFill>
                  <a:latin typeface="Calibri" panose="020F0502020204030204" pitchFamily="34" charset="0"/>
                  <a:ea typeface="Calibri"/>
                  <a:cs typeface="Calibri" panose="020F0502020204030204" pitchFamily="34" charset="0"/>
                  <a:sym typeface="Calibri"/>
                </a:rPr>
              </a:br>
              <a:r>
                <a:rPr lang="en-US" sz="1400">
                  <a:solidFill>
                    <a:schemeClr val="dk1"/>
                  </a:solidFill>
                  <a:latin typeface="Calibri" panose="020F0502020204030204" pitchFamily="34" charset="0"/>
                  <a:ea typeface="Calibri"/>
                  <a:cs typeface="Calibri" panose="020F0502020204030204" pitchFamily="34" charset="0"/>
                  <a:sym typeface="Calibri"/>
                </a:rPr>
                <a:t>Cohort survival,</a:t>
              </a:r>
              <a:br>
                <a:rPr lang="en-US" sz="1400">
                  <a:solidFill>
                    <a:schemeClr val="dk1"/>
                  </a:solidFill>
                  <a:latin typeface="Calibri" panose="020F0502020204030204" pitchFamily="34" charset="0"/>
                  <a:ea typeface="Calibri"/>
                  <a:cs typeface="Calibri" panose="020F0502020204030204" pitchFamily="34" charset="0"/>
                  <a:sym typeface="Calibri"/>
                </a:rPr>
              </a:br>
              <a:br>
                <a:rPr lang="en-US" sz="600">
                  <a:solidFill>
                    <a:schemeClr val="dk1"/>
                  </a:solidFill>
                  <a:latin typeface="Calibri" panose="020F0502020204030204" pitchFamily="34" charset="0"/>
                  <a:ea typeface="Calibri"/>
                  <a:cs typeface="Calibri" panose="020F0502020204030204" pitchFamily="34" charset="0"/>
                  <a:sym typeface="Calibri"/>
                </a:rPr>
              </a:br>
              <a:r>
                <a:rPr lang="en-US" sz="1400">
                  <a:solidFill>
                    <a:schemeClr val="dk1"/>
                  </a:solidFill>
                  <a:latin typeface="Calibri" panose="020F0502020204030204" pitchFamily="34" charset="0"/>
                  <a:ea typeface="Calibri"/>
                  <a:cs typeface="Calibri" panose="020F0502020204030204" pitchFamily="34" charset="0"/>
                  <a:sym typeface="Calibri"/>
                </a:rPr>
                <a:t>Survival (season), </a:t>
              </a:r>
              <a:br>
                <a:rPr lang="en-US" sz="1400">
                  <a:solidFill>
                    <a:schemeClr val="dk1"/>
                  </a:solidFill>
                  <a:latin typeface="Calibri" panose="020F0502020204030204" pitchFamily="34" charset="0"/>
                  <a:ea typeface="Calibri"/>
                  <a:cs typeface="Calibri" panose="020F0502020204030204" pitchFamily="34" charset="0"/>
                  <a:sym typeface="Calibri"/>
                </a:rPr>
              </a:br>
              <a:r>
                <a:rPr lang="en-US" sz="1400">
                  <a:solidFill>
                    <a:schemeClr val="dk1"/>
                  </a:solidFill>
                  <a:latin typeface="Calibri" panose="020F0502020204030204" pitchFamily="34" charset="0"/>
                  <a:ea typeface="Calibri"/>
                  <a:cs typeface="Calibri" panose="020F0502020204030204" pitchFamily="34" charset="0"/>
                  <a:sym typeface="Calibri"/>
                </a:rPr>
                <a:t>Travel Time (season), </a:t>
              </a:r>
              <a:br>
                <a:rPr lang="en-US" sz="1400">
                  <a:solidFill>
                    <a:schemeClr val="dk1"/>
                  </a:solidFill>
                  <a:latin typeface="Calibri" panose="020F0502020204030204" pitchFamily="34" charset="0"/>
                  <a:ea typeface="Calibri"/>
                  <a:cs typeface="Calibri" panose="020F0502020204030204" pitchFamily="34" charset="0"/>
                  <a:sym typeface="Calibri"/>
                </a:rPr>
              </a:br>
              <a:br>
                <a:rPr lang="en-US" sz="600">
                  <a:solidFill>
                    <a:schemeClr val="dk1"/>
                  </a:solidFill>
                  <a:latin typeface="Calibri" panose="020F0502020204030204" pitchFamily="34" charset="0"/>
                  <a:ea typeface="Calibri"/>
                  <a:cs typeface="Calibri" panose="020F0502020204030204" pitchFamily="34" charset="0"/>
                  <a:sym typeface="Calibri"/>
                </a:rPr>
              </a:br>
              <a:r>
                <a:rPr lang="en-US" sz="1400">
                  <a:solidFill>
                    <a:schemeClr val="dk1"/>
                  </a:solidFill>
                  <a:latin typeface="Calibri" panose="020F0502020204030204" pitchFamily="34" charset="0"/>
                  <a:ea typeface="Calibri"/>
                  <a:cs typeface="Calibri" panose="020F0502020204030204" pitchFamily="34" charset="0"/>
                  <a:sym typeface="Calibri"/>
                </a:rPr>
                <a:t>Route-spec. Survival, </a:t>
              </a:r>
              <a:br>
                <a:rPr lang="en-US" sz="1400">
                  <a:solidFill>
                    <a:schemeClr val="dk1"/>
                  </a:solidFill>
                  <a:latin typeface="Calibri" panose="020F0502020204030204" pitchFamily="34" charset="0"/>
                  <a:ea typeface="Calibri"/>
                  <a:cs typeface="Calibri" panose="020F0502020204030204" pitchFamily="34" charset="0"/>
                  <a:sym typeface="Calibri"/>
                </a:rPr>
              </a:br>
              <a:r>
                <a:rPr lang="en-US" sz="1400">
                  <a:solidFill>
                    <a:schemeClr val="dk1"/>
                  </a:solidFill>
                  <a:latin typeface="Calibri" panose="020F0502020204030204" pitchFamily="34" charset="0"/>
                  <a:ea typeface="Calibri"/>
                  <a:cs typeface="Calibri" panose="020F0502020204030204" pitchFamily="34" charset="0"/>
                  <a:sym typeface="Calibri"/>
                </a:rPr>
                <a:t>Route-spec. Travel Time</a:t>
              </a:r>
              <a:endParaRPr>
                <a:latin typeface="Calibri" panose="020F0502020204030204" pitchFamily="34" charset="0"/>
                <a:cs typeface="Calibri" panose="020F0502020204030204" pitchFamily="34" charset="0"/>
              </a:endParaRPr>
            </a:p>
          </p:txBody>
        </p:sp>
      </p:grpSp>
      <p:cxnSp>
        <p:nvCxnSpPr>
          <p:cNvPr id="954" name="Google Shape;954;p63"/>
          <p:cNvCxnSpPr/>
          <p:nvPr/>
        </p:nvCxnSpPr>
        <p:spPr>
          <a:xfrm rot="10800000">
            <a:off x="9664137" y="804232"/>
            <a:ext cx="669859" cy="71010"/>
          </a:xfrm>
          <a:prstGeom prst="straightConnector1">
            <a:avLst/>
          </a:prstGeom>
          <a:noFill/>
          <a:ln w="38100" cap="flat" cmpd="sng">
            <a:solidFill>
              <a:schemeClr val="accent6"/>
            </a:solidFill>
            <a:prstDash val="solid"/>
            <a:miter lim="800000"/>
            <a:headEnd type="none" w="sm" len="sm"/>
            <a:tailEnd type="triangle" w="med" len="med"/>
          </a:ln>
        </p:spPr>
      </p:cxnSp>
      <p:cxnSp>
        <p:nvCxnSpPr>
          <p:cNvPr id="955" name="Google Shape;955;p63"/>
          <p:cNvCxnSpPr/>
          <p:nvPr/>
        </p:nvCxnSpPr>
        <p:spPr>
          <a:xfrm rot="10800000">
            <a:off x="9561876" y="1712429"/>
            <a:ext cx="513094" cy="0"/>
          </a:xfrm>
          <a:prstGeom prst="straightConnector1">
            <a:avLst/>
          </a:prstGeom>
          <a:noFill/>
          <a:ln w="38100" cap="flat" cmpd="sng">
            <a:solidFill>
              <a:schemeClr val="accent6"/>
            </a:solidFill>
            <a:prstDash val="solid"/>
            <a:miter lim="800000"/>
            <a:headEnd type="none" w="sm" len="sm"/>
            <a:tailEnd type="triangle" w="med" len="med"/>
          </a:ln>
        </p:spPr>
      </p:cxnSp>
      <p:grpSp>
        <p:nvGrpSpPr>
          <p:cNvPr id="956" name="Google Shape;956;p63"/>
          <p:cNvGrpSpPr/>
          <p:nvPr/>
        </p:nvGrpSpPr>
        <p:grpSpPr>
          <a:xfrm>
            <a:off x="10074970" y="2654445"/>
            <a:ext cx="2028130" cy="2896834"/>
            <a:chOff x="2419813" y="5115818"/>
            <a:chExt cx="2077317" cy="1266780"/>
          </a:xfrm>
        </p:grpSpPr>
        <p:sp>
          <p:nvSpPr>
            <p:cNvPr id="957" name="Google Shape;957;p63"/>
            <p:cNvSpPr/>
            <p:nvPr/>
          </p:nvSpPr>
          <p:spPr>
            <a:xfrm>
              <a:off x="2431098" y="5115818"/>
              <a:ext cx="2066032" cy="1238686"/>
            </a:xfrm>
            <a:prstGeom prst="roundRect">
              <a:avLst>
                <a:gd name="adj" fmla="val 16667"/>
              </a:avLst>
            </a:prstGeom>
            <a:solidFill>
              <a:srgbClr val="E1EFD8"/>
            </a:solidFill>
            <a:ln w="381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958" name="Google Shape;958;p63"/>
            <p:cNvSpPr txBox="1"/>
            <p:nvPr/>
          </p:nvSpPr>
          <p:spPr>
            <a:xfrm>
              <a:off x="2419813" y="5151098"/>
              <a:ext cx="2077317" cy="1231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panose="020F0502020204030204" pitchFamily="34" charset="0"/>
                  <a:ea typeface="Calibri"/>
                  <a:cs typeface="Calibri" panose="020F0502020204030204" pitchFamily="34" charset="0"/>
                  <a:sym typeface="Calibri"/>
                </a:rPr>
                <a:t>Delta Environment,</a:t>
              </a:r>
              <a:br>
                <a:rPr lang="en-US" sz="1800">
                  <a:solidFill>
                    <a:schemeClr val="dk1"/>
                  </a:solidFill>
                  <a:latin typeface="Calibri" panose="020F0502020204030204" pitchFamily="34" charset="0"/>
                  <a:ea typeface="Calibri"/>
                  <a:cs typeface="Calibri" panose="020F0502020204030204" pitchFamily="34" charset="0"/>
                  <a:sym typeface="Calibri"/>
                </a:rPr>
              </a:br>
              <a:r>
                <a:rPr lang="en-US" sz="1800">
                  <a:solidFill>
                    <a:schemeClr val="dk1"/>
                  </a:solidFill>
                  <a:latin typeface="Calibri" panose="020F0502020204030204" pitchFamily="34" charset="0"/>
                  <a:ea typeface="Calibri"/>
                  <a:cs typeface="Calibri" panose="020F0502020204030204" pitchFamily="34" charset="0"/>
                  <a:sym typeface="Calibri"/>
                </a:rPr>
                <a:t>Sacramento River: </a:t>
              </a:r>
              <a:br>
                <a:rPr lang="en-US" sz="1800">
                  <a:solidFill>
                    <a:schemeClr val="dk1"/>
                  </a:solidFill>
                  <a:latin typeface="Calibri" panose="020F0502020204030204" pitchFamily="34" charset="0"/>
                  <a:ea typeface="Calibri"/>
                  <a:cs typeface="Calibri" panose="020F0502020204030204" pitchFamily="34" charset="0"/>
                  <a:sym typeface="Calibri"/>
                </a:rPr>
              </a:br>
              <a:br>
                <a:rPr lang="en-US" sz="600">
                  <a:solidFill>
                    <a:schemeClr val="dk1"/>
                  </a:solidFill>
                  <a:latin typeface="Calibri" panose="020F0502020204030204" pitchFamily="34" charset="0"/>
                  <a:ea typeface="Calibri"/>
                  <a:cs typeface="Calibri" panose="020F0502020204030204" pitchFamily="34" charset="0"/>
                  <a:sym typeface="Calibri"/>
                </a:rPr>
              </a:br>
              <a:r>
                <a:rPr lang="en-US" sz="1300">
                  <a:solidFill>
                    <a:schemeClr val="dk1"/>
                  </a:solidFill>
                  <a:latin typeface="Calibri" panose="020F0502020204030204" pitchFamily="34" charset="0"/>
                  <a:ea typeface="Calibri"/>
                  <a:cs typeface="Calibri" panose="020F0502020204030204" pitchFamily="34" charset="0"/>
                  <a:sym typeface="Calibri"/>
                </a:rPr>
                <a:t>Fremont Weir stage (ft) </a:t>
              </a:r>
              <a:br>
                <a:rPr lang="en-US" sz="1300">
                  <a:solidFill>
                    <a:schemeClr val="dk1"/>
                  </a:solidFill>
                  <a:latin typeface="Calibri" panose="020F0502020204030204" pitchFamily="34" charset="0"/>
                  <a:ea typeface="Calibri"/>
                  <a:cs typeface="Calibri" panose="020F0502020204030204" pitchFamily="34" charset="0"/>
                  <a:sym typeface="Calibri"/>
                </a:rPr>
              </a:br>
              <a:r>
                <a:rPr lang="en-US" sz="1300">
                  <a:solidFill>
                    <a:schemeClr val="dk1"/>
                  </a:solidFill>
                  <a:latin typeface="Calibri" panose="020F0502020204030204" pitchFamily="34" charset="0"/>
                  <a:ea typeface="Calibri"/>
                  <a:cs typeface="Calibri" panose="020F0502020204030204" pitchFamily="34" charset="0"/>
                  <a:sym typeface="Calibri"/>
                </a:rPr>
                <a:t>&amp; overtopping (0/1)</a:t>
              </a:r>
              <a:br>
                <a:rPr lang="en-US" sz="1300">
                  <a:solidFill>
                    <a:schemeClr val="dk1"/>
                  </a:solidFill>
                  <a:latin typeface="Calibri" panose="020F0502020204030204" pitchFamily="34" charset="0"/>
                  <a:ea typeface="Calibri"/>
                  <a:cs typeface="Calibri" panose="020F0502020204030204" pitchFamily="34" charset="0"/>
                  <a:sym typeface="Calibri"/>
                </a:rPr>
              </a:br>
              <a:br>
                <a:rPr lang="en-US" sz="1300">
                  <a:solidFill>
                    <a:schemeClr val="dk1"/>
                  </a:solidFill>
                  <a:latin typeface="Calibri" panose="020F0502020204030204" pitchFamily="34" charset="0"/>
                  <a:ea typeface="Calibri"/>
                  <a:cs typeface="Calibri" panose="020F0502020204030204" pitchFamily="34" charset="0"/>
                  <a:sym typeface="Calibri"/>
                </a:rPr>
              </a:br>
              <a:r>
                <a:rPr lang="en-US" sz="1300">
                  <a:solidFill>
                    <a:schemeClr val="dk1"/>
                  </a:solidFill>
                  <a:latin typeface="Calibri" panose="020F0502020204030204" pitchFamily="34" charset="0"/>
                  <a:ea typeface="Calibri"/>
                  <a:cs typeface="Calibri" panose="020F0502020204030204" pitchFamily="34" charset="0"/>
                  <a:sym typeface="Calibri"/>
                </a:rPr>
                <a:t>Freeport Temp. (°C)</a:t>
              </a:r>
              <a:br>
                <a:rPr lang="en-US" sz="1300">
                  <a:solidFill>
                    <a:schemeClr val="dk1"/>
                  </a:solidFill>
                  <a:latin typeface="Calibri" panose="020F0502020204030204" pitchFamily="34" charset="0"/>
                  <a:ea typeface="Calibri"/>
                  <a:cs typeface="Calibri" panose="020F0502020204030204" pitchFamily="34" charset="0"/>
                  <a:sym typeface="Calibri"/>
                </a:rPr>
              </a:br>
              <a:r>
                <a:rPr lang="en-US" sz="1300">
                  <a:solidFill>
                    <a:schemeClr val="dk1"/>
                  </a:solidFill>
                  <a:latin typeface="Calibri" panose="020F0502020204030204" pitchFamily="34" charset="0"/>
                  <a:ea typeface="Calibri"/>
                  <a:cs typeface="Calibri" panose="020F0502020204030204" pitchFamily="34" charset="0"/>
                  <a:sym typeface="Calibri"/>
                </a:rPr>
                <a:t>Freeport Discharge (cfs)</a:t>
              </a:r>
              <a:br>
                <a:rPr lang="en-US" sz="1300">
                  <a:solidFill>
                    <a:schemeClr val="dk1"/>
                  </a:solidFill>
                  <a:latin typeface="Calibri" panose="020F0502020204030204" pitchFamily="34" charset="0"/>
                  <a:ea typeface="Calibri"/>
                  <a:cs typeface="Calibri" panose="020F0502020204030204" pitchFamily="34" charset="0"/>
                  <a:sym typeface="Calibri"/>
                </a:rPr>
              </a:br>
              <a:br>
                <a:rPr lang="en-US" sz="1300">
                  <a:solidFill>
                    <a:schemeClr val="dk1"/>
                  </a:solidFill>
                  <a:latin typeface="Calibri" panose="020F0502020204030204" pitchFamily="34" charset="0"/>
                  <a:ea typeface="Calibri"/>
                  <a:cs typeface="Calibri" panose="020F0502020204030204" pitchFamily="34" charset="0"/>
                  <a:sym typeface="Calibri"/>
                </a:rPr>
              </a:br>
              <a:r>
                <a:rPr lang="en-US" sz="1300">
                  <a:solidFill>
                    <a:schemeClr val="dk1"/>
                  </a:solidFill>
                  <a:latin typeface="Calibri" panose="020F0502020204030204" pitchFamily="34" charset="0"/>
                  <a:ea typeface="Calibri"/>
                  <a:cs typeface="Calibri" panose="020F0502020204030204" pitchFamily="34" charset="0"/>
                  <a:sym typeface="Calibri"/>
                </a:rPr>
                <a:t>Rio Vista Discharge (cfs)</a:t>
              </a:r>
              <a:br>
                <a:rPr lang="en-US" sz="1300">
                  <a:solidFill>
                    <a:schemeClr val="dk1"/>
                  </a:solidFill>
                  <a:latin typeface="Calibri" panose="020F0502020204030204" pitchFamily="34" charset="0"/>
                  <a:ea typeface="Calibri"/>
                  <a:cs typeface="Calibri" panose="020F0502020204030204" pitchFamily="34" charset="0"/>
                  <a:sym typeface="Calibri"/>
                </a:rPr>
              </a:br>
              <a:br>
                <a:rPr lang="en-US" sz="1300">
                  <a:solidFill>
                    <a:schemeClr val="dk1"/>
                  </a:solidFill>
                  <a:latin typeface="Calibri" panose="020F0502020204030204" pitchFamily="34" charset="0"/>
                  <a:ea typeface="Calibri"/>
                  <a:cs typeface="Calibri" panose="020F0502020204030204" pitchFamily="34" charset="0"/>
                  <a:sym typeface="Calibri"/>
                </a:rPr>
              </a:br>
              <a:r>
                <a:rPr lang="en-US" sz="1800">
                  <a:solidFill>
                    <a:schemeClr val="dk1"/>
                  </a:solidFill>
                  <a:latin typeface="Calibri" panose="020F0502020204030204" pitchFamily="34" charset="0"/>
                  <a:ea typeface="Calibri"/>
                  <a:cs typeface="Calibri" panose="020F0502020204030204" pitchFamily="34" charset="0"/>
                  <a:sym typeface="Calibri"/>
                </a:rPr>
                <a:t>Yolo Bypass </a:t>
              </a:r>
              <a:r>
                <a:rPr lang="en-US" sz="1300">
                  <a:solidFill>
                    <a:schemeClr val="dk1"/>
                  </a:solidFill>
                  <a:latin typeface="Calibri" panose="020F0502020204030204" pitchFamily="34" charset="0"/>
                  <a:ea typeface="Calibri"/>
                  <a:cs typeface="Calibri" panose="020F0502020204030204" pitchFamily="34" charset="0"/>
                  <a:sym typeface="Calibri"/>
                </a:rPr>
                <a:t>Discharge at Woodland (cfs)</a:t>
              </a:r>
              <a:endParaRPr>
                <a:latin typeface="Calibri" panose="020F0502020204030204" pitchFamily="34" charset="0"/>
                <a:cs typeface="Calibri" panose="020F0502020204030204" pitchFamily="34" charset="0"/>
              </a:endParaRPr>
            </a:p>
          </p:txBody>
        </p:sp>
      </p:grpSp>
      <p:cxnSp>
        <p:nvCxnSpPr>
          <p:cNvPr id="959" name="Google Shape;959;p63"/>
          <p:cNvCxnSpPr/>
          <p:nvPr/>
        </p:nvCxnSpPr>
        <p:spPr>
          <a:xfrm rot="10800000">
            <a:off x="9788063" y="3131225"/>
            <a:ext cx="562355" cy="728806"/>
          </a:xfrm>
          <a:prstGeom prst="straightConnector1">
            <a:avLst/>
          </a:prstGeom>
          <a:noFill/>
          <a:ln w="38100" cap="flat" cmpd="sng">
            <a:solidFill>
              <a:schemeClr val="accent6"/>
            </a:solidFill>
            <a:prstDash val="solid"/>
            <a:miter lim="800000"/>
            <a:headEnd type="none" w="sm" len="sm"/>
            <a:tailEnd type="triangle" w="med" len="med"/>
          </a:ln>
        </p:spPr>
      </p:cxnSp>
      <p:cxnSp>
        <p:nvCxnSpPr>
          <p:cNvPr id="960" name="Google Shape;960;p63"/>
          <p:cNvCxnSpPr/>
          <p:nvPr/>
        </p:nvCxnSpPr>
        <p:spPr>
          <a:xfrm rot="10800000">
            <a:off x="9788063" y="4137132"/>
            <a:ext cx="506398" cy="323323"/>
          </a:xfrm>
          <a:prstGeom prst="straightConnector1">
            <a:avLst/>
          </a:prstGeom>
          <a:noFill/>
          <a:ln w="38100" cap="flat" cmpd="sng">
            <a:solidFill>
              <a:schemeClr val="accent6"/>
            </a:solidFill>
            <a:prstDash val="solid"/>
            <a:miter lim="800000"/>
            <a:headEnd type="none" w="sm" len="sm"/>
            <a:tailEnd type="triangle" w="med" len="med"/>
          </a:ln>
        </p:spPr>
      </p:cxnSp>
      <p:grpSp>
        <p:nvGrpSpPr>
          <p:cNvPr id="961" name="Google Shape;961;p63"/>
          <p:cNvGrpSpPr/>
          <p:nvPr/>
        </p:nvGrpSpPr>
        <p:grpSpPr>
          <a:xfrm>
            <a:off x="10214805" y="5591353"/>
            <a:ext cx="1785497" cy="791510"/>
            <a:chOff x="2542086" y="5214538"/>
            <a:chExt cx="1828800" cy="763944"/>
          </a:xfrm>
        </p:grpSpPr>
        <p:sp>
          <p:nvSpPr>
            <p:cNvPr id="962" name="Google Shape;962;p63"/>
            <p:cNvSpPr/>
            <p:nvPr/>
          </p:nvSpPr>
          <p:spPr>
            <a:xfrm>
              <a:off x="2542086" y="5214538"/>
              <a:ext cx="1828800" cy="763944"/>
            </a:xfrm>
            <a:prstGeom prst="ellipse">
              <a:avLst/>
            </a:prstGeom>
            <a:solidFill>
              <a:srgbClr val="E1EFD8"/>
            </a:solidFill>
            <a:ln w="381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963" name="Google Shape;963;p63"/>
            <p:cNvSpPr txBox="1"/>
            <p:nvPr/>
          </p:nvSpPr>
          <p:spPr>
            <a:xfrm>
              <a:off x="2623674" y="5274848"/>
              <a:ext cx="1717655" cy="6238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panose="020F0502020204030204" pitchFamily="34" charset="0"/>
                  <a:ea typeface="Calibri"/>
                  <a:cs typeface="Calibri" panose="020F0502020204030204" pitchFamily="34" charset="0"/>
                  <a:sym typeface="Calibri"/>
                </a:rPr>
                <a:t>Download data (Advanced)</a:t>
              </a:r>
              <a:endParaRPr>
                <a:latin typeface="Calibri" panose="020F0502020204030204" pitchFamily="34" charset="0"/>
                <a:cs typeface="Calibri" panose="020F0502020204030204" pitchFamily="34" charset="0"/>
              </a:endParaRPr>
            </a:p>
          </p:txBody>
        </p:sp>
      </p:grpSp>
      <p:cxnSp>
        <p:nvCxnSpPr>
          <p:cNvPr id="964" name="Google Shape;964;p63"/>
          <p:cNvCxnSpPr/>
          <p:nvPr/>
        </p:nvCxnSpPr>
        <p:spPr>
          <a:xfrm rot="10800000">
            <a:off x="10004648" y="5669866"/>
            <a:ext cx="249238" cy="175976"/>
          </a:xfrm>
          <a:prstGeom prst="straightConnector1">
            <a:avLst/>
          </a:prstGeom>
          <a:noFill/>
          <a:ln w="38100" cap="flat" cmpd="sng">
            <a:solidFill>
              <a:schemeClr val="accent6"/>
            </a:solidFill>
            <a:prstDash val="solid"/>
            <a:miter lim="800000"/>
            <a:headEnd type="none" w="sm" len="sm"/>
            <a:tailEnd type="triangle" w="med" len="med"/>
          </a:ln>
        </p:spPr>
      </p:cxnSp>
      <p:sp>
        <p:nvSpPr>
          <p:cNvPr id="965" name="Google Shape;965;p63"/>
          <p:cNvSpPr txBox="1"/>
          <p:nvPr/>
        </p:nvSpPr>
        <p:spPr>
          <a:xfrm>
            <a:off x="6212747" y="0"/>
            <a:ext cx="45618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panose="020F0502020204030204" pitchFamily="34" charset="0"/>
                <a:ea typeface="Calibri"/>
                <a:cs typeface="Calibri" panose="020F0502020204030204" pitchFamily="34" charset="0"/>
                <a:sym typeface="Calibri"/>
              </a:rPr>
              <a:t>Example with Winter-Run Chinook Salmon</a:t>
            </a:r>
            <a:endParaRPr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ED5B008-1D0A-1725-E3FD-29D37162A5ED}"/>
              </a:ext>
            </a:extLst>
          </p:cNvPr>
          <p:cNvSpPr txBox="1"/>
          <p:nvPr/>
        </p:nvSpPr>
        <p:spPr>
          <a:xfrm>
            <a:off x="4013200" y="-914400"/>
            <a:ext cx="184731" cy="369332"/>
          </a:xfrm>
          <a:prstGeom prst="rect">
            <a:avLst/>
          </a:prstGeom>
          <a:noFill/>
        </p:spPr>
        <p:txBody>
          <a:bodyPr wrap="none" rtlCol="0">
            <a:spAutoFit/>
          </a:bodyP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94415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8000" r="-38000"/>
          </a:stretch>
        </a:blipFill>
        <a:effectLst/>
      </p:bgPr>
    </p:bg>
    <p:spTree>
      <p:nvGrpSpPr>
        <p:cNvPr id="1" name="Shape 970"/>
        <p:cNvGrpSpPr/>
        <p:nvPr/>
      </p:nvGrpSpPr>
      <p:grpSpPr>
        <a:xfrm>
          <a:off x="0" y="0"/>
          <a:ext cx="0" cy="0"/>
          <a:chOff x="0" y="0"/>
          <a:chExt cx="0" cy="0"/>
        </a:xfrm>
      </p:grpSpPr>
      <p:sp>
        <p:nvSpPr>
          <p:cNvPr id="2" name="Google Shape;691;p47">
            <a:extLst>
              <a:ext uri="{FF2B5EF4-FFF2-40B4-BE49-F238E27FC236}">
                <a16:creationId xmlns:a16="http://schemas.microsoft.com/office/drawing/2014/main" id="{1A9E0BDA-AE1A-7425-CC46-5206717FC352}"/>
              </a:ext>
            </a:extLst>
          </p:cNvPr>
          <p:cNvSpPr/>
          <p:nvPr/>
        </p:nvSpPr>
        <p:spPr>
          <a:xfrm>
            <a:off x="0" y="0"/>
            <a:ext cx="12192000" cy="6858000"/>
          </a:xfrm>
          <a:prstGeom prst="rect">
            <a:avLst/>
          </a:prstGeom>
          <a:solidFill>
            <a:schemeClr val="accent5">
              <a:lumMod val="40000"/>
              <a:lumOff val="60000"/>
              <a:alpha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legreya Medium"/>
              <a:ea typeface="Alegreya Medium"/>
              <a:cs typeface="Alegreya Medium"/>
              <a:sym typeface="Alegreya Medium"/>
            </a:endParaRPr>
          </a:p>
        </p:txBody>
      </p:sp>
      <p:sp>
        <p:nvSpPr>
          <p:cNvPr id="972" name="Google Shape;972;p64"/>
          <p:cNvSpPr txBox="1">
            <a:spLocks noGrp="1"/>
          </p:cNvSpPr>
          <p:nvPr>
            <p:ph type="title"/>
          </p:nvPr>
        </p:nvSpPr>
        <p:spPr>
          <a:xfrm>
            <a:off x="432777" y="365126"/>
            <a:ext cx="10515600" cy="10215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legreya Medium"/>
              <a:buNone/>
            </a:pPr>
            <a:r>
              <a:rPr lang="en-US" b="1" dirty="0">
                <a:latin typeface="Calibri" panose="020F0502020204030204" pitchFamily="34" charset="0"/>
                <a:cs typeface="Calibri" panose="020F0502020204030204" pitchFamily="34" charset="0"/>
              </a:rPr>
              <a:t>STARS</a:t>
            </a:r>
            <a:endParaRPr b="1" dirty="0">
              <a:latin typeface="Calibri" panose="020F0502020204030204" pitchFamily="34" charset="0"/>
              <a:cs typeface="Calibri" panose="020F0502020204030204" pitchFamily="34" charset="0"/>
            </a:endParaRPr>
          </a:p>
        </p:txBody>
      </p:sp>
      <p:sp>
        <p:nvSpPr>
          <p:cNvPr id="973" name="Google Shape;973;p64"/>
          <p:cNvSpPr txBox="1">
            <a:spLocks noGrp="1"/>
          </p:cNvSpPr>
          <p:nvPr>
            <p:ph type="sldNum" sz="quarter" idx="12"/>
          </p:nvPr>
        </p:nvSpPr>
        <p:spPr>
          <a:xfrm>
            <a:off x="8941339"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68</a:t>
            </a:fld>
            <a:endParaRPr dirty="0">
              <a:latin typeface="Calibri" panose="020F0502020204030204" pitchFamily="34" charset="0"/>
              <a:cs typeface="Calibri" panose="020F0502020204030204" pitchFamily="34" charset="0"/>
            </a:endParaRPr>
          </a:p>
        </p:txBody>
      </p:sp>
      <p:pic>
        <p:nvPicPr>
          <p:cNvPr id="974" name="Google Shape;974;p64"/>
          <p:cNvPicPr preferRelativeResize="0"/>
          <p:nvPr/>
        </p:nvPicPr>
        <p:blipFill rotWithShape="1">
          <a:blip r:embed="rId5">
            <a:alphaModFix/>
          </a:blip>
          <a:srcRect l="23391" t="60452" r="1495"/>
          <a:stretch/>
        </p:blipFill>
        <p:spPr>
          <a:xfrm>
            <a:off x="2870200" y="98425"/>
            <a:ext cx="7658100" cy="3635452"/>
          </a:xfrm>
          <a:prstGeom prst="rect">
            <a:avLst/>
          </a:prstGeom>
          <a:noFill/>
          <a:ln>
            <a:noFill/>
          </a:ln>
        </p:spPr>
      </p:pic>
      <p:pic>
        <p:nvPicPr>
          <p:cNvPr id="975" name="Google Shape;975;p64"/>
          <p:cNvPicPr preferRelativeResize="0"/>
          <p:nvPr/>
        </p:nvPicPr>
        <p:blipFill rotWithShape="1">
          <a:blip r:embed="rId6">
            <a:alphaModFix/>
          </a:blip>
          <a:srcRect l="23308" r="1495" b="66822"/>
          <a:stretch/>
        </p:blipFill>
        <p:spPr>
          <a:xfrm>
            <a:off x="2870200" y="3691823"/>
            <a:ext cx="7658100" cy="3096898"/>
          </a:xfrm>
          <a:prstGeom prst="rect">
            <a:avLst/>
          </a:prstGeom>
          <a:noFill/>
          <a:ln>
            <a:noFill/>
          </a:ln>
        </p:spPr>
      </p:pic>
      <p:sp>
        <p:nvSpPr>
          <p:cNvPr id="976" name="Google Shape;976;p64"/>
          <p:cNvSpPr/>
          <p:nvPr/>
        </p:nvSpPr>
        <p:spPr>
          <a:xfrm>
            <a:off x="10153259" y="1592851"/>
            <a:ext cx="197241" cy="4478902"/>
          </a:xfrm>
          <a:prstGeom prst="leftBracket">
            <a:avLst>
              <a:gd name="adj" fmla="val 8333"/>
            </a:avLst>
          </a:prstGeom>
          <a:noFill/>
          <a:ln w="635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a:cs typeface="Calibri" panose="020F0502020204030204" pitchFamily="34" charset="0"/>
              <a:sym typeface="Calibri"/>
            </a:endParaRPr>
          </a:p>
        </p:txBody>
      </p:sp>
      <p:sp>
        <p:nvSpPr>
          <p:cNvPr id="977" name="Google Shape;977;p64"/>
          <p:cNvSpPr/>
          <p:nvPr/>
        </p:nvSpPr>
        <p:spPr>
          <a:xfrm flipH="1">
            <a:off x="10289979" y="1592851"/>
            <a:ext cx="197241" cy="4478902"/>
          </a:xfrm>
          <a:prstGeom prst="leftBracket">
            <a:avLst>
              <a:gd name="adj" fmla="val 8333"/>
            </a:avLst>
          </a:prstGeom>
          <a:noFill/>
          <a:ln w="635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a:cs typeface="Calibri" panose="020F0502020204030204" pitchFamily="34" charset="0"/>
              <a:sym typeface="Calibri"/>
            </a:endParaRPr>
          </a:p>
        </p:txBody>
      </p:sp>
      <p:grpSp>
        <p:nvGrpSpPr>
          <p:cNvPr id="978" name="Google Shape;978;p64"/>
          <p:cNvGrpSpPr/>
          <p:nvPr/>
        </p:nvGrpSpPr>
        <p:grpSpPr>
          <a:xfrm>
            <a:off x="10535556" y="2129538"/>
            <a:ext cx="1676984" cy="2442461"/>
            <a:chOff x="2479619" y="5214537"/>
            <a:chExt cx="1717655" cy="2357397"/>
          </a:xfrm>
        </p:grpSpPr>
        <p:sp>
          <p:nvSpPr>
            <p:cNvPr id="979" name="Google Shape;979;p64"/>
            <p:cNvSpPr/>
            <p:nvPr/>
          </p:nvSpPr>
          <p:spPr>
            <a:xfrm>
              <a:off x="2542087" y="5214537"/>
              <a:ext cx="1552691" cy="2357397"/>
            </a:xfrm>
            <a:prstGeom prst="roundRect">
              <a:avLst>
                <a:gd name="adj" fmla="val 16667"/>
              </a:avLst>
            </a:prstGeom>
            <a:solidFill>
              <a:srgbClr val="E1EFD8"/>
            </a:solidFill>
            <a:ln w="381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980" name="Google Shape;980;p64"/>
            <p:cNvSpPr txBox="1"/>
            <p:nvPr/>
          </p:nvSpPr>
          <p:spPr>
            <a:xfrm>
              <a:off x="2479619" y="5290317"/>
              <a:ext cx="1717655" cy="212396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panose="020F0502020204030204" pitchFamily="34" charset="0"/>
                  <a:ea typeface="Calibri"/>
                  <a:cs typeface="Calibri" panose="020F0502020204030204" pitchFamily="34" charset="0"/>
                  <a:sym typeface="Calibri"/>
                </a:rPr>
                <a:t>5-day </a:t>
              </a:r>
              <a:br>
                <a:rPr lang="en-US" sz="1800">
                  <a:solidFill>
                    <a:schemeClr val="dk1"/>
                  </a:solidFill>
                  <a:latin typeface="Calibri" panose="020F0502020204030204" pitchFamily="34" charset="0"/>
                  <a:ea typeface="Calibri"/>
                  <a:cs typeface="Calibri" panose="020F0502020204030204" pitchFamily="34" charset="0"/>
                  <a:sym typeface="Calibri"/>
                </a:rPr>
              </a:br>
              <a:r>
                <a:rPr lang="en-US" sz="1800">
                  <a:solidFill>
                    <a:schemeClr val="dk1"/>
                  </a:solidFill>
                  <a:latin typeface="Calibri" panose="020F0502020204030204" pitchFamily="34" charset="0"/>
                  <a:ea typeface="Calibri"/>
                  <a:cs typeface="Calibri" panose="020F0502020204030204" pitchFamily="34" charset="0"/>
                  <a:sym typeface="Calibri"/>
                </a:rPr>
                <a:t>forecasted</a:t>
              </a:r>
              <a:br>
                <a:rPr lang="en-US" sz="1800">
                  <a:solidFill>
                    <a:schemeClr val="dk1"/>
                  </a:solidFill>
                  <a:latin typeface="Calibri" panose="020F0502020204030204" pitchFamily="34" charset="0"/>
                  <a:ea typeface="Calibri"/>
                  <a:cs typeface="Calibri" panose="020F0502020204030204" pitchFamily="34" charset="0"/>
                  <a:sym typeface="Calibri"/>
                </a:rPr>
              </a:br>
              <a:r>
                <a:rPr lang="en-US" sz="1800">
                  <a:solidFill>
                    <a:schemeClr val="dk1"/>
                  </a:solidFill>
                  <a:latin typeface="Calibri" panose="020F0502020204030204" pitchFamily="34" charset="0"/>
                  <a:ea typeface="Calibri"/>
                  <a:cs typeface="Calibri" panose="020F0502020204030204" pitchFamily="34" charset="0"/>
                  <a:sym typeface="Calibri"/>
                </a:rPr>
                <a:t>flows &amp; temperature </a:t>
              </a:r>
              <a:br>
                <a:rPr lang="en-US" sz="1700">
                  <a:solidFill>
                    <a:schemeClr val="dk1"/>
                  </a:solidFill>
                  <a:latin typeface="Calibri" panose="020F0502020204030204" pitchFamily="34" charset="0"/>
                  <a:ea typeface="Calibri"/>
                  <a:cs typeface="Calibri" panose="020F0502020204030204" pitchFamily="34" charset="0"/>
                  <a:sym typeface="Calibri"/>
                </a:rPr>
              </a:br>
              <a:br>
                <a:rPr lang="en-US" sz="1700">
                  <a:solidFill>
                    <a:schemeClr val="dk1"/>
                  </a:solidFill>
                  <a:latin typeface="Calibri" panose="020F0502020204030204" pitchFamily="34" charset="0"/>
                  <a:ea typeface="Calibri"/>
                  <a:cs typeface="Calibri" panose="020F0502020204030204" pitchFamily="34" charset="0"/>
                  <a:sym typeface="Calibri"/>
                </a:rPr>
              </a:br>
              <a:r>
                <a:rPr lang="en-US" sz="1600">
                  <a:solidFill>
                    <a:schemeClr val="dk1"/>
                  </a:solidFill>
                  <a:latin typeface="Calibri" panose="020F0502020204030204" pitchFamily="34" charset="0"/>
                  <a:ea typeface="Calibri"/>
                  <a:cs typeface="Calibri" panose="020F0502020204030204" pitchFamily="34" charset="0"/>
                  <a:sym typeface="Calibri"/>
                </a:rPr>
                <a:t>(data from </a:t>
              </a:r>
              <a:br>
                <a:rPr lang="en-US" sz="1600">
                  <a:solidFill>
                    <a:schemeClr val="dk1"/>
                  </a:solidFill>
                  <a:latin typeface="Calibri" panose="020F0502020204030204" pitchFamily="34" charset="0"/>
                  <a:ea typeface="Calibri"/>
                  <a:cs typeface="Calibri" panose="020F0502020204030204" pitchFamily="34" charset="0"/>
                  <a:sym typeface="Calibri"/>
                </a:rPr>
              </a:br>
              <a:r>
                <a:rPr lang="en-US" sz="1600">
                  <a:solidFill>
                    <a:schemeClr val="dk1"/>
                  </a:solidFill>
                  <a:latin typeface="Calibri" panose="020F0502020204030204" pitchFamily="34" charset="0"/>
                  <a:ea typeface="Calibri"/>
                  <a:cs typeface="Calibri" panose="020F0502020204030204" pitchFamily="34" charset="0"/>
                  <a:sym typeface="Calibri"/>
                </a:rPr>
                <a:t>CA NV River Forecast Center)</a:t>
              </a:r>
              <a:endParaRPr sz="1700">
                <a:solidFill>
                  <a:schemeClr val="dk1"/>
                </a:solidFill>
                <a:latin typeface="Calibri" panose="020F0502020204030204" pitchFamily="34" charset="0"/>
                <a:ea typeface="Calibri"/>
                <a:cs typeface="Calibri" panose="020F0502020204030204" pitchFamily="34" charset="0"/>
                <a:sym typeface="Calibri"/>
              </a:endParaRPr>
            </a:p>
          </p:txBody>
        </p:sp>
      </p:grpSp>
      <p:sp>
        <p:nvSpPr>
          <p:cNvPr id="981" name="Google Shape;981;p64"/>
          <p:cNvSpPr txBox="1"/>
          <p:nvPr/>
        </p:nvSpPr>
        <p:spPr>
          <a:xfrm>
            <a:off x="432776" y="2967335"/>
            <a:ext cx="2300703"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alibri" panose="020F0502020204030204" pitchFamily="34" charset="0"/>
                <a:ea typeface="Calibri"/>
                <a:cs typeface="Calibri" panose="020F0502020204030204" pitchFamily="34" charset="0"/>
                <a:sym typeface="Calibri"/>
              </a:rPr>
              <a:t>Example with </a:t>
            </a:r>
            <a:br>
              <a:rPr lang="en-US" sz="2000" dirty="0">
                <a:solidFill>
                  <a:schemeClr val="dk1"/>
                </a:solidFill>
                <a:latin typeface="Calibri" panose="020F0502020204030204" pitchFamily="34" charset="0"/>
                <a:ea typeface="Calibri"/>
                <a:cs typeface="Calibri" panose="020F0502020204030204" pitchFamily="34" charset="0"/>
                <a:sym typeface="Calibri"/>
              </a:rPr>
            </a:br>
            <a:r>
              <a:rPr lang="en-US" sz="2000" dirty="0">
                <a:solidFill>
                  <a:schemeClr val="dk1"/>
                </a:solidFill>
                <a:latin typeface="Calibri" panose="020F0502020204030204" pitchFamily="34" charset="0"/>
                <a:ea typeface="Calibri"/>
                <a:cs typeface="Calibri" panose="020F0502020204030204" pitchFamily="34" charset="0"/>
                <a:sym typeface="Calibri"/>
              </a:rPr>
              <a:t>Winter-Run </a:t>
            </a:r>
            <a:br>
              <a:rPr lang="en-US" sz="2000" dirty="0">
                <a:solidFill>
                  <a:schemeClr val="dk1"/>
                </a:solidFill>
                <a:latin typeface="Calibri" panose="020F0502020204030204" pitchFamily="34" charset="0"/>
                <a:ea typeface="Calibri"/>
                <a:cs typeface="Calibri" panose="020F0502020204030204" pitchFamily="34" charset="0"/>
                <a:sym typeface="Calibri"/>
              </a:rPr>
            </a:br>
            <a:r>
              <a:rPr lang="en-US" sz="2000" dirty="0">
                <a:solidFill>
                  <a:schemeClr val="dk1"/>
                </a:solidFill>
                <a:latin typeface="Calibri" panose="020F0502020204030204" pitchFamily="34" charset="0"/>
                <a:ea typeface="Calibri"/>
                <a:cs typeface="Calibri" panose="020F0502020204030204" pitchFamily="34" charset="0"/>
                <a:sym typeface="Calibri"/>
              </a:rPr>
              <a:t>Chinook</a:t>
            </a:r>
            <a:endParaRPr sz="2000" dirty="0">
              <a:latin typeface="Calibri" panose="020F0502020204030204" pitchFamily="34" charset="0"/>
              <a:cs typeface="Calibri" panose="020F0502020204030204" pitchFamily="34" charset="0"/>
            </a:endParaRPr>
          </a:p>
        </p:txBody>
      </p:sp>
      <p:sp>
        <p:nvSpPr>
          <p:cNvPr id="982" name="Google Shape;982;p64"/>
          <p:cNvSpPr txBox="1"/>
          <p:nvPr/>
        </p:nvSpPr>
        <p:spPr>
          <a:xfrm>
            <a:off x="-43305" y="5649845"/>
            <a:ext cx="2828925"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chemeClr val="dk1"/>
                </a:solidFill>
                <a:latin typeface="Calibri" panose="020F0502020204030204" pitchFamily="34" charset="0"/>
                <a:ea typeface="Calibri"/>
                <a:cs typeface="Calibri" panose="020F0502020204030204" pitchFamily="34" charset="0"/>
                <a:sym typeface="Calibri"/>
                <a:hlinkClick r:id="rId7"/>
              </a:rPr>
              <a:t>https://www.cbr.washington.edu/shiny/STARS/</a:t>
            </a:r>
            <a:r>
              <a:rPr lang="en-US" sz="1500" dirty="0">
                <a:solidFill>
                  <a:schemeClr val="dk1"/>
                </a:solidFill>
                <a:latin typeface="Calibri" panose="020F0502020204030204" pitchFamily="34" charset="0"/>
                <a:ea typeface="Calibri"/>
                <a:cs typeface="Calibri" panose="020F0502020204030204" pitchFamily="34" charset="0"/>
                <a:sym typeface="Calibri"/>
              </a:rPr>
              <a:t> </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7238850"/>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8000" r="-38000"/>
          </a:stretch>
        </a:blipFill>
        <a:effectLst/>
      </p:bgPr>
    </p:bg>
    <p:spTree>
      <p:nvGrpSpPr>
        <p:cNvPr id="1" name="Shape 1406"/>
        <p:cNvGrpSpPr/>
        <p:nvPr/>
      </p:nvGrpSpPr>
      <p:grpSpPr>
        <a:xfrm>
          <a:off x="0" y="0"/>
          <a:ext cx="0" cy="0"/>
          <a:chOff x="0" y="0"/>
          <a:chExt cx="0" cy="0"/>
        </a:xfrm>
      </p:grpSpPr>
      <p:sp>
        <p:nvSpPr>
          <p:cNvPr id="6" name="Google Shape;691;p47">
            <a:extLst>
              <a:ext uri="{FF2B5EF4-FFF2-40B4-BE49-F238E27FC236}">
                <a16:creationId xmlns:a16="http://schemas.microsoft.com/office/drawing/2014/main" id="{DDE9FF45-0DA8-8AAA-38B2-5C57718C3617}"/>
              </a:ext>
            </a:extLst>
          </p:cNvPr>
          <p:cNvSpPr/>
          <p:nvPr/>
        </p:nvSpPr>
        <p:spPr>
          <a:xfrm>
            <a:off x="0" y="0"/>
            <a:ext cx="12192000" cy="6858000"/>
          </a:xfrm>
          <a:prstGeom prst="rect">
            <a:avLst/>
          </a:prstGeom>
          <a:solidFill>
            <a:schemeClr val="accent5">
              <a:lumMod val="40000"/>
              <a:lumOff val="60000"/>
              <a:alpha val="9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legreya Medium"/>
              <a:ea typeface="Alegreya Medium"/>
              <a:cs typeface="Alegreya Medium"/>
              <a:sym typeface="Alegreya Medium"/>
            </a:endParaRPr>
          </a:p>
        </p:txBody>
      </p:sp>
      <p:sp>
        <p:nvSpPr>
          <p:cNvPr id="1408" name="Google Shape;1408;p99"/>
          <p:cNvSpPr txBox="1">
            <a:spLocks noGrp="1"/>
          </p:cNvSpPr>
          <p:nvPr>
            <p:ph type="ctrTitle"/>
          </p:nvPr>
        </p:nvSpPr>
        <p:spPr>
          <a:xfrm>
            <a:off x="1094282" y="83130"/>
            <a:ext cx="8645463" cy="471055"/>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Alegreya SC"/>
              <a:buNone/>
            </a:pPr>
            <a:r>
              <a:rPr lang="en-US" sz="3200" b="1" dirty="0">
                <a:latin typeface="Calibri" panose="020F0502020204030204" pitchFamily="34" charset="0"/>
                <a:ea typeface="Alegreya SC"/>
                <a:cs typeface="Calibri" panose="020F0502020204030204" pitchFamily="34" charset="0"/>
                <a:sym typeface="Alegreya SC"/>
              </a:rPr>
              <a:t>Exploratory Shiny apps</a:t>
            </a:r>
            <a:endParaRPr b="1" dirty="0">
              <a:latin typeface="Calibri" panose="020F0502020204030204" pitchFamily="34" charset="0"/>
              <a:cs typeface="Calibri" panose="020F0502020204030204" pitchFamily="34" charset="0"/>
            </a:endParaRPr>
          </a:p>
        </p:txBody>
      </p:sp>
      <p:sp>
        <p:nvSpPr>
          <p:cNvPr id="1407" name="Google Shape;1407;p99"/>
          <p:cNvSpPr txBox="1">
            <a:spLocks noGrp="1"/>
          </p:cNvSpPr>
          <p:nvPr>
            <p:ph type="sldNum" sz="quarter" idx="12"/>
          </p:nvPr>
        </p:nvSpPr>
        <p:spPr>
          <a:xfrm>
            <a:off x="9448800" y="6429851"/>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b="1">
                <a:latin typeface="Calibri" panose="020F0502020204030204" pitchFamily="34" charset="0"/>
                <a:cs typeface="Calibri" panose="020F0502020204030204" pitchFamily="34" charset="0"/>
              </a:rPr>
              <a:t>69</a:t>
            </a:fld>
            <a:endParaRPr b="1">
              <a:latin typeface="Calibri" panose="020F0502020204030204" pitchFamily="34" charset="0"/>
              <a:cs typeface="Calibri" panose="020F0502020204030204" pitchFamily="34" charset="0"/>
            </a:endParaRPr>
          </a:p>
        </p:txBody>
      </p:sp>
      <p:sp>
        <p:nvSpPr>
          <p:cNvPr id="1414" name="Google Shape;1414;p99"/>
          <p:cNvSpPr txBox="1"/>
          <p:nvPr/>
        </p:nvSpPr>
        <p:spPr>
          <a:xfrm>
            <a:off x="115474" y="1074633"/>
            <a:ext cx="1354158" cy="697316"/>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000"/>
              <a:buFont typeface="Alegreya Medium"/>
              <a:buNone/>
            </a:pPr>
            <a:r>
              <a:rPr lang="en-US" sz="2000" b="1" dirty="0">
                <a:solidFill>
                  <a:schemeClr val="dk1"/>
                </a:solidFill>
                <a:latin typeface="Calibri" panose="020F0502020204030204" pitchFamily="34" charset="0"/>
                <a:ea typeface="Alegreya Medium"/>
                <a:cs typeface="Calibri" panose="020F0502020204030204" pitchFamily="34" charset="0"/>
                <a:sym typeface="Alegreya Medium"/>
              </a:rPr>
              <a:t>Migration Survival</a:t>
            </a:r>
            <a:endParaRPr b="1" dirty="0">
              <a:latin typeface="Calibri" panose="020F0502020204030204" pitchFamily="34" charset="0"/>
              <a:cs typeface="Calibri" panose="020F0502020204030204" pitchFamily="34" charset="0"/>
            </a:endParaRPr>
          </a:p>
        </p:txBody>
      </p:sp>
      <p:sp>
        <p:nvSpPr>
          <p:cNvPr id="1415" name="Google Shape;1415;p99"/>
          <p:cNvSpPr txBox="1"/>
          <p:nvPr/>
        </p:nvSpPr>
        <p:spPr>
          <a:xfrm>
            <a:off x="5816779" y="1074633"/>
            <a:ext cx="1683430" cy="937047"/>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000"/>
              <a:buFont typeface="Alegreya Medium"/>
              <a:buNone/>
            </a:pPr>
            <a:r>
              <a:rPr lang="en-US" sz="2000" b="1" dirty="0">
                <a:solidFill>
                  <a:schemeClr val="dk1"/>
                </a:solidFill>
                <a:latin typeface="Calibri" panose="020F0502020204030204" pitchFamily="34" charset="0"/>
                <a:ea typeface="Alegreya Medium"/>
                <a:cs typeface="Calibri" panose="020F0502020204030204" pitchFamily="34" charset="0"/>
                <a:sym typeface="Alegreya Medium"/>
              </a:rPr>
              <a:t>Flow-pulse </a:t>
            </a:r>
          </a:p>
          <a:p>
            <a:pPr marL="0" marR="0" lvl="0" indent="0" algn="ctr" rtl="0">
              <a:lnSpc>
                <a:spcPct val="90000"/>
              </a:lnSpc>
              <a:spcBef>
                <a:spcPts val="0"/>
              </a:spcBef>
              <a:spcAft>
                <a:spcPts val="0"/>
              </a:spcAft>
              <a:buClr>
                <a:schemeClr val="dk1"/>
              </a:buClr>
              <a:buSzPts val="2000"/>
              <a:buFont typeface="Alegreya Medium"/>
              <a:buNone/>
            </a:pPr>
            <a:r>
              <a:rPr lang="en-US" sz="2000" b="1" dirty="0">
                <a:solidFill>
                  <a:schemeClr val="dk1"/>
                </a:solidFill>
                <a:latin typeface="Calibri" panose="020F0502020204030204" pitchFamily="34" charset="0"/>
                <a:ea typeface="Alegreya Medium"/>
                <a:cs typeface="Calibri" panose="020F0502020204030204" pitchFamily="34" charset="0"/>
                <a:sym typeface="Alegreya Medium"/>
              </a:rPr>
              <a:t> Migration Rate</a:t>
            </a:r>
            <a:endParaRPr b="1" dirty="0">
              <a:latin typeface="Calibri" panose="020F0502020204030204" pitchFamily="34" charset="0"/>
              <a:cs typeface="Calibri" panose="020F0502020204030204" pitchFamily="34" charset="0"/>
            </a:endParaRPr>
          </a:p>
        </p:txBody>
      </p:sp>
      <p:sp>
        <p:nvSpPr>
          <p:cNvPr id="1416" name="Google Shape;1416;p99"/>
          <p:cNvSpPr txBox="1"/>
          <p:nvPr/>
        </p:nvSpPr>
        <p:spPr>
          <a:xfrm>
            <a:off x="5229184" y="4100846"/>
            <a:ext cx="2627771" cy="1225867"/>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000"/>
              <a:buFont typeface="Alegreya Medium"/>
              <a:buNone/>
            </a:pPr>
            <a:r>
              <a:rPr lang="en-US" sz="2000" b="1" dirty="0">
                <a:solidFill>
                  <a:schemeClr val="dk1"/>
                </a:solidFill>
                <a:latin typeface="Calibri" panose="020F0502020204030204" pitchFamily="34" charset="0"/>
                <a:ea typeface="Alegreya Medium"/>
                <a:cs typeface="Calibri" panose="020F0502020204030204" pitchFamily="34" charset="0"/>
                <a:sym typeface="Alegreya Medium"/>
              </a:rPr>
              <a:t>Temperature </a:t>
            </a:r>
          </a:p>
          <a:p>
            <a:pPr marL="0" marR="0" lvl="0" indent="0" algn="ctr" rtl="0">
              <a:lnSpc>
                <a:spcPct val="90000"/>
              </a:lnSpc>
              <a:spcBef>
                <a:spcPts val="0"/>
              </a:spcBef>
              <a:spcAft>
                <a:spcPts val="0"/>
              </a:spcAft>
              <a:buClr>
                <a:schemeClr val="dk1"/>
              </a:buClr>
              <a:buSzPts val="2000"/>
              <a:buFont typeface="Alegreya Medium"/>
              <a:buNone/>
            </a:pPr>
            <a:r>
              <a:rPr lang="en-US" sz="2000" b="1" dirty="0">
                <a:solidFill>
                  <a:schemeClr val="dk1"/>
                </a:solidFill>
                <a:latin typeface="Calibri" panose="020F0502020204030204" pitchFamily="34" charset="0"/>
                <a:ea typeface="Alegreya Medium"/>
                <a:cs typeface="Calibri" panose="020F0502020204030204" pitchFamily="34" charset="0"/>
                <a:sym typeface="Alegreya Medium"/>
              </a:rPr>
              <a:t>Profiler </a:t>
            </a:r>
          </a:p>
          <a:p>
            <a:pPr marL="0" marR="0" lvl="0" indent="0" algn="ctr" rtl="0">
              <a:lnSpc>
                <a:spcPct val="90000"/>
              </a:lnSpc>
              <a:spcBef>
                <a:spcPts val="0"/>
              </a:spcBef>
              <a:spcAft>
                <a:spcPts val="0"/>
              </a:spcAft>
              <a:buClr>
                <a:schemeClr val="dk1"/>
              </a:buClr>
              <a:buSzPts val="2000"/>
              <a:buFont typeface="Alegreya Medium"/>
              <a:buNone/>
            </a:pPr>
            <a:r>
              <a:rPr lang="en-US" sz="2000" b="1" dirty="0">
                <a:solidFill>
                  <a:schemeClr val="dk1"/>
                </a:solidFill>
                <a:latin typeface="Calibri" panose="020F0502020204030204" pitchFamily="34" charset="0"/>
                <a:ea typeface="Alegreya Medium"/>
                <a:cs typeface="Calibri" panose="020F0502020204030204" pitchFamily="34" charset="0"/>
                <a:sym typeface="Alegreya Medium"/>
              </a:rPr>
              <a:t>for </a:t>
            </a:r>
          </a:p>
          <a:p>
            <a:pPr marL="0" marR="0" lvl="0" indent="0" algn="ctr" rtl="0">
              <a:lnSpc>
                <a:spcPct val="90000"/>
              </a:lnSpc>
              <a:spcBef>
                <a:spcPts val="0"/>
              </a:spcBef>
              <a:spcAft>
                <a:spcPts val="0"/>
              </a:spcAft>
              <a:buClr>
                <a:schemeClr val="dk1"/>
              </a:buClr>
              <a:buSzPts val="2000"/>
              <a:buFont typeface="Alegreya Medium"/>
              <a:buNone/>
            </a:pPr>
            <a:r>
              <a:rPr lang="en-US" sz="2000" b="1" dirty="0">
                <a:solidFill>
                  <a:schemeClr val="dk1"/>
                </a:solidFill>
                <a:latin typeface="Calibri" panose="020F0502020204030204" pitchFamily="34" charset="0"/>
                <a:ea typeface="Alegreya Medium"/>
                <a:cs typeface="Calibri" panose="020F0502020204030204" pitchFamily="34" charset="0"/>
                <a:sym typeface="Alegreya Medium"/>
              </a:rPr>
              <a:t>Fish Model</a:t>
            </a:r>
            <a:endParaRPr b="1" dirty="0">
              <a:latin typeface="Calibri" panose="020F0502020204030204" pitchFamily="34" charset="0"/>
              <a:cs typeface="Calibri" panose="020F0502020204030204" pitchFamily="34" charset="0"/>
            </a:endParaRPr>
          </a:p>
        </p:txBody>
      </p:sp>
      <p:sp>
        <p:nvSpPr>
          <p:cNvPr id="1417" name="Google Shape;1417;p99"/>
          <p:cNvSpPr txBox="1"/>
          <p:nvPr/>
        </p:nvSpPr>
        <p:spPr>
          <a:xfrm>
            <a:off x="191046" y="4100846"/>
            <a:ext cx="1203015" cy="740744"/>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000"/>
              <a:buFont typeface="Alegreya Medium"/>
              <a:buNone/>
            </a:pPr>
            <a:r>
              <a:rPr lang="en-US" sz="2000" b="1" dirty="0">
                <a:solidFill>
                  <a:schemeClr val="dk1"/>
                </a:solidFill>
                <a:latin typeface="Calibri" panose="020F0502020204030204" pitchFamily="34" charset="0"/>
                <a:ea typeface="Alegreya Medium"/>
                <a:cs typeface="Calibri" panose="020F0502020204030204" pitchFamily="34" charset="0"/>
                <a:sym typeface="Alegreya Medium"/>
              </a:rPr>
              <a:t>Egg Survival</a:t>
            </a:r>
            <a:endParaRPr b="1" dirty="0">
              <a:latin typeface="Calibri" panose="020F0502020204030204" pitchFamily="34" charset="0"/>
              <a:cs typeface="Calibri" panose="020F0502020204030204" pitchFamily="34" charset="0"/>
            </a:endParaRPr>
          </a:p>
        </p:txBody>
      </p:sp>
      <p:sp>
        <p:nvSpPr>
          <p:cNvPr id="1419" name="Google Shape;1419;p99"/>
          <p:cNvSpPr txBox="1"/>
          <p:nvPr/>
        </p:nvSpPr>
        <p:spPr>
          <a:xfrm>
            <a:off x="2780676" y="550553"/>
            <a:ext cx="6850505" cy="3231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dirty="0">
                <a:solidFill>
                  <a:schemeClr val="dk1"/>
                </a:solidFill>
                <a:latin typeface="Calibri" panose="020F0502020204030204" pitchFamily="34" charset="0"/>
                <a:ea typeface="Calibri"/>
                <a:cs typeface="Calibri" panose="020F0502020204030204" pitchFamily="34" charset="0"/>
                <a:sym typeface="Calibri"/>
              </a:rPr>
              <a:t>Examples from </a:t>
            </a:r>
            <a:r>
              <a:rPr lang="en-US" sz="1500" b="1" dirty="0">
                <a:solidFill>
                  <a:schemeClr val="dk1"/>
                </a:solidFill>
                <a:latin typeface="Calibri" panose="020F0502020204030204" pitchFamily="34" charset="0"/>
                <a:ea typeface="Calibri"/>
                <a:cs typeface="Calibri" panose="020F0502020204030204" pitchFamily="34" charset="0"/>
                <a:sym typeface="Calibri"/>
                <a:hlinkClick r:id="rId5"/>
              </a:rPr>
              <a:t>https://www.cbr.washington.edu/sacramento/tools/</a:t>
            </a:r>
            <a:r>
              <a:rPr lang="en-US" sz="1500" b="1" dirty="0">
                <a:solidFill>
                  <a:schemeClr val="dk1"/>
                </a:solidFill>
                <a:latin typeface="Calibri" panose="020F0502020204030204" pitchFamily="34" charset="0"/>
                <a:ea typeface="Calibri"/>
                <a:cs typeface="Calibri" panose="020F0502020204030204" pitchFamily="34" charset="0"/>
                <a:sym typeface="Calibri"/>
              </a:rPr>
              <a:t> </a:t>
            </a:r>
            <a:endParaRPr b="1"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6"/>
          <a:stretch>
            <a:fillRect/>
          </a:stretch>
        </p:blipFill>
        <p:spPr>
          <a:xfrm>
            <a:off x="1443715" y="1005725"/>
            <a:ext cx="4019109" cy="2636395"/>
          </a:xfrm>
          <a:prstGeom prst="rect">
            <a:avLst/>
          </a:prstGeom>
          <a:ln>
            <a:solidFill>
              <a:schemeClr val="tx1"/>
            </a:solidFill>
          </a:ln>
        </p:spPr>
      </p:pic>
      <p:pic>
        <p:nvPicPr>
          <p:cNvPr id="3" name="Picture 2"/>
          <p:cNvPicPr>
            <a:picLocks noChangeAspect="1"/>
          </p:cNvPicPr>
          <p:nvPr/>
        </p:nvPicPr>
        <p:blipFill>
          <a:blip r:embed="rId7"/>
          <a:stretch>
            <a:fillRect/>
          </a:stretch>
        </p:blipFill>
        <p:spPr>
          <a:xfrm>
            <a:off x="7315287" y="951539"/>
            <a:ext cx="4384586" cy="2867031"/>
          </a:xfrm>
          <a:prstGeom prst="rect">
            <a:avLst/>
          </a:prstGeom>
          <a:noFill/>
          <a:ln>
            <a:solidFill>
              <a:schemeClr val="tx1"/>
            </a:solidFill>
          </a:ln>
        </p:spPr>
      </p:pic>
      <p:pic>
        <p:nvPicPr>
          <p:cNvPr id="4" name="Picture 3"/>
          <p:cNvPicPr>
            <a:picLocks noChangeAspect="1"/>
          </p:cNvPicPr>
          <p:nvPr/>
        </p:nvPicPr>
        <p:blipFill>
          <a:blip r:embed="rId8"/>
          <a:stretch>
            <a:fillRect/>
          </a:stretch>
        </p:blipFill>
        <p:spPr>
          <a:xfrm>
            <a:off x="7315287" y="4019525"/>
            <a:ext cx="4477194" cy="2566481"/>
          </a:xfrm>
          <a:prstGeom prst="rect">
            <a:avLst/>
          </a:prstGeom>
          <a:noFill/>
          <a:ln>
            <a:solidFill>
              <a:schemeClr val="tx1"/>
            </a:solidFill>
          </a:ln>
        </p:spPr>
      </p:pic>
      <p:pic>
        <p:nvPicPr>
          <p:cNvPr id="5" name="Picture 4"/>
          <p:cNvPicPr>
            <a:picLocks noChangeAspect="1"/>
          </p:cNvPicPr>
          <p:nvPr/>
        </p:nvPicPr>
        <p:blipFill>
          <a:blip r:embed="rId9"/>
          <a:stretch>
            <a:fillRect/>
          </a:stretch>
        </p:blipFill>
        <p:spPr>
          <a:xfrm>
            <a:off x="1394061" y="3947202"/>
            <a:ext cx="4107187" cy="2482649"/>
          </a:xfrm>
          <a:prstGeom prst="rect">
            <a:avLst/>
          </a:prstGeom>
          <a:noFill/>
          <a:ln>
            <a:solidFill>
              <a:schemeClr val="tx1"/>
            </a:solidFill>
          </a:ln>
        </p:spPr>
      </p:pic>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4000" t="-108000" r="-32000"/>
          </a:stretch>
        </a:blipFill>
        <a:effectLst/>
      </p:bgPr>
    </p:bg>
    <p:spTree>
      <p:nvGrpSpPr>
        <p:cNvPr id="1" name=""/>
        <p:cNvGrpSpPr/>
        <p:nvPr/>
      </p:nvGrpSpPr>
      <p:grpSpPr>
        <a:xfrm>
          <a:off x="0" y="0"/>
          <a:ext cx="0" cy="0"/>
          <a:chOff x="0" y="0"/>
          <a:chExt cx="0" cy="0"/>
        </a:xfrm>
      </p:grpSpPr>
      <p:sp>
        <p:nvSpPr>
          <p:cNvPr id="5" name="Google Shape;54;p12">
            <a:extLst>
              <a:ext uri="{FF2B5EF4-FFF2-40B4-BE49-F238E27FC236}">
                <a16:creationId xmlns:a16="http://schemas.microsoft.com/office/drawing/2014/main" id="{40FB6AE5-9258-8E45-4F91-12CDDEF4614D}"/>
              </a:ext>
            </a:extLst>
          </p:cNvPr>
          <p:cNvSpPr txBox="1"/>
          <p:nvPr/>
        </p:nvSpPr>
        <p:spPr>
          <a:xfrm>
            <a:off x="-81540" y="-91440"/>
            <a:ext cx="12355079" cy="7077855"/>
          </a:xfrm>
          <a:prstGeom prst="rect">
            <a:avLst/>
          </a:prstGeom>
          <a:solidFill>
            <a:schemeClr val="tx1">
              <a:alpha val="65000"/>
            </a:schemeClr>
          </a:solidFill>
          <a:ln>
            <a:noFill/>
          </a:ln>
        </p:spPr>
        <p:txBody>
          <a:bodyPr spcFirstLastPara="1" wrap="square" lIns="121900" tIns="121900" rIns="121900" bIns="121900" anchor="t" anchorCtr="0">
            <a:noAutofit/>
          </a:bodyPr>
          <a:lstStyle/>
          <a:p>
            <a:pPr algn="ctr">
              <a:spcBef>
                <a:spcPts val="800"/>
              </a:spcBef>
            </a:pPr>
            <a:endParaRPr sz="2933" dirty="0">
              <a:solidFill>
                <a:schemeClr val="bg1"/>
              </a:solidFill>
              <a:latin typeface="Raleway"/>
              <a:ea typeface="Raleway"/>
              <a:cs typeface="Raleway"/>
              <a:sym typeface="Raleway"/>
            </a:endParaRPr>
          </a:p>
        </p:txBody>
      </p:sp>
      <p:sp>
        <p:nvSpPr>
          <p:cNvPr id="2" name="Title 1">
            <a:extLst>
              <a:ext uri="{FF2B5EF4-FFF2-40B4-BE49-F238E27FC236}">
                <a16:creationId xmlns:a16="http://schemas.microsoft.com/office/drawing/2014/main" id="{702A9ACD-9B2B-4EF5-AF3D-90B904590079}"/>
              </a:ext>
            </a:extLst>
          </p:cNvPr>
          <p:cNvSpPr>
            <a:spLocks noGrp="1"/>
          </p:cNvSpPr>
          <p:nvPr>
            <p:ph type="title"/>
          </p:nvPr>
        </p:nvSpPr>
        <p:spPr>
          <a:xfrm>
            <a:off x="331574" y="5130541"/>
            <a:ext cx="10515600" cy="1325563"/>
          </a:xfrm>
        </p:spPr>
        <p:txBody>
          <a:bodyPr>
            <a:normAutofit fontScale="90000"/>
          </a:bodyPr>
          <a:lstStyle/>
          <a:p>
            <a:pPr algn="ctr"/>
            <a:r>
              <a:rPr lang="en-US" b="1" dirty="0" err="1">
                <a:solidFill>
                  <a:schemeClr val="bg1"/>
                </a:solidFill>
                <a:latin typeface="Calibri" panose="020F0502020204030204" pitchFamily="34" charset="0"/>
                <a:cs typeface="Calibri" panose="020F0502020204030204" pitchFamily="34" charset="0"/>
              </a:rPr>
              <a:t>SacPAS</a:t>
            </a:r>
            <a:r>
              <a:rPr lang="en-US" b="1" dirty="0">
                <a:solidFill>
                  <a:schemeClr val="bg1"/>
                </a:solidFill>
                <a:latin typeface="Calibri" panose="020F0502020204030204" pitchFamily="34" charset="0"/>
                <a:cs typeface="Calibri" panose="020F0502020204030204" pitchFamily="34" charset="0"/>
              </a:rPr>
              <a:t> website updates in progress…</a:t>
            </a:r>
          </a:p>
        </p:txBody>
      </p:sp>
      <p:sp>
        <p:nvSpPr>
          <p:cNvPr id="4" name="Slide Number Placeholder 3">
            <a:extLst>
              <a:ext uri="{FF2B5EF4-FFF2-40B4-BE49-F238E27FC236}">
                <a16:creationId xmlns:a16="http://schemas.microsoft.com/office/drawing/2014/main" id="{F3AC6E98-A2ED-602C-B274-7DCAA075947F}"/>
              </a:ext>
            </a:extLst>
          </p:cNvPr>
          <p:cNvSpPr>
            <a:spLocks noGrp="1"/>
          </p:cNvSpPr>
          <p:nvPr>
            <p:ph type="sldNum" sz="quarter" idx="12"/>
          </p:nvPr>
        </p:nvSpPr>
        <p:spPr/>
        <p:txBody>
          <a:bodyPr/>
          <a:lstStyle/>
          <a:p>
            <a:fld id="{EAEDD658-BB01-0342-9404-4143FC036160}" type="slidenum">
              <a:rPr lang="en-US" smtClean="0"/>
              <a:t>7</a:t>
            </a:fld>
            <a:endParaRPr lang="en-US"/>
          </a:p>
        </p:txBody>
      </p:sp>
    </p:spTree>
    <p:extLst>
      <p:ext uri="{BB962C8B-B14F-4D97-AF65-F5344CB8AC3E}">
        <p14:creationId xmlns:p14="http://schemas.microsoft.com/office/powerpoint/2010/main" val="29978036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0" t="-36000" r="-4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79EF50-1502-8B76-F594-2085FDF773B0}"/>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7439E62A-6212-182D-EC6F-33BFCE275B1E}"/>
              </a:ext>
            </a:extLst>
          </p:cNvPr>
          <p:cNvSpPr>
            <a:spLocks noGrp="1"/>
          </p:cNvSpPr>
          <p:nvPr>
            <p:ph type="title"/>
          </p:nvPr>
        </p:nvSpPr>
        <p:spPr/>
        <p:txBody>
          <a:bodyPr/>
          <a:lstStyle/>
          <a:p>
            <a:r>
              <a:rPr lang="en-US" dirty="0" err="1">
                <a:solidFill>
                  <a:schemeClr val="bg1"/>
                </a:solidFill>
                <a:latin typeface="Calibri" panose="020F0502020204030204" pitchFamily="34" charset="0"/>
                <a:cs typeface="Calibri" panose="020F0502020204030204" pitchFamily="34" charset="0"/>
              </a:rPr>
              <a:t>SacPAS</a:t>
            </a:r>
            <a:r>
              <a:rPr lang="en-US" dirty="0">
                <a:solidFill>
                  <a:schemeClr val="bg1"/>
                </a:solidFill>
                <a:latin typeface="Calibri" panose="020F0502020204030204" pitchFamily="34" charset="0"/>
                <a:cs typeface="Calibri" panose="020F0502020204030204" pitchFamily="34" charset="0"/>
              </a:rPr>
              <a:t> tools &amp; services</a:t>
            </a:r>
          </a:p>
        </p:txBody>
      </p:sp>
      <p:sp>
        <p:nvSpPr>
          <p:cNvPr id="4" name="Slide Number Placeholder 3">
            <a:extLst>
              <a:ext uri="{FF2B5EF4-FFF2-40B4-BE49-F238E27FC236}">
                <a16:creationId xmlns:a16="http://schemas.microsoft.com/office/drawing/2014/main" id="{F3C1D5BE-980F-E227-0C4C-D57EE42895D2}"/>
              </a:ext>
            </a:extLst>
          </p:cNvPr>
          <p:cNvSpPr>
            <a:spLocks noGrp="1"/>
          </p:cNvSpPr>
          <p:nvPr>
            <p:ph type="sldNum" sz="quarter" idx="12"/>
          </p:nvPr>
        </p:nvSpPr>
        <p:spPr/>
        <p:txBody>
          <a:bodyPr/>
          <a:lstStyle/>
          <a:p>
            <a:fld id="{EAEDD658-BB01-0342-9404-4143FC036160}" type="slidenum">
              <a:rPr lang="en-US" smtClean="0">
                <a:latin typeface="Calibri" panose="020F0502020204030204" pitchFamily="34" charset="0"/>
                <a:cs typeface="Calibri" panose="020F0502020204030204" pitchFamily="34" charset="0"/>
              </a:rPr>
              <a:t>70</a:t>
            </a:fld>
            <a:endParaRPr lang="en-US">
              <a:latin typeface="Calibri" panose="020F0502020204030204" pitchFamily="34" charset="0"/>
              <a:cs typeface="Calibri" panose="020F0502020204030204" pitchFamily="34" charset="0"/>
            </a:endParaRPr>
          </a:p>
        </p:txBody>
      </p:sp>
      <p:sp>
        <p:nvSpPr>
          <p:cNvPr id="8" name="Content Placeholder 2">
            <a:extLst>
              <a:ext uri="{FF2B5EF4-FFF2-40B4-BE49-F238E27FC236}">
                <a16:creationId xmlns:a16="http://schemas.microsoft.com/office/drawing/2014/main" id="{4D17D476-20B5-2C8D-9F00-8719530179FD}"/>
              </a:ext>
            </a:extLst>
          </p:cNvPr>
          <p:cNvSpPr txBox="1">
            <a:spLocks/>
          </p:cNvSpPr>
          <p:nvPr/>
        </p:nvSpPr>
        <p:spPr>
          <a:xfrm>
            <a:off x="583082" y="1462880"/>
            <a:ext cx="4908730" cy="5273676"/>
          </a:xfrm>
          <a:prstGeom prst="rect">
            <a:avLst/>
          </a:prstGeom>
          <a:solidFill>
            <a:schemeClr val="tx1">
              <a:alpha val="70000"/>
            </a:schemeClr>
          </a:solidFill>
        </p:spPr>
        <p:txBody>
          <a:bodyPr vert="horz" lIns="91440" tIns="45720" rIns="91440" bIns="45720" rtlCol="0" anchor="ctr">
            <a:normAutofit/>
          </a:bodyPr>
          <a:lstStyle>
            <a:lvl1pPr marL="228600" indent="-228600">
              <a:lnSpc>
                <a:spcPct val="90000"/>
              </a:lnSpc>
              <a:spcBef>
                <a:spcPts val="1000"/>
              </a:spcBef>
              <a:buFont typeface="Arial" panose="020B0604020202020204" pitchFamily="34" charset="0"/>
              <a:buChar char="•"/>
              <a:defRPr sz="2800" baseline="0">
                <a:solidFill>
                  <a:schemeClr val="bg1"/>
                </a:solidFill>
                <a:latin typeface="Alegreya Sans Medium" pitchFamily="2" charset="0"/>
              </a:defRPr>
            </a:lvl1pPr>
            <a:lvl2pPr marL="685800" indent="-228600">
              <a:lnSpc>
                <a:spcPct val="90000"/>
              </a:lnSpc>
              <a:spcBef>
                <a:spcPts val="500"/>
              </a:spcBef>
              <a:buFont typeface="Arial" panose="020B0604020202020204" pitchFamily="34" charset="0"/>
              <a:buChar char="•"/>
              <a:defRPr sz="2400" baseline="0">
                <a:latin typeface="Alegreya Sans" pitchFamily="2" charset="0"/>
              </a:defRPr>
            </a:lvl2pPr>
            <a:lvl3pPr marL="1143000" indent="-228600">
              <a:lnSpc>
                <a:spcPct val="90000"/>
              </a:lnSpc>
              <a:spcBef>
                <a:spcPts val="500"/>
              </a:spcBef>
              <a:buFont typeface="Arial" panose="020B0604020202020204" pitchFamily="34" charset="0"/>
              <a:buChar char="•"/>
              <a:defRPr sz="2000" baseline="0">
                <a:latin typeface="Alegreya Sans" pitchFamily="2" charset="0"/>
              </a:defRPr>
            </a:lvl3pPr>
            <a:lvl4pPr marL="1600200" indent="-228600">
              <a:lnSpc>
                <a:spcPct val="90000"/>
              </a:lnSpc>
              <a:spcBef>
                <a:spcPts val="500"/>
              </a:spcBef>
              <a:buFont typeface="Arial" panose="020B0604020202020204" pitchFamily="34" charset="0"/>
              <a:buChar char="•"/>
              <a:defRPr baseline="0">
                <a:latin typeface="Alegreya Sans" pitchFamily="2" charset="0"/>
              </a:defRPr>
            </a:lvl4pPr>
            <a:lvl5pPr marL="2057400" indent="-228600">
              <a:lnSpc>
                <a:spcPct val="90000"/>
              </a:lnSpc>
              <a:spcBef>
                <a:spcPts val="500"/>
              </a:spcBef>
              <a:buFont typeface="Arial" panose="020B0604020202020204" pitchFamily="34" charset="0"/>
              <a:buChar char="•"/>
              <a:defRPr baseline="0">
                <a:latin typeface="Alegreya Sans"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3400" b="1" dirty="0">
                <a:latin typeface="Calibri" panose="020F0502020204030204" pitchFamily="34" charset="0"/>
                <a:cs typeface="Calibri" panose="020F0502020204030204" pitchFamily="34" charset="0"/>
              </a:rPr>
              <a:t>I. Data Queries &amp; Alerts</a:t>
            </a:r>
          </a:p>
          <a:p>
            <a:pPr lvl="1"/>
            <a:r>
              <a:rPr lang="en-US" sz="1800" dirty="0">
                <a:solidFill>
                  <a:schemeClr val="bg1"/>
                </a:solidFill>
                <a:latin typeface="Calibri" panose="020F0502020204030204" pitchFamily="34" charset="0"/>
                <a:cs typeface="Calibri" panose="020F0502020204030204" pitchFamily="34" charset="0"/>
              </a:rPr>
              <a:t>Juvenile Monitoring &amp; Sampling</a:t>
            </a:r>
          </a:p>
          <a:p>
            <a:pPr lvl="1"/>
            <a:r>
              <a:rPr lang="en-US" sz="1800" dirty="0">
                <a:solidFill>
                  <a:schemeClr val="bg1"/>
                </a:solidFill>
                <a:latin typeface="Calibri" panose="020F0502020204030204" pitchFamily="34" charset="0"/>
                <a:cs typeface="Calibri" panose="020F0502020204030204" pitchFamily="34" charset="0"/>
              </a:rPr>
              <a:t>Juvenile Salvage &amp; Loss</a:t>
            </a:r>
          </a:p>
          <a:p>
            <a:pPr lvl="1"/>
            <a:r>
              <a:rPr lang="en-US" sz="1800" dirty="0">
                <a:solidFill>
                  <a:schemeClr val="bg1"/>
                </a:solidFill>
                <a:latin typeface="Calibri" panose="020F0502020204030204" pitchFamily="34" charset="0"/>
                <a:cs typeface="Calibri" panose="020F0502020204030204" pitchFamily="34" charset="0"/>
              </a:rPr>
              <a:t>Adult Escapement</a:t>
            </a:r>
          </a:p>
          <a:p>
            <a:pPr lvl="1"/>
            <a:r>
              <a:rPr lang="en-US" sz="1800" dirty="0">
                <a:solidFill>
                  <a:schemeClr val="bg1"/>
                </a:solidFill>
                <a:latin typeface="Calibri" panose="020F0502020204030204" pitchFamily="34" charset="0"/>
                <a:cs typeface="Calibri" panose="020F0502020204030204" pitchFamily="34" charset="0"/>
              </a:rPr>
              <a:t>Temperature Thresholds</a:t>
            </a:r>
          </a:p>
          <a:p>
            <a:pPr lvl="1"/>
            <a:r>
              <a:rPr lang="en-US" sz="1800" dirty="0">
                <a:solidFill>
                  <a:schemeClr val="bg1"/>
                </a:solidFill>
                <a:latin typeface="Calibri" panose="020F0502020204030204" pitchFamily="34" charset="0"/>
                <a:cs typeface="Calibri" panose="020F0502020204030204" pitchFamily="34" charset="0"/>
              </a:rPr>
              <a:t>River Conditions</a:t>
            </a:r>
          </a:p>
          <a:p>
            <a:pPr lvl="1"/>
            <a:r>
              <a:rPr lang="en-US" sz="1800" dirty="0">
                <a:solidFill>
                  <a:schemeClr val="bg1"/>
                </a:solidFill>
                <a:latin typeface="Calibri" panose="020F0502020204030204" pitchFamily="34" charset="0"/>
                <a:cs typeface="Calibri" panose="020F0502020204030204" pitchFamily="34" charset="0"/>
              </a:rPr>
              <a:t>Exposure Index</a:t>
            </a:r>
          </a:p>
          <a:p>
            <a:pPr lvl="1"/>
            <a:r>
              <a:rPr lang="en-US" sz="1800" dirty="0">
                <a:solidFill>
                  <a:schemeClr val="bg1"/>
                </a:solidFill>
                <a:latin typeface="Calibri" panose="020F0502020204030204" pitchFamily="34" charset="0"/>
                <a:cs typeface="Calibri" panose="020F0502020204030204" pitchFamily="34" charset="0"/>
              </a:rPr>
              <a:t>Weir Overtopping</a:t>
            </a:r>
          </a:p>
          <a:p>
            <a:endParaRPr lang="en-US" sz="2000" dirty="0">
              <a:latin typeface="Calibri" panose="020F0502020204030204" pitchFamily="34" charset="0"/>
              <a:cs typeface="Calibri" panose="020F0502020204030204" pitchFamily="34" charset="0"/>
            </a:endParaRPr>
          </a:p>
          <a:p>
            <a:pPr marL="0" indent="0">
              <a:buNone/>
            </a:pPr>
            <a:r>
              <a:rPr lang="en-US" sz="3400" b="1" dirty="0">
                <a:latin typeface="Calibri" panose="020F0502020204030204" pitchFamily="34" charset="0"/>
                <a:cs typeface="Calibri" panose="020F0502020204030204" pitchFamily="34" charset="0"/>
              </a:rPr>
              <a:t>II. Work Groups &amp; Teams</a:t>
            </a:r>
          </a:p>
          <a:p>
            <a:pPr lvl="1"/>
            <a:r>
              <a:rPr lang="en-US" sz="1800" dirty="0">
                <a:solidFill>
                  <a:schemeClr val="bg1"/>
                </a:solidFill>
                <a:latin typeface="Calibri" panose="020F0502020204030204" pitchFamily="34" charset="0"/>
                <a:cs typeface="Calibri" panose="020F0502020204030204" pitchFamily="34" charset="0"/>
              </a:rPr>
              <a:t>Salmon Monitoring Team</a:t>
            </a:r>
          </a:p>
          <a:p>
            <a:pPr lvl="1"/>
            <a:r>
              <a:rPr lang="en-US" sz="1800" dirty="0">
                <a:solidFill>
                  <a:schemeClr val="bg1"/>
                </a:solidFill>
                <a:latin typeface="Calibri" panose="020F0502020204030204" pitchFamily="34" charset="0"/>
                <a:cs typeface="Calibri" panose="020F0502020204030204" pitchFamily="34" charset="0"/>
              </a:rPr>
              <a:t>Smelt Monitoring Team</a:t>
            </a:r>
          </a:p>
          <a:p>
            <a:pPr lvl="1"/>
            <a:r>
              <a:rPr lang="en-US" sz="1800" dirty="0">
                <a:solidFill>
                  <a:schemeClr val="bg1"/>
                </a:solidFill>
                <a:latin typeface="Calibri" panose="020F0502020204030204" pitchFamily="34" charset="0"/>
                <a:cs typeface="Calibri" panose="020F0502020204030204" pitchFamily="34" charset="0"/>
              </a:rPr>
              <a:t>Stanislaus Watershed Team</a:t>
            </a:r>
          </a:p>
        </p:txBody>
      </p:sp>
      <p:sp>
        <p:nvSpPr>
          <p:cNvPr id="16" name="Content Placeholder 2">
            <a:extLst>
              <a:ext uri="{FF2B5EF4-FFF2-40B4-BE49-F238E27FC236}">
                <a16:creationId xmlns:a16="http://schemas.microsoft.com/office/drawing/2014/main" id="{EAF946E1-603E-6C0A-F7E7-DC3E43ED73B4}"/>
              </a:ext>
            </a:extLst>
          </p:cNvPr>
          <p:cNvSpPr txBox="1">
            <a:spLocks/>
          </p:cNvSpPr>
          <p:nvPr/>
        </p:nvSpPr>
        <p:spPr>
          <a:xfrm>
            <a:off x="5872812" y="1447799"/>
            <a:ext cx="5099988" cy="5273676"/>
          </a:xfrm>
          <a:prstGeom prst="rect">
            <a:avLst/>
          </a:prstGeom>
          <a:solidFill>
            <a:schemeClr val="tx1">
              <a:alpha val="70000"/>
            </a:schemeClr>
          </a:solidFill>
        </p:spPr>
        <p:txBody>
          <a:bodyPr vert="horz" lIns="91440" tIns="45720" rIns="91440" bIns="45720" rtlCol="0" anchor="t">
            <a:normAutofit/>
          </a:bodyPr>
          <a:lstStyle>
            <a:lvl1pPr marL="228600" indent="-228600">
              <a:lnSpc>
                <a:spcPct val="90000"/>
              </a:lnSpc>
              <a:spcBef>
                <a:spcPts val="1000"/>
              </a:spcBef>
              <a:buFont typeface="Arial" panose="020B0604020202020204" pitchFamily="34" charset="0"/>
              <a:buChar char="•"/>
              <a:defRPr sz="2800" baseline="0">
                <a:solidFill>
                  <a:schemeClr val="bg1"/>
                </a:solidFill>
                <a:latin typeface="Alegreya Sans Medium" pitchFamily="2" charset="0"/>
              </a:defRPr>
            </a:lvl1pPr>
            <a:lvl2pPr marL="685800" indent="-228600">
              <a:lnSpc>
                <a:spcPct val="90000"/>
              </a:lnSpc>
              <a:spcBef>
                <a:spcPts val="500"/>
              </a:spcBef>
              <a:buFont typeface="Arial" panose="020B0604020202020204" pitchFamily="34" charset="0"/>
              <a:buChar char="•"/>
              <a:defRPr sz="2400" baseline="0">
                <a:latin typeface="Alegreya Sans" pitchFamily="2" charset="0"/>
              </a:defRPr>
            </a:lvl2pPr>
            <a:lvl3pPr marL="1143000" indent="-228600">
              <a:lnSpc>
                <a:spcPct val="90000"/>
              </a:lnSpc>
              <a:spcBef>
                <a:spcPts val="500"/>
              </a:spcBef>
              <a:buFont typeface="Arial" panose="020B0604020202020204" pitchFamily="34" charset="0"/>
              <a:buChar char="•"/>
              <a:defRPr sz="2000" baseline="0">
                <a:latin typeface="Alegreya Sans" pitchFamily="2" charset="0"/>
              </a:defRPr>
            </a:lvl3pPr>
            <a:lvl4pPr marL="1600200" indent="-228600">
              <a:lnSpc>
                <a:spcPct val="90000"/>
              </a:lnSpc>
              <a:spcBef>
                <a:spcPts val="500"/>
              </a:spcBef>
              <a:buFont typeface="Arial" panose="020B0604020202020204" pitchFamily="34" charset="0"/>
              <a:buChar char="•"/>
              <a:defRPr baseline="0">
                <a:latin typeface="Alegreya Sans" pitchFamily="2" charset="0"/>
              </a:defRPr>
            </a:lvl4pPr>
            <a:lvl5pPr marL="2057400" indent="-228600">
              <a:lnSpc>
                <a:spcPct val="90000"/>
              </a:lnSpc>
              <a:spcBef>
                <a:spcPts val="500"/>
              </a:spcBef>
              <a:buFont typeface="Arial" panose="020B0604020202020204" pitchFamily="34" charset="0"/>
              <a:buChar char="•"/>
              <a:defRPr baseline="0">
                <a:latin typeface="Alegreya Sans"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endParaRPr lang="en-US" sz="2000" dirty="0">
              <a:latin typeface="Calibri" panose="020F0502020204030204" pitchFamily="34" charset="0"/>
              <a:cs typeface="Calibri" panose="020F0502020204030204" pitchFamily="34" charset="0"/>
            </a:endParaRPr>
          </a:p>
          <a:p>
            <a:pPr marL="0" indent="0">
              <a:buNone/>
            </a:pPr>
            <a:r>
              <a:rPr lang="en-US" sz="4000" b="1" dirty="0">
                <a:latin typeface="Calibri" panose="020F0502020204030204" pitchFamily="34" charset="0"/>
                <a:cs typeface="Calibri" panose="020F0502020204030204" pitchFamily="34" charset="0"/>
              </a:rPr>
              <a:t>III. Models</a:t>
            </a:r>
            <a:endParaRPr lang="en-US" sz="3400" b="1" dirty="0">
              <a:latin typeface="Calibri" panose="020F0502020204030204" pitchFamily="34" charset="0"/>
              <a:cs typeface="Calibri" panose="020F0502020204030204" pitchFamily="34" charset="0"/>
            </a:endParaRPr>
          </a:p>
          <a:p>
            <a:pPr marL="381000" lvl="1" indent="0">
              <a:buNone/>
            </a:pPr>
            <a:endParaRPr lang="en-US" dirty="0">
              <a:solidFill>
                <a:schemeClr val="bg1"/>
              </a:solidFill>
              <a:latin typeface="Calibri" panose="020F0502020204030204" pitchFamily="34" charset="0"/>
              <a:cs typeface="Calibri" panose="020F0502020204030204" pitchFamily="34" charset="0"/>
            </a:endParaRPr>
          </a:p>
          <a:p>
            <a:pPr marL="635000" lvl="1" indent="-254000"/>
            <a:r>
              <a:rPr lang="en-US" dirty="0">
                <a:solidFill>
                  <a:schemeClr val="bg1"/>
                </a:solidFill>
                <a:latin typeface="Calibri" panose="020F0502020204030204" pitchFamily="34" charset="0"/>
                <a:cs typeface="Calibri" panose="020F0502020204030204" pitchFamily="34" charset="0"/>
              </a:rPr>
              <a:t>Fish Model</a:t>
            </a:r>
          </a:p>
          <a:p>
            <a:pPr lvl="2" indent="-236538"/>
            <a:r>
              <a:rPr lang="en-US" sz="2400" dirty="0">
                <a:solidFill>
                  <a:schemeClr val="bg1"/>
                </a:solidFill>
                <a:latin typeface="Calibri" panose="020F0502020204030204" pitchFamily="34" charset="0"/>
                <a:cs typeface="Calibri" panose="020F0502020204030204" pitchFamily="34" charset="0"/>
              </a:rPr>
              <a:t>Egg-to-Fry Model </a:t>
            </a:r>
            <a:br>
              <a:rPr lang="en-US" sz="2400" dirty="0">
                <a:solidFill>
                  <a:schemeClr val="bg1"/>
                </a:solidFill>
                <a:latin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cs typeface="Calibri" panose="020F0502020204030204" pitchFamily="34" charset="0"/>
              </a:rPr>
              <a:t>(Anderson et al. 2022)</a:t>
            </a:r>
          </a:p>
          <a:p>
            <a:pPr marL="635000" lvl="1" indent="-254000"/>
            <a:endParaRPr lang="en-US" dirty="0">
              <a:solidFill>
                <a:schemeClr val="bg1"/>
              </a:solidFill>
              <a:latin typeface="Calibri" panose="020F0502020204030204" pitchFamily="34" charset="0"/>
              <a:cs typeface="Calibri" panose="020F0502020204030204" pitchFamily="34" charset="0"/>
            </a:endParaRPr>
          </a:p>
          <a:p>
            <a:pPr marL="635000" lvl="1" indent="-254000"/>
            <a:r>
              <a:rPr lang="en-US" dirty="0">
                <a:solidFill>
                  <a:schemeClr val="bg1"/>
                </a:solidFill>
                <a:latin typeface="Calibri" panose="020F0502020204030204" pitchFamily="34" charset="0"/>
                <a:cs typeface="Calibri" panose="020F0502020204030204" pitchFamily="34" charset="0"/>
              </a:rPr>
              <a:t>Loss &amp; Salvage </a:t>
            </a:r>
            <a:r>
              <a:rPr lang="en-US" sz="1800" dirty="0">
                <a:solidFill>
                  <a:schemeClr val="bg1"/>
                </a:solidFill>
                <a:latin typeface="Calibri" panose="020F0502020204030204" pitchFamily="34" charset="0"/>
                <a:cs typeface="Calibri" panose="020F0502020204030204" pitchFamily="34" charset="0"/>
              </a:rPr>
              <a:t>(Tillotson et al. 2022)</a:t>
            </a:r>
          </a:p>
          <a:p>
            <a:pPr marL="635000" lvl="1" indent="-254000"/>
            <a:endParaRPr lang="en-US" dirty="0">
              <a:solidFill>
                <a:schemeClr val="bg1"/>
              </a:solidFill>
              <a:latin typeface="Calibri" panose="020F0502020204030204" pitchFamily="34" charset="0"/>
              <a:cs typeface="Calibri" panose="020F0502020204030204" pitchFamily="34" charset="0"/>
            </a:endParaRPr>
          </a:p>
          <a:p>
            <a:pPr marL="635000" lvl="1" indent="-254000"/>
            <a:r>
              <a:rPr lang="en-US" dirty="0">
                <a:solidFill>
                  <a:schemeClr val="bg1"/>
                </a:solidFill>
                <a:latin typeface="Calibri" panose="020F0502020204030204" pitchFamily="34" charset="0"/>
                <a:cs typeface="Calibri" panose="020F0502020204030204" pitchFamily="34" charset="0"/>
              </a:rPr>
              <a:t>STARS </a:t>
            </a:r>
            <a:r>
              <a:rPr lang="en-US" sz="1800" dirty="0">
                <a:solidFill>
                  <a:schemeClr val="bg1"/>
                </a:solidFill>
                <a:latin typeface="Calibri" panose="020F0502020204030204" pitchFamily="34" charset="0"/>
                <a:cs typeface="Calibri" panose="020F0502020204030204" pitchFamily="34" charset="0"/>
              </a:rPr>
              <a:t>(Perry et al. 2018; Hance et al. 2021)</a:t>
            </a:r>
          </a:p>
          <a:p>
            <a:pPr marL="635000" lvl="1" indent="-254000"/>
            <a:endParaRPr lang="en-US" dirty="0">
              <a:solidFill>
                <a:schemeClr val="bg1"/>
              </a:solidFill>
              <a:latin typeface="Calibri" panose="020F0502020204030204" pitchFamily="34" charset="0"/>
              <a:cs typeface="Calibri" panose="020F0502020204030204" pitchFamily="34" charset="0"/>
            </a:endParaRPr>
          </a:p>
          <a:p>
            <a:pPr marL="635000" lvl="1" indent="-254000"/>
            <a:r>
              <a:rPr lang="en-US" dirty="0">
                <a:solidFill>
                  <a:schemeClr val="bg1"/>
                </a:solidFill>
                <a:latin typeface="Calibri" panose="020F0502020204030204" pitchFamily="34" charset="0"/>
                <a:cs typeface="Calibri" panose="020F0502020204030204" pitchFamily="34" charset="0"/>
              </a:rPr>
              <a:t>Exploratory  tools </a:t>
            </a:r>
            <a:r>
              <a:rPr lang="en-US" sz="1800" dirty="0">
                <a:solidFill>
                  <a:schemeClr val="bg1"/>
                </a:solidFill>
                <a:latin typeface="Calibri" panose="020F0502020204030204" pitchFamily="34" charset="0"/>
                <a:cs typeface="Calibri" panose="020F0502020204030204" pitchFamily="34" charset="0"/>
              </a:rPr>
              <a:t>(Shiny apps)</a:t>
            </a:r>
          </a:p>
        </p:txBody>
      </p:sp>
    </p:spTree>
    <p:extLst>
      <p:ext uri="{BB962C8B-B14F-4D97-AF65-F5344CB8AC3E}">
        <p14:creationId xmlns:p14="http://schemas.microsoft.com/office/powerpoint/2010/main" val="2897371502"/>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t="-34000" r="-30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D629AC-AA7B-6B36-1B76-B29B7B120FF4}"/>
              </a:ext>
            </a:extLst>
          </p:cNvPr>
          <p:cNvSpPr/>
          <p:nvPr/>
        </p:nvSpPr>
        <p:spPr>
          <a:xfrm>
            <a:off x="0" y="0"/>
            <a:ext cx="12192000" cy="6858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legreya Medium" pitchFamily="2" charset="0"/>
            </a:endParaRPr>
          </a:p>
        </p:txBody>
      </p:sp>
      <p:sp>
        <p:nvSpPr>
          <p:cNvPr id="2" name="Title 1">
            <a:extLst>
              <a:ext uri="{FF2B5EF4-FFF2-40B4-BE49-F238E27FC236}">
                <a16:creationId xmlns:a16="http://schemas.microsoft.com/office/drawing/2014/main" id="{7439E62A-6212-182D-EC6F-33BFCE275B1E}"/>
              </a:ext>
            </a:extLst>
          </p:cNvPr>
          <p:cNvSpPr>
            <a:spLocks noGrp="1"/>
          </p:cNvSpPr>
          <p:nvPr>
            <p:ph type="title"/>
          </p:nvPr>
        </p:nvSpPr>
        <p:spPr>
          <a:xfrm>
            <a:off x="550707" y="349032"/>
            <a:ext cx="10955495" cy="1325563"/>
          </a:xfrm>
        </p:spPr>
        <p:txBody>
          <a:bodyPr>
            <a:normAutofit fontScale="90000"/>
          </a:bodyPr>
          <a:lstStyle/>
          <a:p>
            <a:pPr algn="ctr"/>
            <a:r>
              <a:rPr lang="en-US" b="1" dirty="0">
                <a:solidFill>
                  <a:schemeClr val="bg1"/>
                </a:solidFill>
                <a:latin typeface="Calibri" panose="020F0502020204030204" pitchFamily="34" charset="0"/>
                <a:cs typeface="Calibri" panose="020F0502020204030204" pitchFamily="34" charset="0"/>
              </a:rPr>
              <a:t>Assistance in accessing data and addressing knowledge-action gaps</a:t>
            </a:r>
          </a:p>
        </p:txBody>
      </p:sp>
      <p:sp>
        <p:nvSpPr>
          <p:cNvPr id="4" name="Slide Number Placeholder 3">
            <a:extLst>
              <a:ext uri="{FF2B5EF4-FFF2-40B4-BE49-F238E27FC236}">
                <a16:creationId xmlns:a16="http://schemas.microsoft.com/office/drawing/2014/main" id="{B1CA929A-F1DC-ADF6-7793-A92878D1BCD9}"/>
              </a:ext>
            </a:extLst>
          </p:cNvPr>
          <p:cNvSpPr>
            <a:spLocks noGrp="1"/>
          </p:cNvSpPr>
          <p:nvPr>
            <p:ph type="sldNum" sz="quarter" idx="12"/>
          </p:nvPr>
        </p:nvSpPr>
        <p:spPr>
          <a:xfrm>
            <a:off x="9022774" y="6143843"/>
            <a:ext cx="2743200" cy="365125"/>
          </a:xfrm>
        </p:spPr>
        <p:txBody>
          <a:bodyPr/>
          <a:lstStyle/>
          <a:p>
            <a:fld id="{EAEDD658-BB01-0342-9404-4143FC036160}" type="slidenum">
              <a:rPr lang="en-US" smtClean="0"/>
              <a:t>71</a:t>
            </a:fld>
            <a:endParaRPr lang="en-US" dirty="0"/>
          </a:p>
        </p:txBody>
      </p:sp>
      <p:cxnSp>
        <p:nvCxnSpPr>
          <p:cNvPr id="10" name="Straight Connector 9">
            <a:extLst>
              <a:ext uri="{FF2B5EF4-FFF2-40B4-BE49-F238E27FC236}">
                <a16:creationId xmlns:a16="http://schemas.microsoft.com/office/drawing/2014/main" id="{EEA45762-427E-1F25-1D50-5A1345F98702}"/>
              </a:ext>
            </a:extLst>
          </p:cNvPr>
          <p:cNvCxnSpPr>
            <a:cxnSpLocks/>
          </p:cNvCxnSpPr>
          <p:nvPr/>
        </p:nvCxnSpPr>
        <p:spPr>
          <a:xfrm>
            <a:off x="403167" y="2288250"/>
            <a:ext cx="11788833" cy="0"/>
          </a:xfrm>
          <a:prstGeom prst="line">
            <a:avLst/>
          </a:prstGeom>
          <a:ln w="127000" cap="rnd">
            <a:solidFill>
              <a:srgbClr val="00B050"/>
            </a:solidFill>
            <a:tailEnd type="triangle" w="lg" len="lg"/>
          </a:ln>
          <a:effectLst>
            <a:glow rad="745638">
              <a:schemeClr val="accent1">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330E816-084D-B8D3-F323-379CF6CD8CCF}"/>
              </a:ext>
            </a:extLst>
          </p:cNvPr>
          <p:cNvSpPr txBox="1">
            <a:spLocks/>
          </p:cNvSpPr>
          <p:nvPr/>
        </p:nvSpPr>
        <p:spPr>
          <a:xfrm>
            <a:off x="230890" y="2369557"/>
            <a:ext cx="2603269" cy="657793"/>
          </a:xfrm>
          <a:prstGeom prst="rect">
            <a:avLst/>
          </a:prstGeom>
          <a:solidFill>
            <a:schemeClr val="tx1">
              <a:alpha val="50000"/>
            </a:schemeClr>
          </a:solidFill>
        </p:spPr>
        <p:txBody>
          <a:bodyPr vert="horz" lIns="91440" tIns="45720" rIns="91440" bIns="45720" rtlCol="0" anchor="ctr">
            <a:normAutofit fontScale="85000" lnSpcReduction="10000"/>
          </a:bodyPr>
          <a:lstStyle>
            <a:defPPr>
              <a:defRPr lang="en-US"/>
            </a:defPPr>
            <a:lvl1pPr marL="228600" indent="-228600">
              <a:lnSpc>
                <a:spcPct val="90000"/>
              </a:lnSpc>
              <a:spcBef>
                <a:spcPts val="1000"/>
              </a:spcBef>
              <a:buFont typeface="Arial" panose="020B0604020202020204" pitchFamily="34" charset="0"/>
              <a:buChar char="•"/>
              <a:defRPr sz="2800" baseline="0">
                <a:solidFill>
                  <a:schemeClr val="bg1"/>
                </a:solidFill>
                <a:latin typeface="Alegreya Sans Medium" pitchFamily="2" charset="0"/>
              </a:defRPr>
            </a:lvl1pPr>
            <a:lvl2pPr marL="685800" indent="-228600">
              <a:lnSpc>
                <a:spcPct val="90000"/>
              </a:lnSpc>
              <a:spcBef>
                <a:spcPts val="500"/>
              </a:spcBef>
              <a:buFont typeface="Arial" panose="020B0604020202020204" pitchFamily="34" charset="0"/>
              <a:buChar char="•"/>
              <a:defRPr sz="2400" baseline="0">
                <a:latin typeface="Alegreya Sans" pitchFamily="2" charset="0"/>
              </a:defRPr>
            </a:lvl2pPr>
            <a:lvl3pPr marL="1143000" indent="-228600">
              <a:lnSpc>
                <a:spcPct val="90000"/>
              </a:lnSpc>
              <a:spcBef>
                <a:spcPts val="500"/>
              </a:spcBef>
              <a:buFont typeface="Arial" panose="020B0604020202020204" pitchFamily="34" charset="0"/>
              <a:buChar char="•"/>
              <a:defRPr sz="2000" baseline="0">
                <a:latin typeface="Alegreya Sans" pitchFamily="2" charset="0"/>
              </a:defRPr>
            </a:lvl3pPr>
            <a:lvl4pPr marL="1600200" indent="-228600">
              <a:lnSpc>
                <a:spcPct val="90000"/>
              </a:lnSpc>
              <a:spcBef>
                <a:spcPts val="500"/>
              </a:spcBef>
              <a:buFont typeface="Arial" panose="020B0604020202020204" pitchFamily="34" charset="0"/>
              <a:buChar char="•"/>
              <a:defRPr baseline="0">
                <a:latin typeface="Alegreya Sans" pitchFamily="2" charset="0"/>
              </a:defRPr>
            </a:lvl4pPr>
            <a:lvl5pPr marL="2057400" indent="-228600">
              <a:lnSpc>
                <a:spcPct val="90000"/>
              </a:lnSpc>
              <a:spcBef>
                <a:spcPts val="500"/>
              </a:spcBef>
              <a:buFont typeface="Arial" panose="020B0604020202020204" pitchFamily="34" charset="0"/>
              <a:buChar char="•"/>
              <a:defRPr baseline="0">
                <a:latin typeface="Alegreya Sans"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3200" dirty="0">
                <a:latin typeface="Calibri" panose="020F0502020204030204" pitchFamily="34" charset="0"/>
                <a:cs typeface="Calibri" panose="020F0502020204030204" pitchFamily="34" charset="0"/>
              </a:rPr>
              <a:t>Data collection</a:t>
            </a:r>
          </a:p>
        </p:txBody>
      </p:sp>
      <p:sp>
        <p:nvSpPr>
          <p:cNvPr id="15" name="Content Placeholder 2">
            <a:extLst>
              <a:ext uri="{FF2B5EF4-FFF2-40B4-BE49-F238E27FC236}">
                <a16:creationId xmlns:a16="http://schemas.microsoft.com/office/drawing/2014/main" id="{49F3EB08-F4DB-E96E-357C-EDBCDB092AAB}"/>
              </a:ext>
            </a:extLst>
          </p:cNvPr>
          <p:cNvSpPr txBox="1">
            <a:spLocks/>
          </p:cNvSpPr>
          <p:nvPr/>
        </p:nvSpPr>
        <p:spPr>
          <a:xfrm>
            <a:off x="3160291" y="2361110"/>
            <a:ext cx="2174123" cy="657793"/>
          </a:xfrm>
          <a:prstGeom prst="rect">
            <a:avLst/>
          </a:prstGeom>
          <a:solidFill>
            <a:schemeClr val="tx1">
              <a:alpha val="50000"/>
            </a:schemeClr>
          </a:solidFill>
        </p:spPr>
        <p:txBody>
          <a:bodyPr vert="horz" lIns="91440" tIns="45720" rIns="91440" bIns="45720" rtlCol="0" anchor="ctr">
            <a:normAutofit fontScale="85000" lnSpcReduction="10000"/>
          </a:bodyPr>
          <a:lstStyle>
            <a:defPPr>
              <a:defRPr lang="en-US"/>
            </a:defPPr>
            <a:lvl1pPr marL="228600" indent="-228600">
              <a:lnSpc>
                <a:spcPct val="90000"/>
              </a:lnSpc>
              <a:spcBef>
                <a:spcPts val="1000"/>
              </a:spcBef>
              <a:buFont typeface="Arial" panose="020B0604020202020204" pitchFamily="34" charset="0"/>
              <a:buChar char="•"/>
              <a:defRPr sz="2800" baseline="0">
                <a:solidFill>
                  <a:schemeClr val="bg1"/>
                </a:solidFill>
                <a:latin typeface="Alegreya Sans Medium" pitchFamily="2" charset="0"/>
              </a:defRPr>
            </a:lvl1pPr>
            <a:lvl2pPr marL="685800" indent="-228600">
              <a:lnSpc>
                <a:spcPct val="90000"/>
              </a:lnSpc>
              <a:spcBef>
                <a:spcPts val="500"/>
              </a:spcBef>
              <a:buFont typeface="Arial" panose="020B0604020202020204" pitchFamily="34" charset="0"/>
              <a:buChar char="•"/>
              <a:defRPr sz="2400" baseline="0">
                <a:latin typeface="Alegreya Sans" pitchFamily="2" charset="0"/>
              </a:defRPr>
            </a:lvl2pPr>
            <a:lvl3pPr marL="1143000" indent="-228600">
              <a:lnSpc>
                <a:spcPct val="90000"/>
              </a:lnSpc>
              <a:spcBef>
                <a:spcPts val="500"/>
              </a:spcBef>
              <a:buFont typeface="Arial" panose="020B0604020202020204" pitchFamily="34" charset="0"/>
              <a:buChar char="•"/>
              <a:defRPr sz="2000" baseline="0">
                <a:latin typeface="Alegreya Sans" pitchFamily="2" charset="0"/>
              </a:defRPr>
            </a:lvl3pPr>
            <a:lvl4pPr marL="1600200" indent="-228600">
              <a:lnSpc>
                <a:spcPct val="90000"/>
              </a:lnSpc>
              <a:spcBef>
                <a:spcPts val="500"/>
              </a:spcBef>
              <a:buFont typeface="Arial" panose="020B0604020202020204" pitchFamily="34" charset="0"/>
              <a:buChar char="•"/>
              <a:defRPr baseline="0">
                <a:latin typeface="Alegreya Sans" pitchFamily="2" charset="0"/>
              </a:defRPr>
            </a:lvl4pPr>
            <a:lvl5pPr marL="2057400" indent="-228600">
              <a:lnSpc>
                <a:spcPct val="90000"/>
              </a:lnSpc>
              <a:spcBef>
                <a:spcPts val="500"/>
              </a:spcBef>
              <a:buFont typeface="Arial" panose="020B0604020202020204" pitchFamily="34" charset="0"/>
              <a:buChar char="•"/>
              <a:defRPr baseline="0">
                <a:latin typeface="Alegreya Sans"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3200" dirty="0">
                <a:latin typeface="Calibri" panose="020F0502020204030204" pitchFamily="34" charset="0"/>
                <a:cs typeface="Calibri" panose="020F0502020204030204" pitchFamily="34" charset="0"/>
              </a:rPr>
              <a:t>Data Access</a:t>
            </a:r>
          </a:p>
        </p:txBody>
      </p:sp>
      <p:sp>
        <p:nvSpPr>
          <p:cNvPr id="16" name="Content Placeholder 2">
            <a:extLst>
              <a:ext uri="{FF2B5EF4-FFF2-40B4-BE49-F238E27FC236}">
                <a16:creationId xmlns:a16="http://schemas.microsoft.com/office/drawing/2014/main" id="{23A7CAD4-11B2-3311-1FD1-369B1B7233CF}"/>
              </a:ext>
            </a:extLst>
          </p:cNvPr>
          <p:cNvSpPr txBox="1">
            <a:spLocks/>
          </p:cNvSpPr>
          <p:nvPr/>
        </p:nvSpPr>
        <p:spPr>
          <a:xfrm>
            <a:off x="5842180" y="2362354"/>
            <a:ext cx="2174124" cy="657793"/>
          </a:xfrm>
          <a:prstGeom prst="rect">
            <a:avLst/>
          </a:prstGeom>
          <a:solidFill>
            <a:schemeClr val="tx1">
              <a:alpha val="50000"/>
            </a:schemeClr>
          </a:solidFill>
        </p:spPr>
        <p:txBody>
          <a:bodyPr vert="horz" lIns="91440" tIns="45720" rIns="91440" bIns="45720" rtlCol="0" anchor="ctr">
            <a:normAutofit fontScale="92500"/>
          </a:bodyPr>
          <a:lstStyle>
            <a:defPPr>
              <a:defRPr lang="en-US"/>
            </a:defPPr>
            <a:lvl1pPr marL="228600" indent="-228600">
              <a:lnSpc>
                <a:spcPct val="90000"/>
              </a:lnSpc>
              <a:spcBef>
                <a:spcPts val="1000"/>
              </a:spcBef>
              <a:buFont typeface="Arial" panose="020B0604020202020204" pitchFamily="34" charset="0"/>
              <a:buChar char="•"/>
              <a:defRPr sz="2800" baseline="0">
                <a:solidFill>
                  <a:schemeClr val="bg1"/>
                </a:solidFill>
                <a:latin typeface="Alegreya Sans Medium" pitchFamily="2" charset="0"/>
              </a:defRPr>
            </a:lvl1pPr>
            <a:lvl2pPr marL="685800" indent="-228600">
              <a:lnSpc>
                <a:spcPct val="90000"/>
              </a:lnSpc>
              <a:spcBef>
                <a:spcPts val="500"/>
              </a:spcBef>
              <a:buFont typeface="Arial" panose="020B0604020202020204" pitchFamily="34" charset="0"/>
              <a:buChar char="•"/>
              <a:defRPr sz="2400" baseline="0">
                <a:latin typeface="Alegreya Sans" pitchFamily="2" charset="0"/>
              </a:defRPr>
            </a:lvl2pPr>
            <a:lvl3pPr marL="1143000" indent="-228600">
              <a:lnSpc>
                <a:spcPct val="90000"/>
              </a:lnSpc>
              <a:spcBef>
                <a:spcPts val="500"/>
              </a:spcBef>
              <a:buFont typeface="Arial" panose="020B0604020202020204" pitchFamily="34" charset="0"/>
              <a:buChar char="•"/>
              <a:defRPr sz="2000" baseline="0">
                <a:latin typeface="Alegreya Sans" pitchFamily="2" charset="0"/>
              </a:defRPr>
            </a:lvl3pPr>
            <a:lvl4pPr marL="1600200" indent="-228600">
              <a:lnSpc>
                <a:spcPct val="90000"/>
              </a:lnSpc>
              <a:spcBef>
                <a:spcPts val="500"/>
              </a:spcBef>
              <a:buFont typeface="Arial" panose="020B0604020202020204" pitchFamily="34" charset="0"/>
              <a:buChar char="•"/>
              <a:defRPr baseline="0">
                <a:latin typeface="Alegreya Sans" pitchFamily="2" charset="0"/>
              </a:defRPr>
            </a:lvl4pPr>
            <a:lvl5pPr marL="2057400" indent="-228600">
              <a:lnSpc>
                <a:spcPct val="90000"/>
              </a:lnSpc>
              <a:spcBef>
                <a:spcPts val="500"/>
              </a:spcBef>
              <a:buFont typeface="Arial" panose="020B0604020202020204" pitchFamily="34" charset="0"/>
              <a:buChar char="•"/>
              <a:defRPr baseline="0">
                <a:latin typeface="Alegreya Sans"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3200" dirty="0">
                <a:latin typeface="Calibri" panose="020F0502020204030204" pitchFamily="34" charset="0"/>
                <a:cs typeface="Calibri" panose="020F0502020204030204" pitchFamily="34" charset="0"/>
              </a:rPr>
              <a:t>Knowledge</a:t>
            </a:r>
          </a:p>
        </p:txBody>
      </p:sp>
      <p:sp>
        <p:nvSpPr>
          <p:cNvPr id="17" name="Content Placeholder 2">
            <a:extLst>
              <a:ext uri="{FF2B5EF4-FFF2-40B4-BE49-F238E27FC236}">
                <a16:creationId xmlns:a16="http://schemas.microsoft.com/office/drawing/2014/main" id="{33B7BBFF-9377-8BCF-51A3-193E0759B2AD}"/>
              </a:ext>
            </a:extLst>
          </p:cNvPr>
          <p:cNvSpPr txBox="1">
            <a:spLocks/>
          </p:cNvSpPr>
          <p:nvPr/>
        </p:nvSpPr>
        <p:spPr>
          <a:xfrm>
            <a:off x="8349851" y="2349103"/>
            <a:ext cx="1670426" cy="657793"/>
          </a:xfrm>
          <a:prstGeom prst="rect">
            <a:avLst/>
          </a:prstGeom>
          <a:solidFill>
            <a:schemeClr val="tx1">
              <a:alpha val="50000"/>
            </a:schemeClr>
          </a:solidFill>
        </p:spPr>
        <p:txBody>
          <a:bodyPr vert="horz" lIns="91440" tIns="45720" rIns="91440" bIns="45720" rtlCol="0" anchor="ctr">
            <a:normAutofit/>
          </a:bodyPr>
          <a:lstStyle>
            <a:defPPr>
              <a:defRPr lang="en-US"/>
            </a:defPPr>
            <a:lvl1pPr marL="228600" indent="-228600">
              <a:lnSpc>
                <a:spcPct val="90000"/>
              </a:lnSpc>
              <a:spcBef>
                <a:spcPts val="1000"/>
              </a:spcBef>
              <a:buFont typeface="Arial" panose="020B0604020202020204" pitchFamily="34" charset="0"/>
              <a:buChar char="•"/>
              <a:defRPr sz="2800" baseline="0">
                <a:solidFill>
                  <a:schemeClr val="bg1"/>
                </a:solidFill>
                <a:latin typeface="Alegreya Sans Medium" pitchFamily="2" charset="0"/>
              </a:defRPr>
            </a:lvl1pPr>
            <a:lvl2pPr marL="685800" indent="-228600">
              <a:lnSpc>
                <a:spcPct val="90000"/>
              </a:lnSpc>
              <a:spcBef>
                <a:spcPts val="500"/>
              </a:spcBef>
              <a:buFont typeface="Arial" panose="020B0604020202020204" pitchFamily="34" charset="0"/>
              <a:buChar char="•"/>
              <a:defRPr sz="2400" baseline="0">
                <a:latin typeface="Alegreya Sans" pitchFamily="2" charset="0"/>
              </a:defRPr>
            </a:lvl2pPr>
            <a:lvl3pPr marL="1143000" indent="-228600">
              <a:lnSpc>
                <a:spcPct val="90000"/>
              </a:lnSpc>
              <a:spcBef>
                <a:spcPts val="500"/>
              </a:spcBef>
              <a:buFont typeface="Arial" panose="020B0604020202020204" pitchFamily="34" charset="0"/>
              <a:buChar char="•"/>
              <a:defRPr sz="2000" baseline="0">
                <a:latin typeface="Alegreya Sans" pitchFamily="2" charset="0"/>
              </a:defRPr>
            </a:lvl3pPr>
            <a:lvl4pPr marL="1600200" indent="-228600">
              <a:lnSpc>
                <a:spcPct val="90000"/>
              </a:lnSpc>
              <a:spcBef>
                <a:spcPts val="500"/>
              </a:spcBef>
              <a:buFont typeface="Arial" panose="020B0604020202020204" pitchFamily="34" charset="0"/>
              <a:buChar char="•"/>
              <a:defRPr baseline="0">
                <a:latin typeface="Alegreya Sans" pitchFamily="2" charset="0"/>
              </a:defRPr>
            </a:lvl4pPr>
            <a:lvl5pPr marL="2057400" indent="-228600">
              <a:lnSpc>
                <a:spcPct val="90000"/>
              </a:lnSpc>
              <a:spcBef>
                <a:spcPts val="500"/>
              </a:spcBef>
              <a:buFont typeface="Arial" panose="020B0604020202020204" pitchFamily="34" charset="0"/>
              <a:buChar char="•"/>
              <a:defRPr baseline="0">
                <a:latin typeface="Alegreya Sans"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3200" dirty="0">
                <a:latin typeface="Calibri" panose="020F0502020204030204" pitchFamily="34" charset="0"/>
                <a:cs typeface="Calibri" panose="020F0502020204030204" pitchFamily="34" charset="0"/>
              </a:rPr>
              <a:t>Actions</a:t>
            </a:r>
          </a:p>
        </p:txBody>
      </p:sp>
      <p:sp>
        <p:nvSpPr>
          <p:cNvPr id="18" name="Content Placeholder 2">
            <a:extLst>
              <a:ext uri="{FF2B5EF4-FFF2-40B4-BE49-F238E27FC236}">
                <a16:creationId xmlns:a16="http://schemas.microsoft.com/office/drawing/2014/main" id="{D59D98B6-CED3-C908-773D-8BCC3BE833C6}"/>
              </a:ext>
            </a:extLst>
          </p:cNvPr>
          <p:cNvSpPr txBox="1">
            <a:spLocks/>
          </p:cNvSpPr>
          <p:nvPr/>
        </p:nvSpPr>
        <p:spPr>
          <a:xfrm>
            <a:off x="10265886" y="2362358"/>
            <a:ext cx="1293322" cy="657793"/>
          </a:xfrm>
          <a:prstGeom prst="rect">
            <a:avLst/>
          </a:prstGeom>
          <a:solidFill>
            <a:schemeClr val="tx1">
              <a:alpha val="50000"/>
            </a:schemeClr>
          </a:solidFill>
        </p:spPr>
        <p:txBody>
          <a:bodyPr vert="horz" lIns="91440" tIns="45720" rIns="91440" bIns="45720" rtlCol="0" anchor="ctr">
            <a:normAutofit fontScale="92500"/>
          </a:bodyPr>
          <a:lstStyle>
            <a:defPPr>
              <a:defRPr lang="en-US"/>
            </a:defPPr>
            <a:lvl1pPr marL="228600" indent="-228600">
              <a:lnSpc>
                <a:spcPct val="90000"/>
              </a:lnSpc>
              <a:spcBef>
                <a:spcPts val="1000"/>
              </a:spcBef>
              <a:buFont typeface="Arial" panose="020B0604020202020204" pitchFamily="34" charset="0"/>
              <a:buChar char="•"/>
              <a:defRPr sz="2800" baseline="0">
                <a:solidFill>
                  <a:schemeClr val="bg1"/>
                </a:solidFill>
                <a:latin typeface="Alegreya Sans Medium" pitchFamily="2" charset="0"/>
              </a:defRPr>
            </a:lvl1pPr>
            <a:lvl2pPr marL="685800" indent="-228600">
              <a:lnSpc>
                <a:spcPct val="90000"/>
              </a:lnSpc>
              <a:spcBef>
                <a:spcPts val="500"/>
              </a:spcBef>
              <a:buFont typeface="Arial" panose="020B0604020202020204" pitchFamily="34" charset="0"/>
              <a:buChar char="•"/>
              <a:defRPr sz="2400" baseline="0">
                <a:latin typeface="Alegreya Sans" pitchFamily="2" charset="0"/>
              </a:defRPr>
            </a:lvl2pPr>
            <a:lvl3pPr marL="1143000" indent="-228600">
              <a:lnSpc>
                <a:spcPct val="90000"/>
              </a:lnSpc>
              <a:spcBef>
                <a:spcPts val="500"/>
              </a:spcBef>
              <a:buFont typeface="Arial" panose="020B0604020202020204" pitchFamily="34" charset="0"/>
              <a:buChar char="•"/>
              <a:defRPr sz="2000" baseline="0">
                <a:latin typeface="Alegreya Sans" pitchFamily="2" charset="0"/>
              </a:defRPr>
            </a:lvl3pPr>
            <a:lvl4pPr marL="1600200" indent="-228600">
              <a:lnSpc>
                <a:spcPct val="90000"/>
              </a:lnSpc>
              <a:spcBef>
                <a:spcPts val="500"/>
              </a:spcBef>
              <a:buFont typeface="Arial" panose="020B0604020202020204" pitchFamily="34" charset="0"/>
              <a:buChar char="•"/>
              <a:defRPr baseline="0">
                <a:latin typeface="Alegreya Sans" pitchFamily="2" charset="0"/>
              </a:defRPr>
            </a:lvl4pPr>
            <a:lvl5pPr marL="2057400" indent="-228600">
              <a:lnSpc>
                <a:spcPct val="90000"/>
              </a:lnSpc>
              <a:spcBef>
                <a:spcPts val="500"/>
              </a:spcBef>
              <a:buFont typeface="Arial" panose="020B0604020202020204" pitchFamily="34" charset="0"/>
              <a:buChar char="•"/>
              <a:defRPr baseline="0">
                <a:latin typeface="Alegreya Sans"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3200" dirty="0">
                <a:latin typeface="Calibri" panose="020F0502020204030204" pitchFamily="34" charset="0"/>
                <a:cs typeface="Calibri" panose="020F0502020204030204" pitchFamily="34" charset="0"/>
              </a:rPr>
              <a:t>Goals</a:t>
            </a:r>
          </a:p>
        </p:txBody>
      </p:sp>
      <p:sp>
        <p:nvSpPr>
          <p:cNvPr id="23" name="Left Bracket 22">
            <a:extLst>
              <a:ext uri="{FF2B5EF4-FFF2-40B4-BE49-F238E27FC236}">
                <a16:creationId xmlns:a16="http://schemas.microsoft.com/office/drawing/2014/main" id="{62B93E21-DB27-15A3-82B8-24FCF1A7BA25}"/>
              </a:ext>
            </a:extLst>
          </p:cNvPr>
          <p:cNvSpPr/>
          <p:nvPr/>
        </p:nvSpPr>
        <p:spPr>
          <a:xfrm rot="16200000">
            <a:off x="5831830" y="-2100562"/>
            <a:ext cx="393249" cy="10955494"/>
          </a:xfrm>
          <a:prstGeom prst="leftBracket">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8" name="Left Bracket 27">
            <a:extLst>
              <a:ext uri="{FF2B5EF4-FFF2-40B4-BE49-F238E27FC236}">
                <a16:creationId xmlns:a16="http://schemas.microsoft.com/office/drawing/2014/main" id="{98028EBD-B3A7-E7D8-CCD3-B13CA87EFAAB}"/>
              </a:ext>
            </a:extLst>
          </p:cNvPr>
          <p:cNvSpPr/>
          <p:nvPr/>
        </p:nvSpPr>
        <p:spPr>
          <a:xfrm rot="16200000">
            <a:off x="7908916" y="1048792"/>
            <a:ext cx="200760" cy="3892854"/>
          </a:xfrm>
          <a:prstGeom prst="leftBracket">
            <a:avLst/>
          </a:prstGeom>
          <a:ln w="635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A44F297-CDF0-4F6E-F89A-7079F20256DB}"/>
              </a:ext>
            </a:extLst>
          </p:cNvPr>
          <p:cNvPicPr>
            <a:picLocks noChangeAspect="1"/>
          </p:cNvPicPr>
          <p:nvPr/>
        </p:nvPicPr>
        <p:blipFill>
          <a:blip r:embed="rId4"/>
          <a:stretch>
            <a:fillRect/>
          </a:stretch>
        </p:blipFill>
        <p:spPr>
          <a:xfrm>
            <a:off x="5003982" y="2188836"/>
            <a:ext cx="1021746" cy="1021746"/>
          </a:xfrm>
          <a:prstGeom prst="rect">
            <a:avLst/>
          </a:prstGeom>
        </p:spPr>
      </p:pic>
      <p:sp>
        <p:nvSpPr>
          <p:cNvPr id="22" name="Left Bracket 21">
            <a:extLst>
              <a:ext uri="{FF2B5EF4-FFF2-40B4-BE49-F238E27FC236}">
                <a16:creationId xmlns:a16="http://schemas.microsoft.com/office/drawing/2014/main" id="{0AB6FFDB-ECEA-BA4D-95DC-F5F068DC151F}"/>
              </a:ext>
            </a:extLst>
          </p:cNvPr>
          <p:cNvSpPr/>
          <p:nvPr/>
        </p:nvSpPr>
        <p:spPr>
          <a:xfrm rot="16200000">
            <a:off x="4564367" y="221498"/>
            <a:ext cx="332949" cy="5866425"/>
          </a:xfrm>
          <a:prstGeom prst="leftBracket">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0A22AA3-1231-4F9A-7BE6-E76EB367FF33}"/>
              </a:ext>
            </a:extLst>
          </p:cNvPr>
          <p:cNvPicPr>
            <a:picLocks noChangeAspect="1"/>
          </p:cNvPicPr>
          <p:nvPr/>
        </p:nvPicPr>
        <p:blipFill>
          <a:blip r:embed="rId4"/>
          <a:stretch>
            <a:fillRect/>
          </a:stretch>
        </p:blipFill>
        <p:spPr>
          <a:xfrm>
            <a:off x="2428124" y="2194204"/>
            <a:ext cx="1021746" cy="1021746"/>
          </a:xfrm>
          <a:prstGeom prst="rect">
            <a:avLst/>
          </a:prstGeom>
        </p:spPr>
      </p:pic>
      <p:sp>
        <p:nvSpPr>
          <p:cNvPr id="5" name="Content Placeholder 2">
            <a:extLst>
              <a:ext uri="{FF2B5EF4-FFF2-40B4-BE49-F238E27FC236}">
                <a16:creationId xmlns:a16="http://schemas.microsoft.com/office/drawing/2014/main" id="{EA9A3B5D-CAA9-485D-6FCA-7DE60523B475}"/>
              </a:ext>
            </a:extLst>
          </p:cNvPr>
          <p:cNvSpPr txBox="1">
            <a:spLocks/>
          </p:cNvSpPr>
          <p:nvPr/>
        </p:nvSpPr>
        <p:spPr>
          <a:xfrm>
            <a:off x="1418185" y="4028745"/>
            <a:ext cx="8808118" cy="2416133"/>
          </a:xfrm>
          <a:prstGeom prst="rect">
            <a:avLst/>
          </a:prstGeom>
          <a:solidFill>
            <a:schemeClr val="tx1">
              <a:alpha val="50000"/>
            </a:schemeClr>
          </a:solidFill>
        </p:spPr>
        <p:txBody>
          <a:bodyPr vert="horz" lIns="91440" tIns="45720" rIns="91440" bIns="45720" numCol="2" spcCol="914400" rtlCol="0" anchor="ctr">
            <a:normAutofit fontScale="77500" lnSpcReduction="20000"/>
          </a:bodyPr>
          <a:lstStyle>
            <a:defPPr>
              <a:defRPr lang="en-US"/>
            </a:defPPr>
            <a:lvl1pPr marL="228600" indent="-228600">
              <a:lnSpc>
                <a:spcPct val="90000"/>
              </a:lnSpc>
              <a:spcBef>
                <a:spcPts val="1000"/>
              </a:spcBef>
              <a:buFont typeface="Arial" panose="020B0604020202020204" pitchFamily="34" charset="0"/>
              <a:buChar char="•"/>
              <a:defRPr sz="2800" baseline="0">
                <a:solidFill>
                  <a:schemeClr val="bg1"/>
                </a:solidFill>
                <a:latin typeface="Alegreya Sans Medium" pitchFamily="2" charset="0"/>
              </a:defRPr>
            </a:lvl1pPr>
            <a:lvl2pPr marL="685800" indent="-228600">
              <a:lnSpc>
                <a:spcPct val="90000"/>
              </a:lnSpc>
              <a:spcBef>
                <a:spcPts val="500"/>
              </a:spcBef>
              <a:buFont typeface="Arial" panose="020B0604020202020204" pitchFamily="34" charset="0"/>
              <a:buChar char="•"/>
              <a:defRPr sz="2400" baseline="0">
                <a:latin typeface="Alegreya Sans" pitchFamily="2" charset="0"/>
              </a:defRPr>
            </a:lvl2pPr>
            <a:lvl3pPr marL="1143000" indent="-228600">
              <a:lnSpc>
                <a:spcPct val="90000"/>
              </a:lnSpc>
              <a:spcBef>
                <a:spcPts val="500"/>
              </a:spcBef>
              <a:buFont typeface="Arial" panose="020B0604020202020204" pitchFamily="34" charset="0"/>
              <a:buChar char="•"/>
              <a:defRPr sz="2000" baseline="0">
                <a:latin typeface="Alegreya Sans" pitchFamily="2" charset="0"/>
              </a:defRPr>
            </a:lvl3pPr>
            <a:lvl4pPr marL="1600200" indent="-228600">
              <a:lnSpc>
                <a:spcPct val="90000"/>
              </a:lnSpc>
              <a:spcBef>
                <a:spcPts val="500"/>
              </a:spcBef>
              <a:buFont typeface="Arial" panose="020B0604020202020204" pitchFamily="34" charset="0"/>
              <a:buChar char="•"/>
              <a:defRPr baseline="0">
                <a:latin typeface="Alegreya Sans" pitchFamily="2" charset="0"/>
              </a:defRPr>
            </a:lvl4pPr>
            <a:lvl5pPr marL="2057400" indent="-228600">
              <a:lnSpc>
                <a:spcPct val="90000"/>
              </a:lnSpc>
              <a:spcBef>
                <a:spcPts val="500"/>
              </a:spcBef>
              <a:buFont typeface="Arial" panose="020B0604020202020204" pitchFamily="34" charset="0"/>
              <a:buChar char="•"/>
              <a:defRPr baseline="0">
                <a:latin typeface="Alegreya Sans"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endParaRPr lang="en-US" sz="2200" i="1" dirty="0">
              <a:latin typeface="Calibri" panose="020F0502020204030204" pitchFamily="34" charset="0"/>
              <a:cs typeface="Calibri" panose="020F0502020204030204" pitchFamily="34" charset="0"/>
            </a:endParaRPr>
          </a:p>
          <a:p>
            <a:pPr marL="0" indent="0">
              <a:buNone/>
            </a:pPr>
            <a:br>
              <a:rPr lang="en-US" sz="2200" i="1" dirty="0">
                <a:latin typeface="Calibri" panose="020F0502020204030204" pitchFamily="34" charset="0"/>
                <a:cs typeface="Calibri" panose="020F0502020204030204" pitchFamily="34" charset="0"/>
              </a:rPr>
            </a:br>
            <a:r>
              <a:rPr lang="en-US" sz="2600" dirty="0">
                <a:latin typeface="Calibri" panose="020F0502020204030204" pitchFamily="34" charset="0"/>
                <a:cs typeface="Calibri" panose="020F0502020204030204" pitchFamily="34" charset="0"/>
              </a:rPr>
              <a:t>… as we go about our work,</a:t>
            </a:r>
            <a:br>
              <a:rPr lang="en-US" sz="2600" dirty="0">
                <a:latin typeface="Calibri" panose="020F0502020204030204" pitchFamily="34" charset="0"/>
                <a:cs typeface="Calibri" panose="020F0502020204030204" pitchFamily="34" charset="0"/>
              </a:rPr>
            </a:br>
            <a:br>
              <a:rPr lang="en-US" sz="2600" dirty="0">
                <a:latin typeface="Calibri" panose="020F0502020204030204" pitchFamily="34" charset="0"/>
                <a:cs typeface="Calibri" panose="020F0502020204030204" pitchFamily="34" charset="0"/>
              </a:rPr>
            </a:br>
            <a:r>
              <a:rPr lang="en-US" sz="2600" dirty="0">
                <a:latin typeface="Calibri" panose="020F0502020204030204" pitchFamily="34" charset="0"/>
                <a:cs typeface="Calibri" panose="020F0502020204030204" pitchFamily="34" charset="0"/>
              </a:rPr>
              <a:t>     adopt new lenses, </a:t>
            </a:r>
            <a:br>
              <a:rPr lang="en-US" sz="2600" dirty="0">
                <a:latin typeface="Calibri" panose="020F0502020204030204" pitchFamily="34" charset="0"/>
                <a:cs typeface="Calibri" panose="020F0502020204030204" pitchFamily="34" charset="0"/>
              </a:rPr>
            </a:br>
            <a:br>
              <a:rPr lang="en-US" sz="2600" dirty="0">
                <a:latin typeface="Calibri" panose="020F0502020204030204" pitchFamily="34" charset="0"/>
                <a:cs typeface="Calibri" panose="020F0502020204030204" pitchFamily="34" charset="0"/>
              </a:rPr>
            </a:br>
            <a:r>
              <a:rPr lang="en-US" sz="2600" dirty="0">
                <a:latin typeface="Calibri" panose="020F0502020204030204" pitchFamily="34" charset="0"/>
                <a:cs typeface="Calibri" panose="020F0502020204030204" pitchFamily="34" charset="0"/>
              </a:rPr>
              <a:t>     deepen our understanding…</a:t>
            </a:r>
          </a:p>
          <a:p>
            <a:pPr marL="0" indent="0">
              <a:buNone/>
            </a:pPr>
            <a:endParaRPr lang="en-US" sz="2600"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FAIR &amp; CARE principles</a:t>
            </a:r>
          </a:p>
          <a:p>
            <a:r>
              <a:rPr lang="en-US" dirty="0">
                <a:latin typeface="Calibri" panose="020F0502020204030204" pitchFamily="34" charset="0"/>
                <a:cs typeface="Calibri" panose="020F0502020204030204" pitchFamily="34" charset="0"/>
              </a:rPr>
              <a:t>Online Tools; handouts # 1 &amp; 2</a:t>
            </a:r>
          </a:p>
          <a:p>
            <a:r>
              <a:rPr lang="en-US" dirty="0">
                <a:latin typeface="Calibri" panose="020F0502020204030204" pitchFamily="34" charset="0"/>
                <a:cs typeface="Calibri" panose="020F0502020204030204" pitchFamily="34" charset="0"/>
              </a:rPr>
              <a:t>Mechanistic modeling</a:t>
            </a:r>
          </a:p>
          <a:p>
            <a:r>
              <a:rPr lang="en-US" dirty="0">
                <a:latin typeface="Calibri" panose="020F0502020204030204" pitchFamily="34" charset="0"/>
                <a:cs typeface="Calibri" panose="020F0502020204030204" pitchFamily="34" charset="0"/>
              </a:rPr>
              <a:t>Science communication</a:t>
            </a:r>
          </a:p>
          <a:p>
            <a:r>
              <a:rPr lang="en-US" dirty="0">
                <a:latin typeface="Calibri" panose="020F0502020204030204" pitchFamily="34" charset="0"/>
                <a:cs typeface="Calibri" panose="020F0502020204030204" pitchFamily="34" charset="0"/>
              </a:rPr>
              <a:t>Human-computer interactions; UI/UX</a:t>
            </a:r>
          </a:p>
        </p:txBody>
      </p:sp>
      <p:sp>
        <p:nvSpPr>
          <p:cNvPr id="11" name="TextBox 10">
            <a:extLst>
              <a:ext uri="{FF2B5EF4-FFF2-40B4-BE49-F238E27FC236}">
                <a16:creationId xmlns:a16="http://schemas.microsoft.com/office/drawing/2014/main" id="{086B7F76-7D3F-868B-2798-D10C7AF8EB63}"/>
              </a:ext>
            </a:extLst>
          </p:cNvPr>
          <p:cNvSpPr txBox="1"/>
          <p:nvPr/>
        </p:nvSpPr>
        <p:spPr>
          <a:xfrm>
            <a:off x="3910767" y="2927635"/>
            <a:ext cx="839332" cy="369332"/>
          </a:xfrm>
          <a:prstGeom prst="rect">
            <a:avLst/>
          </a:prstGeom>
          <a:noFill/>
        </p:spPr>
        <p:txBody>
          <a:bodyPr wrap="none" rtlCol="0">
            <a:spAutoFit/>
          </a:bodyPr>
          <a:lstStyle/>
          <a:p>
            <a:r>
              <a:rPr lang="en-US" dirty="0" err="1">
                <a:solidFill>
                  <a:srgbClr val="7DD136"/>
                </a:solidFill>
                <a:latin typeface="Calibri" panose="020F0502020204030204" pitchFamily="34" charset="0"/>
                <a:cs typeface="Calibri" panose="020F0502020204030204" pitchFamily="34" charset="0"/>
              </a:rPr>
              <a:t>SacPAS</a:t>
            </a:r>
            <a:endParaRPr lang="en-US" dirty="0">
              <a:solidFill>
                <a:srgbClr val="7DD13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49138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33D37-B1F9-50EA-BA79-511300BFD702}"/>
              </a:ext>
            </a:extLst>
          </p:cNvPr>
          <p:cNvSpPr>
            <a:spLocks noGrp="1"/>
          </p:cNvSpPr>
          <p:nvPr>
            <p:ph type="title"/>
          </p:nvPr>
        </p:nvSpPr>
        <p:spPr>
          <a:xfrm>
            <a:off x="838200" y="1730596"/>
            <a:ext cx="10515600" cy="1325563"/>
          </a:xfrm>
        </p:spPr>
        <p:txBody>
          <a:bodyPr>
            <a:normAutofit/>
          </a:bodyPr>
          <a:lstStyle/>
          <a:p>
            <a:pPr algn="ctr"/>
            <a:r>
              <a:rPr lang="en-US" sz="44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web@cbr.washington.edu</a:t>
            </a:r>
            <a:endParaRPr lang="en-US" sz="4400" b="1" dirty="0">
              <a:solidFill>
                <a:schemeClr val="bg1"/>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08E2A0F-7D7F-C093-ADF8-DC1ACB16D956}"/>
              </a:ext>
            </a:extLst>
          </p:cNvPr>
          <p:cNvSpPr>
            <a:spLocks noGrp="1"/>
          </p:cNvSpPr>
          <p:nvPr>
            <p:ph idx="1"/>
          </p:nvPr>
        </p:nvSpPr>
        <p:spPr>
          <a:xfrm>
            <a:off x="732183" y="3334917"/>
            <a:ext cx="5363817" cy="2903676"/>
          </a:xfrm>
        </p:spPr>
        <p:txBody>
          <a:bodyPr>
            <a:normAutofit fontScale="92500" lnSpcReduction="10000"/>
          </a:bodyPr>
          <a:lstStyle/>
          <a:p>
            <a:r>
              <a:rPr lang="en-US" sz="4000" dirty="0">
                <a:solidFill>
                  <a:schemeClr val="bg1"/>
                </a:solidFill>
                <a:latin typeface="Calibri" panose="020F0502020204030204" pitchFamily="34" charset="0"/>
                <a:cs typeface="Calibri" panose="020F0502020204030204" pitchFamily="34" charset="0"/>
              </a:rPr>
              <a:t>We seek your feedback</a:t>
            </a:r>
          </a:p>
          <a:p>
            <a:pPr lvl="1"/>
            <a:r>
              <a:rPr lang="en-US" sz="2600" dirty="0">
                <a:solidFill>
                  <a:schemeClr val="bg1"/>
                </a:solidFill>
                <a:latin typeface="Calibri" panose="020F0502020204030204" pitchFamily="34" charset="0"/>
                <a:cs typeface="Calibri" panose="020F0502020204030204" pitchFamily="34" charset="0"/>
              </a:rPr>
              <a:t>Errors/bugs</a:t>
            </a:r>
          </a:p>
          <a:p>
            <a:pPr lvl="1"/>
            <a:r>
              <a:rPr lang="en-US" sz="2600" dirty="0">
                <a:solidFill>
                  <a:schemeClr val="bg1"/>
                </a:solidFill>
                <a:latin typeface="Calibri" panose="020F0502020204030204" pitchFamily="34" charset="0"/>
                <a:cs typeface="Calibri" panose="020F0502020204030204" pitchFamily="34" charset="0"/>
              </a:rPr>
              <a:t>Refinement of tools</a:t>
            </a:r>
          </a:p>
          <a:p>
            <a:pPr lvl="1"/>
            <a:r>
              <a:rPr lang="en-US" sz="2600" dirty="0">
                <a:solidFill>
                  <a:schemeClr val="bg1"/>
                </a:solidFill>
                <a:latin typeface="Calibri" panose="020F0502020204030204" pitchFamily="34" charset="0"/>
                <a:cs typeface="Calibri" panose="020F0502020204030204" pitchFamily="34" charset="0"/>
              </a:rPr>
              <a:t>New customized tools</a:t>
            </a:r>
            <a:br>
              <a:rPr lang="en-US" sz="2600" dirty="0">
                <a:solidFill>
                  <a:schemeClr val="bg1"/>
                </a:solidFill>
                <a:latin typeface="Calibri" panose="020F0502020204030204" pitchFamily="34" charset="0"/>
                <a:cs typeface="Calibri" panose="020F0502020204030204" pitchFamily="34" charset="0"/>
              </a:rPr>
            </a:br>
            <a:endParaRPr lang="en-US" sz="2600" dirty="0">
              <a:solidFill>
                <a:schemeClr val="bg1"/>
              </a:solidFill>
              <a:latin typeface="Calibri" panose="020F0502020204030204" pitchFamily="34" charset="0"/>
              <a:cs typeface="Calibri" panose="020F0502020204030204" pitchFamily="34" charset="0"/>
            </a:endParaRPr>
          </a:p>
          <a:p>
            <a:r>
              <a:rPr lang="en-US" sz="3600" dirty="0">
                <a:solidFill>
                  <a:schemeClr val="bg1"/>
                </a:solidFill>
                <a:latin typeface="Calibri" panose="020F0502020204030204" pitchFamily="34" charset="0"/>
                <a:cs typeface="Calibri" panose="020F0502020204030204" pitchFamily="34" charset="0"/>
              </a:rPr>
              <a:t>We look forward to </a:t>
            </a:r>
            <a:br>
              <a:rPr lang="en-US" sz="3600" dirty="0">
                <a:solidFill>
                  <a:schemeClr val="bg1"/>
                </a:solidFill>
                <a:latin typeface="Calibri" panose="020F0502020204030204" pitchFamily="34" charset="0"/>
                <a:cs typeface="Calibri" panose="020F0502020204030204" pitchFamily="34" charset="0"/>
              </a:rPr>
            </a:br>
            <a:r>
              <a:rPr lang="en-US" sz="3600" dirty="0">
                <a:solidFill>
                  <a:schemeClr val="bg1"/>
                </a:solidFill>
                <a:latin typeface="Calibri" panose="020F0502020204030204" pitchFamily="34" charset="0"/>
                <a:cs typeface="Calibri" panose="020F0502020204030204" pitchFamily="34" charset="0"/>
              </a:rPr>
              <a:t>     new collaborations</a:t>
            </a:r>
          </a:p>
        </p:txBody>
      </p:sp>
      <p:sp>
        <p:nvSpPr>
          <p:cNvPr id="4" name="Slide Number Placeholder 3">
            <a:extLst>
              <a:ext uri="{FF2B5EF4-FFF2-40B4-BE49-F238E27FC236}">
                <a16:creationId xmlns:a16="http://schemas.microsoft.com/office/drawing/2014/main" id="{D508DFD9-E446-6443-9BD3-8AAA14105FB3}"/>
              </a:ext>
            </a:extLst>
          </p:cNvPr>
          <p:cNvSpPr>
            <a:spLocks noGrp="1"/>
          </p:cNvSpPr>
          <p:nvPr>
            <p:ph type="sldNum" sz="quarter" idx="12"/>
          </p:nvPr>
        </p:nvSpPr>
        <p:spPr/>
        <p:txBody>
          <a:bodyPr/>
          <a:lstStyle/>
          <a:p>
            <a:fld id="{EAEDD658-BB01-0342-9404-4143FC036160}" type="slidenum">
              <a:rPr lang="en-US" smtClean="0"/>
              <a:t>72</a:t>
            </a:fld>
            <a:endParaRPr lang="en-US"/>
          </a:p>
        </p:txBody>
      </p:sp>
      <p:sp>
        <p:nvSpPr>
          <p:cNvPr id="8" name="Content Placeholder 2">
            <a:extLst>
              <a:ext uri="{FF2B5EF4-FFF2-40B4-BE49-F238E27FC236}">
                <a16:creationId xmlns:a16="http://schemas.microsoft.com/office/drawing/2014/main" id="{F6401024-DE8B-B525-C29E-2543CB73A004}"/>
              </a:ext>
            </a:extLst>
          </p:cNvPr>
          <p:cNvSpPr txBox="1">
            <a:spLocks/>
          </p:cNvSpPr>
          <p:nvPr/>
        </p:nvSpPr>
        <p:spPr>
          <a:xfrm>
            <a:off x="6828184" y="3334917"/>
            <a:ext cx="4631634" cy="290367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legreya San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legreya San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legreya San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legreya San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US" sz="4000" dirty="0">
                <a:solidFill>
                  <a:schemeClr val="bg1"/>
                </a:solidFill>
                <a:latin typeface="Calibri" panose="020F0502020204030204" pitchFamily="34" charset="0"/>
                <a:cs typeface="Calibri" panose="020F0502020204030204" pitchFamily="34" charset="0"/>
              </a:rPr>
              <a:t>We are grateful for USBR </a:t>
            </a:r>
            <a:br>
              <a:rPr lang="en-US" sz="4000" dirty="0">
                <a:solidFill>
                  <a:schemeClr val="bg1"/>
                </a:solidFill>
                <a:latin typeface="Calibri" panose="020F0502020204030204" pitchFamily="34" charset="0"/>
                <a:cs typeface="Calibri" panose="020F0502020204030204" pitchFamily="34" charset="0"/>
              </a:rPr>
            </a:br>
            <a:r>
              <a:rPr lang="en-US" sz="4000" dirty="0">
                <a:solidFill>
                  <a:schemeClr val="bg1"/>
                </a:solidFill>
                <a:latin typeface="Calibri" panose="020F0502020204030204" pitchFamily="34" charset="0"/>
                <a:cs typeface="Calibri" panose="020F0502020204030204" pitchFamily="34" charset="0"/>
              </a:rPr>
              <a:t>in funding our </a:t>
            </a:r>
            <a:r>
              <a:rPr lang="en-US" sz="4000" dirty="0" err="1">
                <a:solidFill>
                  <a:schemeClr val="bg1"/>
                </a:solidFill>
                <a:latin typeface="Calibri" panose="020F0502020204030204" pitchFamily="34" charset="0"/>
                <a:cs typeface="Calibri" panose="020F0502020204030204" pitchFamily="34" charset="0"/>
              </a:rPr>
              <a:t>SacPAS</a:t>
            </a:r>
            <a:r>
              <a:rPr lang="en-US" sz="4000" dirty="0">
                <a:solidFill>
                  <a:schemeClr val="bg1"/>
                </a:solidFill>
                <a:latin typeface="Calibri" panose="020F0502020204030204" pitchFamily="34" charset="0"/>
                <a:cs typeface="Calibri" panose="020F0502020204030204" pitchFamily="34" charset="0"/>
              </a:rPr>
              <a:t> work. </a:t>
            </a:r>
            <a:br>
              <a:rPr lang="en-US" sz="4000" dirty="0">
                <a:solidFill>
                  <a:schemeClr val="bg1"/>
                </a:solidFill>
                <a:latin typeface="Calibri" panose="020F0502020204030204" pitchFamily="34" charset="0"/>
                <a:cs typeface="Calibri" panose="020F0502020204030204" pitchFamily="34" charset="0"/>
              </a:rPr>
            </a:br>
            <a:br>
              <a:rPr lang="en-US" sz="4000" dirty="0">
                <a:solidFill>
                  <a:schemeClr val="bg1"/>
                </a:solidFill>
                <a:latin typeface="Calibri" panose="020F0502020204030204" pitchFamily="34" charset="0"/>
                <a:cs typeface="Calibri" panose="020F0502020204030204" pitchFamily="34" charset="0"/>
              </a:rPr>
            </a:br>
            <a:r>
              <a:rPr lang="en-US" sz="4000" dirty="0">
                <a:solidFill>
                  <a:schemeClr val="bg1"/>
                </a:solidFill>
                <a:latin typeface="Calibri" panose="020F0502020204030204" pitchFamily="34" charset="0"/>
                <a:cs typeface="Calibri" panose="020F0502020204030204" pitchFamily="34" charset="0"/>
              </a:rPr>
              <a:t>We thank Catarina </a:t>
            </a:r>
            <a:r>
              <a:rPr lang="en-US" sz="4000" dirty="0" err="1">
                <a:solidFill>
                  <a:schemeClr val="bg1"/>
                </a:solidFill>
                <a:latin typeface="Calibri" panose="020F0502020204030204" pitchFamily="34" charset="0"/>
                <a:cs typeface="Calibri" panose="020F0502020204030204" pitchFamily="34" charset="0"/>
              </a:rPr>
              <a:t>Pien</a:t>
            </a:r>
            <a:r>
              <a:rPr lang="en-US" sz="4000" dirty="0">
                <a:solidFill>
                  <a:schemeClr val="bg1"/>
                </a:solidFill>
                <a:latin typeface="Calibri" panose="020F0502020204030204" pitchFamily="34" charset="0"/>
                <a:cs typeface="Calibri" panose="020F0502020204030204" pitchFamily="34" charset="0"/>
              </a:rPr>
              <a:t>, </a:t>
            </a:r>
            <a:br>
              <a:rPr lang="en-US" sz="4000" dirty="0">
                <a:solidFill>
                  <a:schemeClr val="bg1"/>
                </a:solidFill>
                <a:latin typeface="Calibri" panose="020F0502020204030204" pitchFamily="34" charset="0"/>
                <a:cs typeface="Calibri" panose="020F0502020204030204" pitchFamily="34" charset="0"/>
              </a:rPr>
            </a:br>
            <a:r>
              <a:rPr lang="en-US" sz="4000" dirty="0">
                <a:solidFill>
                  <a:schemeClr val="bg1"/>
                </a:solidFill>
                <a:latin typeface="Calibri" panose="020F0502020204030204" pitchFamily="34" charset="0"/>
                <a:cs typeface="Calibri" panose="020F0502020204030204" pitchFamily="34" charset="0"/>
              </a:rPr>
              <a:t>Elissa </a:t>
            </a:r>
            <a:r>
              <a:rPr lang="en-US" sz="4000" dirty="0" err="1">
                <a:solidFill>
                  <a:schemeClr val="bg1"/>
                </a:solidFill>
                <a:latin typeface="Calibri" panose="020F0502020204030204" pitchFamily="34" charset="0"/>
                <a:cs typeface="Calibri" panose="020F0502020204030204" pitchFamily="34" charset="0"/>
              </a:rPr>
              <a:t>Buttermore</a:t>
            </a:r>
            <a:r>
              <a:rPr lang="en-US" sz="4000" dirty="0">
                <a:solidFill>
                  <a:schemeClr val="bg1"/>
                </a:solidFill>
                <a:latin typeface="Calibri" panose="020F0502020204030204" pitchFamily="34" charset="0"/>
                <a:cs typeface="Calibri" panose="020F0502020204030204" pitchFamily="34" charset="0"/>
              </a:rPr>
              <a:t>, </a:t>
            </a:r>
            <a:br>
              <a:rPr lang="en-US" sz="4000" dirty="0">
                <a:solidFill>
                  <a:schemeClr val="bg1"/>
                </a:solidFill>
                <a:latin typeface="Calibri" panose="020F0502020204030204" pitchFamily="34" charset="0"/>
                <a:cs typeface="Calibri" panose="020F0502020204030204" pitchFamily="34" charset="0"/>
              </a:rPr>
            </a:br>
            <a:r>
              <a:rPr lang="en-US" sz="4000" dirty="0">
                <a:solidFill>
                  <a:schemeClr val="bg1"/>
                </a:solidFill>
                <a:latin typeface="Calibri" panose="020F0502020204030204" pitchFamily="34" charset="0"/>
                <a:cs typeface="Calibri" panose="020F0502020204030204" pitchFamily="34" charset="0"/>
              </a:rPr>
              <a:t>Josh Israel, </a:t>
            </a:r>
            <a:br>
              <a:rPr lang="en-US" sz="4000" dirty="0">
                <a:solidFill>
                  <a:schemeClr val="bg1"/>
                </a:solidFill>
                <a:latin typeface="Calibri" panose="020F0502020204030204" pitchFamily="34" charset="0"/>
                <a:cs typeface="Calibri" panose="020F0502020204030204" pitchFamily="34" charset="0"/>
              </a:rPr>
            </a:br>
            <a:r>
              <a:rPr lang="en-US" sz="4000" dirty="0">
                <a:solidFill>
                  <a:schemeClr val="bg1"/>
                </a:solidFill>
                <a:latin typeface="Calibri" panose="020F0502020204030204" pitchFamily="34" charset="0"/>
                <a:cs typeface="Calibri" panose="020F0502020204030204" pitchFamily="34" charset="0"/>
              </a:rPr>
              <a:t>and many more </a:t>
            </a:r>
            <a:br>
              <a:rPr lang="en-US" sz="4000" dirty="0">
                <a:solidFill>
                  <a:schemeClr val="bg1"/>
                </a:solidFill>
                <a:latin typeface="Calibri" panose="020F0502020204030204" pitchFamily="34" charset="0"/>
                <a:cs typeface="Calibri" panose="020F0502020204030204" pitchFamily="34" charset="0"/>
              </a:rPr>
            </a:br>
            <a:r>
              <a:rPr lang="en-US" sz="4000" dirty="0">
                <a:solidFill>
                  <a:schemeClr val="bg1"/>
                </a:solidFill>
                <a:latin typeface="Calibri" panose="020F0502020204030204" pitchFamily="34" charset="0"/>
                <a:cs typeface="Calibri" panose="020F0502020204030204" pitchFamily="34" charset="0"/>
              </a:rPr>
              <a:t>for their guidance, support, </a:t>
            </a:r>
            <a:br>
              <a:rPr lang="en-US" sz="4000" dirty="0">
                <a:solidFill>
                  <a:schemeClr val="bg1"/>
                </a:solidFill>
                <a:latin typeface="Calibri" panose="020F0502020204030204" pitchFamily="34" charset="0"/>
                <a:cs typeface="Calibri" panose="020F0502020204030204" pitchFamily="34" charset="0"/>
              </a:rPr>
            </a:br>
            <a:r>
              <a:rPr lang="en-US" sz="4000" dirty="0">
                <a:solidFill>
                  <a:schemeClr val="bg1"/>
                </a:solidFill>
                <a:latin typeface="Calibri" panose="020F0502020204030204" pitchFamily="34" charset="0"/>
                <a:cs typeface="Calibri" panose="020F0502020204030204" pitchFamily="34" charset="0"/>
              </a:rPr>
              <a:t>collaboration... </a:t>
            </a:r>
            <a:endParaRPr lang="en-US" sz="3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11430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F5DD74-00E4-1CEF-526F-55C4CC68E3A2}"/>
              </a:ext>
            </a:extLst>
          </p:cNvPr>
          <p:cNvSpPr>
            <a:spLocks noGrp="1"/>
          </p:cNvSpPr>
          <p:nvPr>
            <p:ph type="sldNum" sz="quarter" idx="12"/>
          </p:nvPr>
        </p:nvSpPr>
        <p:spPr/>
        <p:txBody>
          <a:bodyPr/>
          <a:lstStyle/>
          <a:p>
            <a:fld id="{E20AC29A-1746-DB4C-BCC8-6C37FFD93AF2}" type="slidenum">
              <a:rPr lang="en-US" smtClean="0"/>
              <a:t>8</a:t>
            </a:fld>
            <a:endParaRPr lang="en-US"/>
          </a:p>
        </p:txBody>
      </p:sp>
      <p:pic>
        <p:nvPicPr>
          <p:cNvPr id="5" name="Picture 4" descr="A screenshot of a website&#10;&#10;Description automatically generated">
            <a:extLst>
              <a:ext uri="{FF2B5EF4-FFF2-40B4-BE49-F238E27FC236}">
                <a16:creationId xmlns:a16="http://schemas.microsoft.com/office/drawing/2014/main" id="{77A4096C-A20F-D0FF-9037-A9A056CA75B8}"/>
              </a:ext>
            </a:extLst>
          </p:cNvPr>
          <p:cNvPicPr>
            <a:picLocks noChangeAspect="1"/>
          </p:cNvPicPr>
          <p:nvPr/>
        </p:nvPicPr>
        <p:blipFill>
          <a:blip r:embed="rId3"/>
          <a:stretch>
            <a:fillRect/>
          </a:stretch>
        </p:blipFill>
        <p:spPr>
          <a:xfrm>
            <a:off x="-804672" y="-13821"/>
            <a:ext cx="14767262" cy="6871821"/>
          </a:xfrm>
          <a:prstGeom prst="rect">
            <a:avLst/>
          </a:prstGeom>
        </p:spPr>
      </p:pic>
    </p:spTree>
    <p:extLst>
      <p:ext uri="{BB962C8B-B14F-4D97-AF65-F5344CB8AC3E}">
        <p14:creationId xmlns:p14="http://schemas.microsoft.com/office/powerpoint/2010/main" val="255741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46141C-D5AE-1786-AF91-320FA96E5F8F}"/>
              </a:ext>
            </a:extLst>
          </p:cNvPr>
          <p:cNvSpPr>
            <a:spLocks noGrp="1"/>
          </p:cNvSpPr>
          <p:nvPr>
            <p:ph type="sldNum" sz="quarter" idx="12"/>
          </p:nvPr>
        </p:nvSpPr>
        <p:spPr/>
        <p:txBody>
          <a:bodyPr/>
          <a:lstStyle/>
          <a:p>
            <a:fld id="{EAEDD658-BB01-0342-9404-4143FC036160}" type="slidenum">
              <a:rPr lang="en-US" smtClean="0"/>
              <a:t>9</a:t>
            </a:fld>
            <a:endParaRPr lang="en-US"/>
          </a:p>
        </p:txBody>
      </p:sp>
      <p:pic>
        <p:nvPicPr>
          <p:cNvPr id="6" name="Picture 5" descr="A screenshot of a computer&#10;&#10;Description automatically generated">
            <a:extLst>
              <a:ext uri="{FF2B5EF4-FFF2-40B4-BE49-F238E27FC236}">
                <a16:creationId xmlns:a16="http://schemas.microsoft.com/office/drawing/2014/main" id="{2C4E7A33-5D6D-A7D8-946D-98FEAD586C99}"/>
              </a:ext>
            </a:extLst>
          </p:cNvPr>
          <p:cNvPicPr>
            <a:picLocks noChangeAspect="1"/>
          </p:cNvPicPr>
          <p:nvPr/>
        </p:nvPicPr>
        <p:blipFill>
          <a:blip r:embed="rId3"/>
          <a:stretch>
            <a:fillRect/>
          </a:stretch>
        </p:blipFill>
        <p:spPr>
          <a:xfrm>
            <a:off x="0" y="0"/>
            <a:ext cx="13519686" cy="6858000"/>
          </a:xfrm>
          <a:prstGeom prst="rect">
            <a:avLst/>
          </a:prstGeom>
        </p:spPr>
      </p:pic>
    </p:spTree>
    <p:extLst>
      <p:ext uri="{BB962C8B-B14F-4D97-AF65-F5344CB8AC3E}">
        <p14:creationId xmlns:p14="http://schemas.microsoft.com/office/powerpoint/2010/main" val="853902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33447</TotalTime>
  <Words>9124</Words>
  <Application>Microsoft Office PowerPoint</Application>
  <PresentationFormat>Widescreen</PresentationFormat>
  <Paragraphs>1026</Paragraphs>
  <Slides>72</Slides>
  <Notes>72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72</vt:i4>
      </vt:variant>
    </vt:vector>
  </HeadingPairs>
  <TitlesOfParts>
    <vt:vector size="84" baseType="lpstr">
      <vt:lpstr>Alegreya Medium</vt:lpstr>
      <vt:lpstr>Alegreya Sans</vt:lpstr>
      <vt:lpstr>Alegreya SC</vt:lpstr>
      <vt:lpstr>Arial</vt:lpstr>
      <vt:lpstr>Britannic Bold</vt:lpstr>
      <vt:lpstr>Calibri</vt:lpstr>
      <vt:lpstr>Calibri Light</vt:lpstr>
      <vt:lpstr>Courier New</vt:lpstr>
      <vt:lpstr>Raleway</vt:lpstr>
      <vt:lpstr>Times New Roman</vt:lpstr>
      <vt:lpstr>verdana</vt:lpstr>
      <vt:lpstr>Office Theme</vt:lpstr>
      <vt:lpstr>Overview of SacPAS:  Central Valley Prediction &amp; Assessment of Salmon and other fishes</vt:lpstr>
      <vt:lpstr>Presentation Goals</vt:lpstr>
      <vt:lpstr>Outline</vt:lpstr>
      <vt:lpstr>History &amp; Philosophy of CBR</vt:lpstr>
      <vt:lpstr>DART: secondary data repository,  centralized and integrated data sets</vt:lpstr>
      <vt:lpstr>PowerPoint Presentation</vt:lpstr>
      <vt:lpstr>SacPAS website updates in progress…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Assistance in accessing data and addressing knowledge-action gaps</vt:lpstr>
      <vt:lpstr>Developing with Design Thinking &amp; Human-Centered Design in mind</vt:lpstr>
      <vt:lpstr>SacPAS tools</vt:lpstr>
      <vt:lpstr>I. SacPAS Data Queries &amp; Alerts</vt:lpstr>
      <vt:lpstr>I. SacPAS Data Queries &amp; Alerts</vt:lpstr>
      <vt:lpstr>Common Elements of SacPAS Query Interface</vt:lpstr>
      <vt:lpstr>PowerPoint Presentation</vt:lpstr>
      <vt:lpstr>Juvenile Monitoring &amp; Sampling –  Single Brood Year, Multiple Locations </vt:lpstr>
      <vt:lpstr>Juvenile Monitoring &amp; Sampling –  Multiple Brood Years, Single Location</vt:lpstr>
      <vt:lpstr>Juvenile Monitoring &amp; Sampling –  Multiple Brood Years, Multiple Locations Simple “Prediction” based on Historical &amp; Current Years</vt:lpstr>
      <vt:lpstr>Juvenile Monitoring &amp; Sampling –  Multiple Brood Years, Multiple Locations Simple “Prediction” based on Historical &amp; Current Years</vt:lpstr>
      <vt:lpstr>PowerPoint Presentation</vt:lpstr>
      <vt:lpstr>Adult Escapement</vt:lpstr>
      <vt:lpstr>PowerPoint Presentation</vt:lpstr>
      <vt:lpstr>PowerPoint Presentation</vt:lpstr>
      <vt:lpstr>Map Interface for River Conditions Query</vt:lpstr>
      <vt:lpstr>Map Interface for River Conditions Query</vt:lpstr>
      <vt:lpstr>Map Interface for River Conditions Query</vt:lpstr>
      <vt:lpstr>Map Interface for River Conditions Query</vt:lpstr>
      <vt:lpstr>Map Interface for River Conditions Query</vt:lpstr>
      <vt:lpstr>River Conditions Results</vt:lpstr>
      <vt:lpstr>PowerPoint Presentation</vt:lpstr>
      <vt:lpstr>All Years River Graph with Threshold Value</vt:lpstr>
      <vt:lpstr>Customized Tools from Requests</vt:lpstr>
      <vt:lpstr>I. SacPAS Data Queries &amp; Alerts</vt:lpstr>
      <vt:lpstr>SacPAS tools</vt:lpstr>
      <vt:lpstr>II. SacPAS Work Groups &amp; Teams</vt:lpstr>
      <vt:lpstr>Help with your tasks that are repeatable</vt:lpstr>
      <vt:lpstr>Salmon Monitoring Team: Products Example</vt:lpstr>
      <vt:lpstr>Smelt Monitoring Team: Products Example</vt:lpstr>
      <vt:lpstr>Stanislaus Watershed Team: Products Example</vt:lpstr>
      <vt:lpstr>Stanislaus Watershed Team: Process to Product</vt:lpstr>
      <vt:lpstr>Presentation Goals</vt:lpstr>
      <vt:lpstr>SacPAS tools</vt:lpstr>
      <vt:lpstr>Models: Survival, Migration, etc.</vt:lpstr>
      <vt:lpstr>Models: Survival, Migration, etc.</vt:lpstr>
      <vt:lpstr>PowerPoint Presentation</vt:lpstr>
      <vt:lpstr>PowerPoint Presentation</vt:lpstr>
      <vt:lpstr>Short-term Forecasting and Scenarios</vt:lpstr>
      <vt:lpstr>Fish Model on SacPAS:  Egg-to-Fry Model Online Tool</vt:lpstr>
      <vt:lpstr>Fish Model on SacPAS:  Egg-to-Fry Model Online Tool</vt:lpstr>
      <vt:lpstr>Fish Model on SacPAS:  Egg-to-Fry Model Online Tool</vt:lpstr>
      <vt:lpstr>Fish Model on SacPAS:  Egg-to-Fry Model Online Tool</vt:lpstr>
      <vt:lpstr>Fish Model on SacPAS:  Egg-to-Fry Model Online Tool</vt:lpstr>
      <vt:lpstr>Fish Model on SacPAS:  Egg-to-Fry Model Online Tool</vt:lpstr>
      <vt:lpstr>Fish Model on SacPAS:  Egg-to-Fry Model Online Tool</vt:lpstr>
      <vt:lpstr>Fish Model on SacPAS:  Egg-to-Fry Model Online Tool</vt:lpstr>
      <vt:lpstr>Fish Model on SacPAS:  Egg-to-Fry Model Online Tool</vt:lpstr>
      <vt:lpstr>Loss &amp; Salvage Predictor</vt:lpstr>
      <vt:lpstr>Loss &amp; Salvage Predictor</vt:lpstr>
      <vt:lpstr>PowerPoint Presentation</vt:lpstr>
      <vt:lpstr>STARS</vt:lpstr>
      <vt:lpstr>STARS</vt:lpstr>
      <vt:lpstr>Exploratory Shiny apps</vt:lpstr>
      <vt:lpstr>SacPAS tools &amp; services</vt:lpstr>
      <vt:lpstr>Assistance in accessing data and addressing knowledge-action gaps</vt:lpstr>
      <vt:lpstr>web@cbr.washington.edu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SacPAS</dc:title>
  <dc:creator>Jennifer L. Gosselin</dc:creator>
  <cp:lastModifiedBy>Susannah L. Iltis</cp:lastModifiedBy>
  <cp:revision>612</cp:revision>
  <cp:lastPrinted>2023-12-12T16:44:55Z</cp:lastPrinted>
  <dcterms:created xsi:type="dcterms:W3CDTF">2023-04-03T13:50:54Z</dcterms:created>
  <dcterms:modified xsi:type="dcterms:W3CDTF">2023-12-12T17:18:33Z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